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69" r:id="rId2"/>
    <p:sldId id="256" r:id="rId3"/>
    <p:sldId id="257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70" r:id="rId14"/>
  </p:sldIdLst>
  <p:sldSz cx="14630400" cy="8229600"/>
  <p:notesSz cx="8229600" cy="14630400"/>
  <p:embeddedFontLst>
    <p:embeddedFont>
      <p:font typeface="DM Sans Medium" panose="020B060402020202020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Inter" panose="02000503000000020004" pitchFamily="2" charset="0"/>
      <p:regular r:id="rId22"/>
      <p:bold r:id="rId23"/>
    </p:embeddedFont>
    <p:embeddedFont>
      <p:font typeface="Times" panose="02020603050405020304" pitchFamily="18" charset="0"/>
      <p:regular r:id="rId24"/>
      <p:bold r:id="rId25"/>
      <p:italic r:id="rId26"/>
      <p:boldItalic r:id="rId27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2"/>
    <p:restoredTop sz="82979" autoAdjust="0"/>
  </p:normalViewPr>
  <p:slideViewPr>
    <p:cSldViewPr snapToGrid="0" snapToObjects="1">
      <p:cViewPr varScale="1">
        <p:scale>
          <a:sx n="77" d="100"/>
          <a:sy n="77" d="100"/>
        </p:scale>
        <p:origin x="9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75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мире,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живем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исполняются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знамения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приближают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радостному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событию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Иисусом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Одно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них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звучит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пессимистично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вполне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объективно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беззакония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 многих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охладеет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Мф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24:12).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видно по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людьми,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гуманистические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спасти мир,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бежать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Бога. 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любящее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беззаконие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действующие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до самого дня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пришествия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Спасителя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заявлять,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ставят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его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достоинство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права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центр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говорить о том,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придерживаться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таких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уважение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справедливость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равенство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свобода,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милосердие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ответственность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 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гуманизм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философская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позиция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подчеркивающая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человеческого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стремление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лучшему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людей,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исчерпал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потому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отверг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Ведь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отвержение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Бога,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ценностью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в скором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потерянный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мир в тупик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лабиринтах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беззакония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то,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Христа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сбудутся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радует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читаем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Претерпевший же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конца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спасется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Мф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24:13).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Творец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неоспоримое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провозглашать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ей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процветать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восстанавливать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утраченный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рай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78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Призыв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видеть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цветет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Божий сад,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склониться перед Господом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провозглашать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исполнять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волю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абсолютный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провозглашать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ищущим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провозглаша</a:t>
            </a:r>
            <a:r>
              <a:rPr lang="ru-RU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нравственности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порядка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объявить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чистым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мыслей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просить Бога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провозглашать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территорию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сияет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исцеления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Его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лучах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...»,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согревала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06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4 .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объявить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чистым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мыслей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просить Бога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провозглашать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территорию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сияет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исцеления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Его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лучах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...»,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согревала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pPr marL="457200">
              <a:lnSpc>
                <a:spcPct val="107000"/>
              </a:lnSpc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провозгласить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просить Бога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молитве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возвращении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рай?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живет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мир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разве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душе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мечтаете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возрожденном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Вашей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цветет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хотели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покаяться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 Богом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мужем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перед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За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хотели попросить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прощения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принесло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страдания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способствовало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Вашей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обещание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хотели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Небесам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близким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ваши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хотели молиться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желаемых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переменах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Господа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вашей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призываю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склониться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молитве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перед Богом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говорить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желаниях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полагаясь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обетование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Иисуса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Христа: «Молитесь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Отцу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твоему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втайне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Отец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видящий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даже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тайное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воздаст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тебе явно».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2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Вступление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 Бога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обладает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властью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Слово,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хаоса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небытия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размеренным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порядком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Земля.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течение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шести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дней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 творило чудо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новой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поселить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сына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Адама. «Взяв прах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Господь Бог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вдохнул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ноздри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ей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душею живою»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2:7).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Некоторые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считают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венец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библейское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повествование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сотворении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мира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заканчивается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Моисей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рассказывать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Бог: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одному. Я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помощника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ему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Тогда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Иегова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погрузил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Адама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глубокий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сон,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заснул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Бог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взял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одно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ребер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наполнил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плотью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ребра,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взял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 Адама,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Иегова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женщину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мужу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2:18, 21, 22).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прекрасной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половины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человечества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 образу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подобию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венцом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Иеговы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читаем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дальше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книге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Совершенный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 Бога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отражен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сотворении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Адама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венец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была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конечным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планом Бога,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создано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на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по образу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Божьему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его; Он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мужчин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женщин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1:27).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Итак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оставит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отца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мать свою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прилепится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жене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одна плоть" 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2:24).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мужем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теми,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дар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мудрость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провозгласила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«С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любимым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рай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шалаше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 То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материальные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целей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т.д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смысл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происходит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супругами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ведь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отголосок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библейского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даром от Бога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Эдемский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 – рай.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читаем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Священном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Писании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повеление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взял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Бог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поселил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в саду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Едемском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возделывать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2:15).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Направляя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энергию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саде.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совершенном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безгрешном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мире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терния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волчицы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еще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выросли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3:18), но Бог хотел,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мог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гармонии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творить красоту.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Хотя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четы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жизнью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находились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родительской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опекой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Бога, тем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менее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еще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учениками,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учились у мудрого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посещали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ангелы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предоставлена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привилегия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общаться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Создателем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видели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лицо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разговаривали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листьями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цветами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деревьями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узнавая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них о секретах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Адам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знал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живое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от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могучего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левиафана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играющего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водах», до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крошечного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насекомого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увидеть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луче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солнечного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Он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каждому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них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осведомлен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характере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привычках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...» (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Патриархи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пророки,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50).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вложил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желание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средой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с другом.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Адам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знаком с характером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привычками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творений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», то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знать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характер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людей,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Земле, –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удивительный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мир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возделывать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Даже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идеальных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Адаму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Еве в первую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очередь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посвящать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узнать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друга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научиться служить друг другу.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Бога для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моей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Давая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людям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порученном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Господь хотел научить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прилагать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труде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пожинать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благословенный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урожай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плодов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видеть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плоды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доверяя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заповедям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вектор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обретения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попробуем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вместе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подумать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найти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вопросы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предшествовать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тому,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Эдемский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позаботился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благословений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7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потому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i="1" dirty="0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Бог </a:t>
            </a:r>
            <a:r>
              <a:rPr lang="uk-UA" sz="1800" i="1" dirty="0" err="1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есть</a:t>
            </a:r>
            <a:r>
              <a:rPr lang="uk-UA" sz="1800" i="1" dirty="0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свет</a:t>
            </a:r>
            <a:r>
              <a:rPr lang="uk-UA" sz="1800" i="1" dirty="0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uk-UA" sz="1800" i="1" dirty="0" err="1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uk-UA" sz="1800" i="1" dirty="0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нет в </a:t>
            </a:r>
            <a:r>
              <a:rPr lang="uk-UA" sz="1800" i="1" dirty="0" err="1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Нем</a:t>
            </a:r>
            <a:r>
              <a:rPr lang="uk-UA" sz="1800" i="1" dirty="0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1800" i="1" dirty="0" err="1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тьмы</a:t>
            </a:r>
            <a:r>
              <a:rPr lang="uk-UA" sz="1800" i="1" dirty="0">
                <a:solidFill>
                  <a:srgbClr val="121212"/>
                </a:solidFill>
                <a:effectLst/>
                <a:latin typeface="Times" pitchFamily="2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(1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Иоанна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1:5).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в саду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нуждается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фотосинтеза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так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процветание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нуждаются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раскрывает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Давид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«Слово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светильник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ног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стезе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(Псалом 118:105).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справедливы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радуют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Господня ясна,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очам»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(Псалом 19:9).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хотим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счастливыми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учитывать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принципах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пожелтеет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погибнет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Строить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без 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Господних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–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мудрый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наверняка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негативные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последствия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решение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повиноваться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сияющий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его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страниц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рассеял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всевозможные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заблуждения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месте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мужа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об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обязанностях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жертве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другу.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идеи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том,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разрешать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конфликты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во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вкладывать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выбрать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освещено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Священным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Писанием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взвешено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весах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бойтесь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отвергнуть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-то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просто 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видимость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благочестия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отреклось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Поставьте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Святую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центр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тьмы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смогут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смогут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увести вас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ru-RU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Во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второй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твердь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1,6).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особый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дар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живого на земле – атмосферу.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идеально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синтезированной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всевозможных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газов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баланс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различных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поддерживающих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Атмосфера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21%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кислорода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часть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азот (78%),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газы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(аргон,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углекислый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газ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т.д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менее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1%.  Баланс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важен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Возьмем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кислород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Ученые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считают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концентрация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кислорода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до 30%, то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живых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организмах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ускорятся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начнут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стремительно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стареть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дышим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воздухом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концентрацией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кислорода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возникнуть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эйфории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так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называемое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кислородное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отравление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воздух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менее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15%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кислорода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то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горения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невозможен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Низкий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кислорода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крови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гипоксемия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тканях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гипоксия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приводит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метаболическим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нарушениям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от легких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симптомов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повреждения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смерти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Думаю,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зря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глава книги "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Елены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Уайт)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называется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Атмосфера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наше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следующее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«Атмосфера,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отец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мать,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наполняет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весь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себе знать во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сферах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Б. «Бог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наши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стали символом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помнят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относясь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другу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членам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В. 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Хотя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ваш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скромным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преобладают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вежливость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отца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Поддерживая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сочетать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решимость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доброту,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усердно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трудясь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над тем,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порядок,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привлекающий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небесных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ангелов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приносящих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благоухающее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влияние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Небес. Управляйте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делами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мудро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любовью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а не управляйте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железной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рукой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будут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охотно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подчиняться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правилу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Хвалите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 вас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Сделайте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16-18).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Приведенная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выше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напоминанием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«Посади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цепь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...» — тихо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сказал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мальчик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полный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надежды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Утро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обычно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Вставай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Умой</a:t>
            </a:r>
            <a:r>
              <a:rPr lang="ru-RU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Причешись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Надень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рубашку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«Нет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завтракать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!»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Возьми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сок -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проле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  <a:tabLst>
                <a:tab pos="457200" algn="l"/>
              </a:tabLs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тебе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Снова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Ты мне надоел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ничего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делае</a:t>
            </a:r>
            <a:r>
              <a:rPr lang="ru-RU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нормально!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молчал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напуган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даже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мог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произнести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 «папа».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школе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мог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сосредоточиться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задум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чив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грустн</a:t>
            </a:r>
            <a:r>
              <a:rPr lang="ru-RU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Он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другие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смеются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больно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осмелился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тихо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учительница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спросила: «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папа?» Я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знал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дрессирую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собак», —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отец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поднимая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глаз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учи</a:t>
            </a:r>
            <a:r>
              <a:rPr lang="ru-RU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послушным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причинять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вреда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вести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слепых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спасать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людей,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терпеливым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храбрым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верным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без всякого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вознаграждения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тренируе</a:t>
            </a:r>
            <a:r>
              <a:rPr lang="ru-RU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«Я просто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надеваю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них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цепь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хожу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рядом с ними,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разговариваю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ними,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мягко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поправляю,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причиняю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вреда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Потом 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поглаживаю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знали,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я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сержусь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требует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Сглотнув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слезы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посмотрел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прошептал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Надень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цепь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 Научи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Не кричи.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Обним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Будь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терпеливы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Я буду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защищать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наш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Я научусь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когда-нибудь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потеряешь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зрение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я буду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твоими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глазами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Отец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выдержал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заплакал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объятиях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родилась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еще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одна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цепь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невидимая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настоящая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сотканная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нежности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за ним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ухаживать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то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сломается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наше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свидетельством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наши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цветы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а муж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могут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мере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реализовать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личности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несущие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uk-UA" sz="18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Почва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земля.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ощутить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точку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опоры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сказав: «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явится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суша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1,9). Сад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цвести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почве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содержащей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питательные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вещества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Невозможно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найти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болоте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безнравственности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песках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бессовестности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правила,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показывать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детям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драгоценный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живой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пример того,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хотят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видеть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 Учить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уважать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друга,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верными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Богу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принципам;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взращивайте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них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благоговение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послушание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Закону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Божьему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С. 16).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зря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апостол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Павел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сосредоточились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следующих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принципах: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Наконец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братия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праведно,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справедливо,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чисто,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любимо,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похвально,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то" 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Фил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4:8).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напоминания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родителям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звучат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страниц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книги 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годы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усердно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готовить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почву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слиянию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благодати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Божией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Затем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аккуратно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посейте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ухаживайте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за ними.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вознаграждает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всякое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приложенное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даст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посеянному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там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появится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сначала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стебель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потом колос, а потом колос,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пшеницы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" (Марка 4:28)"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Христианская семья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с. 201).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попробуем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нашей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ведь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плодородная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почва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питательными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веществами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процветания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нашего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Трудно представить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без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отделил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третий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посмотреть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космоса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ночную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карту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то ясно одно: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уголках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мира,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вода,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Он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восстанавливает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истощенных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жаждущих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обладает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уникальным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свойством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умываться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чистым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даже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превратить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пустыню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цветущий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сад. Но все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пресной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Соленая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вода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оказывает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негативное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воздействие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землю. Он</a:t>
            </a:r>
            <a:r>
              <a:rPr lang="ru-RU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вызвать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засоленность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почвы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снизить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плодородие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негативно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сказаться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росте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растений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превратить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пустыню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По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соленая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вода на Земле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97% от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общего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пресная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3%.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пресной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соленой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Иаков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писал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Послании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Братья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да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будет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мног</a:t>
            </a:r>
            <a:r>
              <a:rPr lang="ru-RU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 тех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станет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учителями,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зная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получим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осуждение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Ведь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грешим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же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грешит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словом,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совершенный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способный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укротить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тело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засовываем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уздечку в рот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лошадям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слушались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нас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управляли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телом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корабли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гонимые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штормовыми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ветрами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ориентируются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небольшой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кормой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куда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корма.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Язык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же: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небольшой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орган, но он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хвастается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маленький пожар,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такой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лес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горит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язык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огонь, мир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неправды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Язык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так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нашими органами,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оскверняет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тело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поджигает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круг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а сам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воспламеняет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геенну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Ведь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зверей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птиц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рептилий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рыб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приручены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овладевает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человеческая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природа. Но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никто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укротить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язык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Он –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неудержимое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зло,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смертельного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яда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благословляем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Господа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Отца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проклинаем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людей,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созданных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 образу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Божьему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же уст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благословения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проклятия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подобает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братья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так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Сладкая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горькая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вода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происходят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одного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смоковница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братья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приносить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маслины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виноградная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лоза —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смоквы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солончак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воды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сладкой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Иакова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3:1-12).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призываю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вас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задуматься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мгновение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«вода»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выходит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рта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О том,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наполнено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говорят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уста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словами я поливаю сад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-то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зацвести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он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превращается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пустыню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еще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раз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переоценить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наших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мыслей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произнесенных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переосмыслить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так,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могли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оазисы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возрождения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наделять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жаждущих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путешественников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пустынной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наполненной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солончаками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горьких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5. Тепло</a:t>
            </a:r>
            <a:r>
              <a:rPr lang="uk-UA" sz="18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Даже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вокруг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зима зима, то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зимнего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чуда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посреди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метелей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тепла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теплоизоляционные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стены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Господь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четвертый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источник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тепла –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протяжении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тысячелетий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утратило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дарить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нашей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благодать тепла,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касаясь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лучами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Пророк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Малахия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постигая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апокалиптические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события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конца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можем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созерцаем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цветущий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«А для вас,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боящихся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взойдет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оправдания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исцеления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крыльях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3:20,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перевод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Турконьяка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вас,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боящихся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взойдет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Правды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исцелит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лучах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(Рис. 4:2,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перевод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Огиенко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муж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позволяют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восходить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садом,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ищут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призывают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озарить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лучами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славы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происходит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чудо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восстановления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утраченного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нами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грехопадения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Который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становится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главой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там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непременно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проявит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Себя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ибо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неземная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обнимет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своим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теплом.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стать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семейным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очагом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полном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смысле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взращивают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а не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старательно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гасят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Наше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от того,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проявляем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сострадание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искреннюю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доброту друг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другу» 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Christian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Family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15).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согрет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Божией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холодным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Поэтому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важную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деталь его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радостью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встречаю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Истины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бегу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я от Господа,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делали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-то Адам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Ева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выйти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подвала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самоправедности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самодовольства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понять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неуклюжесть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человеческих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усилий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проявлении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 позволить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небесной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Любви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мне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еще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один шанс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согреть</a:t>
            </a:r>
            <a:r>
              <a:rPr lang="ru-RU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согреть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мою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семью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98453" y="2074592"/>
            <a:ext cx="6547690" cy="324704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МОЛИТВЕННАЯ НЕДЕЛЯ</a:t>
            </a:r>
            <a:br>
              <a:rPr lang="ru-RU" sz="440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</a:br>
            <a:r>
              <a:rPr lang="ru-RU" sz="440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СЕМЕЙНОГО ЕДИНСТВА</a:t>
            </a:r>
          </a:p>
          <a:p>
            <a:pPr algn="ctr"/>
            <a:endParaRPr lang="ru-RU" sz="4450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  <a:p>
            <a:pPr algn="ctr"/>
            <a:endParaRPr lang="ru-RU" sz="4450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  <a:p>
            <a:pPr algn="ctr"/>
            <a:r>
              <a:rPr lang="ru-RU" sz="2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Семейный отдел ЕАД, 2025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C3EE77-7F88-19CD-CC7E-496E8A8D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0" y="131399"/>
            <a:ext cx="6373441" cy="796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53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187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Заключение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34885"/>
            <a:ext cx="66524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52938"/>
            <a:ext cx="6652498" cy="440900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007310" y="1209318"/>
            <a:ext cx="5836801" cy="18140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50"/>
              </a:lnSpc>
            </a:pPr>
            <a:r>
              <a:rPr lang="ru-RU" sz="22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мире, в котором мы живем сегодня, исполняются все знамения, которые приближают нас к радостному событию встречи с Иисусом.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037790" y="3179554"/>
            <a:ext cx="583680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Гуманизм, как философская позиция, подчеркивающая важность человеческого потенциала и стремление к лучшему будущему для всех людей, исчерпал себя, потому что отверг самое главное – Того, Кто является Творцом человека. Только надежда на то, что исполнение слов Христовых сбудется, доставляет радость, когда мы читаем: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347472" y="6385560"/>
            <a:ext cx="549663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50"/>
              </a:lnSpc>
            </a:pPr>
            <a:r>
              <a:rPr lang="ru-RU" sz="2200" b="1" i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«Претерпевший же  до конца, тот спасется». (Матфея 24:12).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8007310" y="6385560"/>
            <a:ext cx="30480" cy="907018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9" name="Скругленный прямоугольник 8"/>
          <p:cNvSpPr/>
          <p:nvPr/>
        </p:nvSpPr>
        <p:spPr>
          <a:xfrm>
            <a:off x="12782349" y="7690585"/>
            <a:ext cx="1771049" cy="471638"/>
          </a:xfrm>
          <a:prstGeom prst="round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879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012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Призыв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2405301"/>
            <a:ext cx="721625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50"/>
              </a:lnSpc>
            </a:pPr>
            <a:r>
              <a:rPr lang="ru-RU" sz="22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Семья, которая хочет видеть, как цветет Божий сад, должна склониться перед Ним и: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2150150"/>
            <a:ext cx="30480" cy="141732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382262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3865126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30906" y="3896320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провозглашать Слово Божье, Библию как свет для своей жизни и волю Божью как абсолютный приоритет;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93790" y="507575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118259"/>
            <a:ext cx="340162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0906" y="5149453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провозглашать обращение за помощью к Создателю, чтобы создать атмосферу принятия, терпения и любви;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632888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6371392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40258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провозглашать принципы чистоты, нравственности и порядка как основы своих семейных отношений;</a:t>
            </a: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14430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3951" y="2850356"/>
            <a:ext cx="7216259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550"/>
              </a:lnSpc>
            </a:pPr>
            <a:r>
              <a:rPr lang="ru-RU" sz="220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Семья, которая хочет видеть, как цветет Божий сад, должна склониться перед Ним и:</a:t>
            </a:r>
            <a:endParaRPr lang="en-US" sz="2200" dirty="0"/>
          </a:p>
        </p:txBody>
      </p:sp>
      <p:sp>
        <p:nvSpPr>
          <p:cNvPr id="5" name="Shape 2"/>
          <p:cNvSpPr/>
          <p:nvPr/>
        </p:nvSpPr>
        <p:spPr>
          <a:xfrm>
            <a:off x="793790" y="2595205"/>
            <a:ext cx="30480" cy="1417320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426767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4310182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30906" y="434137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провозглашать свое сердце чистым, как источник мыслей и слов и просить Бога хранить себя в этой чистоте;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93790" y="5520809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563314"/>
            <a:ext cx="340162" cy="42529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0906" y="5594509"/>
            <a:ext cx="681930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провозглашать территорию своей семьи, где светит «Солнце Истины и исцеления в Его лучах...», чтобы любовь согревала каждое сердце семьи.</a:t>
            </a:r>
            <a:endParaRPr lang="en-US" sz="1750" dirty="0"/>
          </a:p>
        </p:txBody>
      </p:sp>
      <p:sp>
        <p:nvSpPr>
          <p:cNvPr id="12" name="Text 0"/>
          <p:cNvSpPr/>
          <p:nvPr/>
        </p:nvSpPr>
        <p:spPr>
          <a:xfrm>
            <a:off x="793790" y="110120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Призыв</a:t>
            </a:r>
            <a:endParaRPr lang="en-US" sz="4450" dirty="0"/>
          </a:p>
        </p:txBody>
      </p:sp>
    </p:spTree>
    <p:extLst>
      <p:ext uri="{BB962C8B-B14F-4D97-AF65-F5344CB8AC3E}">
        <p14:creationId xmlns:p14="http://schemas.microsoft.com/office/powerpoint/2010/main" val="163863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CB1899-F10B-3B24-8B2E-4675BAE4B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167197"/>
            <a:ext cx="14289847" cy="49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5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6648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Творческое Божье </a:t>
            </a:r>
            <a:r>
              <a:rPr lang="ru-RU" sz="445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Слово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41542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3118485"/>
            <a:ext cx="7556421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750"/>
              </a:lnSpc>
              <a:buNone/>
            </a:pP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течение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шести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дней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 творило чудо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новой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планеты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которой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планировал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поселить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сына</a:t>
            </a:r>
            <a:r>
              <a:rPr lang="uk-UA" sz="2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Адама.</a:t>
            </a:r>
            <a:r>
              <a:rPr lang="ru-RU" sz="3600" dirty="0">
                <a:effectLst/>
                <a:latin typeface="Times" pitchFamily="2" charset="0"/>
              </a:rPr>
              <a:t> </a:t>
            </a:r>
            <a:endParaRPr lang="en-US" sz="3200" dirty="0">
              <a:latin typeface="Times" pitchFamily="2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521637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венец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творения</a:t>
            </a:r>
            <a:r>
              <a:rPr lang="uk-UA" sz="2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была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конечным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планом Бога,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нее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создано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на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этой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8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планете</a:t>
            </a:r>
            <a:r>
              <a:rPr lang="uk-UA" sz="28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600" i="1" dirty="0">
                <a:effectLst/>
                <a:latin typeface="Times" pitchFamily="2" charset="0"/>
              </a:rPr>
              <a:t> </a:t>
            </a:r>
            <a:endParaRPr lang="en-US" sz="3200" i="1" dirty="0">
              <a:latin typeface="Times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280190" y="613731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– по образу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Божьему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его; Он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сотворил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их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мужчин</a:t>
            </a:r>
            <a:r>
              <a:rPr lang="ru-RU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женщин</a:t>
            </a:r>
            <a:r>
              <a:rPr lang="ru-RU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0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0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20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1:27).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782349" y="7690585"/>
            <a:ext cx="1771049" cy="471638"/>
          </a:xfrm>
          <a:prstGeom prst="round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Божье повеление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«И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взял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Бог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поселил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в саду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Едемском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возделывать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и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</a:t>
            </a:r>
            <a:r>
              <a:rPr lang="uk-UA" sz="2000" i="1" dirty="0" err="1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нём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0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0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Бытие</a:t>
            </a:r>
            <a:r>
              <a:rPr lang="uk-UA" sz="20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2:15).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075503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Направляя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энергию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человека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он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отражал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образ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своего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Творца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Господь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заповедь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саде. 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793790" y="436828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35260"/>
            <a:ext cx="7604284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Семья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первых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людей,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последующие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 Земле, –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удивительный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мир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Божьих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планов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повеление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24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возделывать</a:t>
            </a:r>
            <a:r>
              <a:rPr lang="uk-UA" sz="24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2400" b="1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en-US" sz="2800" b="1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12782349" y="7690585"/>
            <a:ext cx="1771049" cy="471638"/>
          </a:xfrm>
          <a:prstGeom prst="round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51" y="2594729"/>
            <a:ext cx="6346065" cy="304002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876792" y="741521"/>
            <a:ext cx="6887468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40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</a:t>
            </a:r>
            <a:r>
              <a:rPr lang="uk-UA" sz="40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Бога для </a:t>
            </a:r>
            <a:r>
              <a:rPr lang="uk-UA" sz="40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моей</a:t>
            </a:r>
            <a:r>
              <a:rPr lang="uk-UA" sz="40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1"/>
          <p:cNvSpPr/>
          <p:nvPr/>
        </p:nvSpPr>
        <p:spPr>
          <a:xfrm>
            <a:off x="7319852" y="2323505"/>
            <a:ext cx="5727621" cy="1632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того,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видеть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плоды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в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призваны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доверяя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Богу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Его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заповедям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двигаться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том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куда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указывает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вектор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обретения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hape 2"/>
          <p:cNvSpPr/>
          <p:nvPr/>
        </p:nvSpPr>
        <p:spPr>
          <a:xfrm>
            <a:off x="8108990" y="4185642"/>
            <a:ext cx="459224" cy="459224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349" y="4223861"/>
            <a:ext cx="306110" cy="38266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83149" y="4251960"/>
            <a:ext cx="5064323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было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предшествовать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тому,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Эдемский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сад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раем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4"/>
          <p:cNvSpPr/>
          <p:nvPr/>
        </p:nvSpPr>
        <p:spPr>
          <a:xfrm>
            <a:off x="8108990" y="5313640"/>
            <a:ext cx="459224" cy="459224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349" y="5351859"/>
            <a:ext cx="306110" cy="3826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83149" y="5379958"/>
            <a:ext cx="5064323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этом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позаботился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Господь,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этого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создал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hape 6"/>
          <p:cNvSpPr/>
          <p:nvPr/>
        </p:nvSpPr>
        <p:spPr>
          <a:xfrm>
            <a:off x="8108990" y="6441638"/>
            <a:ext cx="459224" cy="459224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349" y="6479858"/>
            <a:ext cx="306110" cy="382667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983149" y="6507956"/>
            <a:ext cx="5064323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На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нам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нужно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обратить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ожидая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благословений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18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782349" y="7690585"/>
            <a:ext cx="1771049" cy="471638"/>
          </a:xfrm>
          <a:prstGeom prst="round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6843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1. </a:t>
            </a:r>
            <a:r>
              <a:rPr lang="ru-RU" sz="445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Свет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79989" y="2196703"/>
            <a:ext cx="72641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«Слово </a:t>
            </a:r>
            <a:r>
              <a:rPr lang="uk-UA" sz="2400" i="1" dirty="0" err="1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Твоё</a:t>
            </a:r>
            <a:r>
              <a:rPr lang="uk-UA" sz="2400" i="1" dirty="0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светильник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ног</a:t>
            </a:r>
            <a:r>
              <a:rPr lang="ru-RU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</a:t>
            </a:r>
            <a:r>
              <a:rPr lang="ru-RU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ей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стезе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моей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!»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(Псалом 118:105).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79989" y="3126581"/>
            <a:ext cx="726412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Заповеди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Господни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справедливы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радуют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сердце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Заповедь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Господня ясна,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даёт</a:t>
            </a:r>
            <a:r>
              <a:rPr lang="uk-UA" sz="2400" i="1" dirty="0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24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очам»</a:t>
            </a:r>
            <a:r>
              <a:rPr lang="uk-UA" sz="2400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(Псалом 19:9).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39828" y="2196703"/>
            <a:ext cx="30480" cy="2018586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7" name="Text 4"/>
          <p:cNvSpPr/>
          <p:nvPr/>
        </p:nvSpPr>
        <p:spPr>
          <a:xfrm>
            <a:off x="6239828" y="4470440"/>
            <a:ext cx="7604284" cy="1927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Поставьте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Святую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Библию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центр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семейной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тогда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никакие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силы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тьмы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смогут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победить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этот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свет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и не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смогут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увести вас </a:t>
            </a:r>
            <a:r>
              <a:rPr lang="uk-UA" sz="2400" b="1" dirty="0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Божьего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пути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счастья</a:t>
            </a:r>
            <a:r>
              <a:rPr lang="uk-UA" sz="2400" b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782349" y="7690585"/>
            <a:ext cx="1771049" cy="471638"/>
          </a:xfrm>
          <a:prstGeom prst="round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074" y="623174"/>
            <a:ext cx="13148393" cy="625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2. </a:t>
            </a:r>
            <a:r>
              <a:rPr lang="en-US" sz="3550" dirty="0" err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Атмосфера</a:t>
            </a:r>
            <a:r>
              <a:rPr lang="ru-RU" sz="355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*</a:t>
            </a:r>
            <a:endParaRPr lang="en-US" sz="1100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93075" y="1791811"/>
            <a:ext cx="7557849" cy="10872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Во </a:t>
            </a:r>
            <a:r>
              <a:rPr lang="uk-UA" sz="2400" b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второй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день Господь </a:t>
            </a:r>
            <a:r>
              <a:rPr lang="uk-UA" sz="2400" b="1" dirty="0" err="1" smtClean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создаёт</a:t>
            </a:r>
            <a:r>
              <a:rPr lang="uk-UA" sz="2400" b="1" dirty="0" smtClean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«</a:t>
            </a:r>
            <a:r>
              <a:rPr lang="uk-UA" sz="2400" b="1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твердь </a:t>
            </a:r>
            <a:r>
              <a:rPr lang="uk-UA" sz="2400" b="1" i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посреди</a:t>
            </a:r>
            <a:r>
              <a:rPr lang="uk-UA" sz="2400" b="1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вод</a:t>
            </a:r>
            <a:r>
              <a:rPr lang="ru-RU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ы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» (</a:t>
            </a:r>
            <a:r>
              <a:rPr lang="uk-UA" sz="2400" b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Бытие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1,6). </a:t>
            </a:r>
            <a:r>
              <a:rPr lang="uk-UA" sz="2400" b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Благодаря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этому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Он </a:t>
            </a:r>
            <a:r>
              <a:rPr lang="uk-UA" sz="2400" b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готовит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uk-UA" sz="2400" b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особый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дар для </a:t>
            </a:r>
            <a:r>
              <a:rPr lang="uk-UA" sz="2400" b="1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всего</a:t>
            </a:r>
            <a:r>
              <a:rPr lang="uk-UA" sz="2400" b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живого на земле – атмосферу. </a:t>
            </a:r>
            <a:endParaRPr lang="en-US" sz="20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075" y="2981444"/>
            <a:ext cx="181213" cy="1334333"/>
          </a:xfrm>
          <a:prstGeom prst="roundRect">
            <a:avLst>
              <a:gd name="adj" fmla="val 15007"/>
            </a:avLst>
          </a:prstGeom>
          <a:solidFill>
            <a:srgbClr val="EDEBE3"/>
          </a:solidFill>
          <a:ln/>
        </p:spPr>
      </p:sp>
      <p:sp>
        <p:nvSpPr>
          <p:cNvPr id="6" name="Text 3"/>
          <p:cNvSpPr/>
          <p:nvPr/>
        </p:nvSpPr>
        <p:spPr>
          <a:xfrm>
            <a:off x="1155502" y="3162657"/>
            <a:ext cx="4120634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Атмосфера, </a:t>
            </a:r>
            <a:r>
              <a:rPr lang="ru-RU" sz="1750" b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которую </a:t>
            </a:r>
            <a:r>
              <a:rPr lang="ru-RU" sz="175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создают родители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155502" y="3554492"/>
            <a:ext cx="719542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«Атмосфера, в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находятся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отец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мать,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наполняет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весь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дает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 себе знать во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сферах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семейной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</a:t>
            </a:r>
            <a:r>
              <a:rPr lang="uk-UA" sz="18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65014" y="4223147"/>
            <a:ext cx="181213" cy="1624370"/>
          </a:xfrm>
          <a:prstGeom prst="roundRect">
            <a:avLst>
              <a:gd name="adj" fmla="val 15007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1427440" y="4404360"/>
            <a:ext cx="2558296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Символ</a:t>
            </a:r>
            <a:r>
              <a:rPr lang="en-US" sz="175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ru-RU" sz="175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небесной семьи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427440" y="4796195"/>
            <a:ext cx="6923484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«Бог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наши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стали символом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небесной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дети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помнят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об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этом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день,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относясь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другу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членам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Божьей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336953" y="5983486"/>
            <a:ext cx="181213" cy="1624370"/>
          </a:xfrm>
          <a:prstGeom prst="roundRect">
            <a:avLst>
              <a:gd name="adj" fmla="val 15007"/>
            </a:avLst>
          </a:prstGeom>
          <a:solidFill>
            <a:srgbClr val="EDEBE3"/>
          </a:solidFill>
          <a:ln/>
        </p:spPr>
      </p:sp>
      <p:sp>
        <p:nvSpPr>
          <p:cNvPr id="12" name="Text 9"/>
          <p:cNvSpPr/>
          <p:nvPr/>
        </p:nvSpPr>
        <p:spPr>
          <a:xfrm>
            <a:off x="1699379" y="6164699"/>
            <a:ext cx="2370296" cy="283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0"/>
              </a:lnSpc>
            </a:pPr>
            <a:r>
              <a:rPr lang="ru-RU" sz="175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Любовь и вежливость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1699379" y="6556534"/>
            <a:ext cx="6651546" cy="870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Хотя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ваш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дом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может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скромным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в </a:t>
            </a:r>
            <a:r>
              <a:rPr lang="uk-UA" sz="2000" i="1" dirty="0" err="1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нём</a:t>
            </a:r>
            <a:r>
              <a:rPr lang="uk-UA" sz="2000" i="1" dirty="0" smtClean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быть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поддержки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добрых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дел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и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пусть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нем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всегда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преобладают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любовь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uk-UA" sz="2000" i="1" dirty="0" err="1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вежливость</a:t>
            </a:r>
            <a:r>
              <a:rPr lang="uk-UA" sz="2000" i="1" dirty="0">
                <a:effectLst/>
                <a:latin typeface="Time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000B32-FCBC-743B-0E05-5FD82561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452" y="2186610"/>
            <a:ext cx="5957852" cy="59578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3274" y="1169829"/>
            <a:ext cx="13253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*у этого слова множество значений. В данном случае, по-видимому то, что относится к газовой оболочке Земли, рассматривается </a:t>
            </a:r>
            <a:r>
              <a:rPr lang="ru-RU" sz="1400" i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затем в </a:t>
            </a:r>
            <a:r>
              <a:rPr lang="ru-RU" sz="1400" i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самом широком смысле – </a:t>
            </a:r>
            <a:r>
              <a:rPr lang="ru-RU" sz="1400" i="1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 </a:t>
            </a:r>
            <a:r>
              <a:rPr lang="ru-RU" sz="1400" i="1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том числе социальном свойстве </a:t>
            </a:r>
            <a:r>
              <a:rPr lang="ru-RU" sz="1400" i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среды</a:t>
            </a:r>
            <a:endParaRPr lang="ru-RU" sz="14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623173"/>
            <a:ext cx="4532352" cy="566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3. </a:t>
            </a:r>
            <a:r>
              <a:rPr lang="ru-RU" sz="35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Почва, </a:t>
            </a:r>
            <a:r>
              <a:rPr lang="ru-RU" sz="355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земля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075" y="1624727"/>
            <a:ext cx="6570702" cy="724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Цветущий сад может цвести на хорошей почве, </a:t>
            </a:r>
            <a:r>
              <a:rPr lang="ru-RU" sz="1750" b="1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/>
            </a:r>
            <a:br>
              <a:rPr lang="ru-RU" sz="1750" b="1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ru-RU" sz="1750" b="1" dirty="0" smtClean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</a:t>
            </a:r>
            <a:r>
              <a:rPr lang="ru-RU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которой есть питательные вещества.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065014" y="2553533"/>
            <a:ext cx="6298763" cy="3059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ru-RU" sz="2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«В каждой христианской семье обязательно должны быть свои правила, и родители своими словами и отношением друг к другу должны показывать своим детям драгоценный, живой пример того, какими они хотят их видеть. … Учите детей и молодежь уважать себя и друг друга, быть верными Богу и Его принципам; воспитывайте в них уважение и послушание Закону Божьему».</a:t>
            </a:r>
          </a:p>
          <a:p>
            <a:pPr>
              <a:lnSpc>
                <a:spcPts val="2650"/>
              </a:lnSpc>
            </a:pPr>
            <a:r>
              <a:rPr lang="en-US" sz="2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(</a:t>
            </a:r>
            <a:r>
              <a:rPr lang="ru-RU" sz="2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ХД</a:t>
            </a:r>
            <a:r>
              <a:rPr lang="en-US" sz="2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, 13 </a:t>
            </a:r>
            <a:r>
              <a:rPr lang="en-US" sz="2100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ст</a:t>
            </a:r>
            <a:r>
              <a:rPr lang="ru-RU" sz="2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р.</a:t>
            </a:r>
            <a:r>
              <a:rPr lang="en-US" sz="21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)</a:t>
            </a:r>
            <a:endParaRPr lang="en-US" sz="2100" dirty="0"/>
          </a:p>
        </p:txBody>
      </p:sp>
      <p:sp>
        <p:nvSpPr>
          <p:cNvPr id="5" name="Shape 3"/>
          <p:cNvSpPr/>
          <p:nvPr/>
        </p:nvSpPr>
        <p:spPr>
          <a:xfrm>
            <a:off x="793075" y="2553533"/>
            <a:ext cx="22860" cy="3059311"/>
          </a:xfrm>
          <a:prstGeom prst="rect">
            <a:avLst/>
          </a:prstGeom>
          <a:solidFill>
            <a:srgbClr val="28282F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596" y="1665565"/>
            <a:ext cx="6031230" cy="41265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813596" y="5996107"/>
            <a:ext cx="6031230" cy="1449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Давайте попробуем внедрить принципы Творца в жизнь нашей семьи, ведь это плодородная почва с питательными веществами для процветания нашего семейного рая.</a:t>
            </a:r>
            <a:endParaRPr lang="en-US" sz="175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782349" y="7690585"/>
            <a:ext cx="1771049" cy="471638"/>
          </a:xfrm>
          <a:prstGeom prst="round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6448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4. </a:t>
            </a:r>
            <a:r>
              <a:rPr lang="ru-RU" sz="445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Вода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1968579"/>
            <a:ext cx="721625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«Если же кто не грешит словом, тот человек совершенный, способный укротить все тело. Сладкая и горькая вода происходят из одного источника? … А солончак не может давать пресную воду». (Иакова 3:1-12)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1713428"/>
            <a:ext cx="30480" cy="1961912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393049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 призываю вас задуматься на мгновение.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454854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4591050"/>
            <a:ext cx="340162" cy="4252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530906" y="4622244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Какая «вода» выходит у меня изо рта? Что у меня на сердце? О том, чем наполнено сердце мое, говорят уста мои.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793790" y="580167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5844183"/>
            <a:ext cx="340162" cy="42529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530906" y="587537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Какими словами я поливаю сад своей семьи?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676560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DEBE3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6808113"/>
            <a:ext cx="340162" cy="425291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30906" y="683930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Может ли там что-то зацвести? А может быть, он постепенно превращается в пустыню?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5.</a:t>
            </a:r>
            <a:r>
              <a:rPr lang="ru-RU" sz="445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ru-RU" sz="4450" dirty="0" smtClean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Тепло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579989" y="2196703"/>
            <a:ext cx="72641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«И для вас, боящихся Имени Моего, взойдет Солнце Правды и исцелит в лучах Своих...» (Мал. 4:2,).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39828" y="2196703"/>
            <a:ext cx="30480" cy="725805"/>
          </a:xfrm>
          <a:prstGeom prst="rect">
            <a:avLst/>
          </a:prstGeom>
          <a:solidFill>
            <a:srgbClr val="28282F"/>
          </a:solidFill>
          <a:ln/>
        </p:spPr>
      </p:sp>
      <p:sp>
        <p:nvSpPr>
          <p:cNvPr id="6" name="Text 3"/>
          <p:cNvSpPr/>
          <p:nvPr/>
        </p:nvSpPr>
        <p:spPr>
          <a:xfrm>
            <a:off x="6239828" y="3177659"/>
            <a:ext cx="76042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«Дом должен стать семейным очагом в полном смысле этого слова, местом, где любовь взращивают, а не старательно гасят. Наше счастье зависит от того, в какой степени мы проявляем любовь, сострадание и искреннюю доброту друг к другу». (</a:t>
            </a:r>
          </a:p>
          <a:p>
            <a:pPr>
              <a:lnSpc>
                <a:spcPts val="2850"/>
              </a:lnSpc>
            </a:pP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ХД</a:t>
            </a:r>
            <a:r>
              <a:rPr lang="en-US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175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стр. 12)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83334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5400318"/>
            <a:ext cx="76042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1750" b="1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Когда Бог, Который есть Любовь, становится Главой этой семьи, там эта Любовь непременно явит Себя. Здесь будет уютно и приятно всем членам семьи, ведь неземная Любовь обнимет сердце каждого своим теплом.</a:t>
            </a:r>
            <a:endParaRPr lang="en-US" sz="175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782349" y="7690585"/>
            <a:ext cx="1771049" cy="471638"/>
          </a:xfrm>
          <a:prstGeom prst="roundRect">
            <a:avLst/>
          </a:prstGeom>
          <a:solidFill>
            <a:srgbClr val="F9F8F5"/>
          </a:solidFill>
          <a:ln>
            <a:solidFill>
              <a:srgbClr val="F9F8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8985</TotalTime>
  <Words>4666</Words>
  <Application>Microsoft Office PowerPoint</Application>
  <PresentationFormat>Произвольный</PresentationFormat>
  <Paragraphs>162</Paragraphs>
  <Slides>13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DM Sans Medium</vt:lpstr>
      <vt:lpstr>Calibri</vt:lpstr>
      <vt:lpstr>Arial</vt:lpstr>
      <vt:lpstr>Inter</vt:lpstr>
      <vt:lpstr>Times New Roman</vt:lpstr>
      <vt:lpstr>Times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Julia Lisovaya</dc:creator>
  <cp:lastModifiedBy>Julia Lisovaya</cp:lastModifiedBy>
  <cp:revision>23</cp:revision>
  <dcterms:created xsi:type="dcterms:W3CDTF">2025-06-27T08:59:32Z</dcterms:created>
  <dcterms:modified xsi:type="dcterms:W3CDTF">2025-09-02T14:11:53Z</dcterms:modified>
</cp:coreProperties>
</file>