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91" r:id="rId2"/>
    <p:sldId id="260" r:id="rId3"/>
    <p:sldId id="264" r:id="rId4"/>
    <p:sldId id="284" r:id="rId5"/>
    <p:sldId id="285" r:id="rId6"/>
    <p:sldId id="286" r:id="rId7"/>
    <p:sldId id="263" r:id="rId8"/>
    <p:sldId id="290" r:id="rId9"/>
    <p:sldId id="265" r:id="rId10"/>
    <p:sldId id="266" r:id="rId11"/>
    <p:sldId id="287" r:id="rId12"/>
    <p:sldId id="288" r:id="rId13"/>
    <p:sldId id="267" r:id="rId14"/>
    <p:sldId id="269" r:id="rId15"/>
    <p:sldId id="270" r:id="rId16"/>
    <p:sldId id="271" r:id="rId17"/>
    <p:sldId id="272" r:id="rId18"/>
    <p:sldId id="273" r:id="rId19"/>
    <p:sldId id="289" r:id="rId20"/>
    <p:sldId id="262" r:id="rId21"/>
    <p:sldId id="274" r:id="rId22"/>
    <p:sldId id="275" r:id="rId23"/>
    <p:sldId id="276" r:id="rId24"/>
    <p:sldId id="278" r:id="rId25"/>
    <p:sldId id="277" r:id="rId26"/>
    <p:sldId id="279" r:id="rId27"/>
    <p:sldId id="280" r:id="rId28"/>
    <p:sldId id="281" r:id="rId29"/>
    <p:sldId id="282" r:id="rId30"/>
    <p:sldId id="283" r:id="rId31"/>
    <p:sldId id="26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/>
    <p:restoredTop sz="77763"/>
  </p:normalViewPr>
  <p:slideViewPr>
    <p:cSldViewPr snapToGrid="0" snapToObjects="1">
      <p:cViewPr varScale="1">
        <p:scale>
          <a:sx n="100" d="100"/>
          <a:sy n="100" d="100"/>
        </p:scale>
        <p:origin x="11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1/15/25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ЦЕЛЬ </a:t>
            </a:r>
            <a:r>
              <a:rPr lang="en-US" dirty="0"/>
              <a:t>C</a:t>
            </a:r>
            <a:r>
              <a:rPr lang="ru-RU" dirty="0"/>
              <a:t>ЕМИНАРА</a:t>
            </a:r>
          </a:p>
          <a:p>
            <a:r>
              <a:rPr lang="ru-RU" dirty="0"/>
              <a:t>Помочь родителям подготовить своих сыновей к  самостоятельной и  правильной жизни, когда они вырастут и станут ответ- </a:t>
            </a:r>
            <a:r>
              <a:rPr lang="ru-RU" dirty="0" err="1"/>
              <a:t>ственными</a:t>
            </a:r>
            <a:r>
              <a:rPr lang="ru-RU" dirty="0"/>
              <a:t> мужчинами. Помочь им  стать послами Христа в семье, церковной общине и обществе, а также впоследствии наследовать вечную жизнь.</a:t>
            </a:r>
          </a:p>
          <a:p>
            <a:r>
              <a:rPr lang="ru-RU" dirty="0"/>
              <a:t>НЕОБХОДИМЫЕ РЕСУРСЫ: ноутбук, </a:t>
            </a:r>
            <a:r>
              <a:rPr lang="ru-RU" dirty="0" err="1"/>
              <a:t>проек</a:t>
            </a:r>
            <a:r>
              <a:rPr lang="ru-RU" dirty="0"/>
              <a:t>- тор и программа для презентаций (</a:t>
            </a:r>
            <a:r>
              <a:rPr lang="en-US" dirty="0"/>
              <a:t>PowerPoint </a:t>
            </a:r>
            <a:r>
              <a:rPr lang="ru-RU" dirty="0"/>
              <a:t>и др.).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Эллен Уайт дает такой совет родителям:</a:t>
            </a:r>
          </a:p>
          <a:p>
            <a:r>
              <a:rPr lang="ru-RU" dirty="0"/>
              <a:t>«Бог возлагает ответственность на  роди- </a:t>
            </a:r>
            <a:r>
              <a:rPr lang="ru-RU" dirty="0" err="1"/>
              <a:t>телей</a:t>
            </a:r>
            <a:r>
              <a:rPr lang="ru-RU" dirty="0"/>
              <a:t> за то, что они пренебрегают Его </a:t>
            </a:r>
            <a:r>
              <a:rPr lang="ru-RU" dirty="0" err="1"/>
              <a:t>пове</a:t>
            </a:r>
            <a:r>
              <a:rPr lang="ru-RU" dirty="0"/>
              <a:t>- </a:t>
            </a:r>
            <a:r>
              <a:rPr lang="ru-RU" dirty="0" err="1"/>
              <a:t>лением</a:t>
            </a:r>
            <a:r>
              <a:rPr lang="ru-RU" dirty="0"/>
              <a:t> отделить себя и свои семьи от этого нечестивого влияния. Хотя мы вынуждены жить в этом мире, мы не должны быть от мира. Нам запрещено следовать его обычаям и моде. Дружба с безбожниками опаснее их вражды. Она вводит в заблуждение и губит тысячи </a:t>
            </a:r>
            <a:r>
              <a:rPr lang="ru-RU" dirty="0" err="1"/>
              <a:t>лю</a:t>
            </a:r>
            <a:r>
              <a:rPr lang="ru-RU" dirty="0"/>
              <a:t>- дей, которые могли бы благодаря правильному и святому примеру стать детьми Божьими» (Библейский комментарий АСД. Т. 2. С. 32, 33).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76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ПОДГОТОВКА МАЛЬЧИКОВ-ПОДРОСТКОВ К СЛУЖЕНИЮ И ЗДЕСЬ, И В ВЕЧНОСТИ</a:t>
            </a:r>
          </a:p>
          <a:p>
            <a:r>
              <a:rPr lang="ru-RU" dirty="0"/>
              <a:t>Как сказал Моисей фараону, никто из </a:t>
            </a:r>
            <a:r>
              <a:rPr lang="ru-RU" dirty="0" err="1"/>
              <a:t>чле</a:t>
            </a:r>
            <a:r>
              <a:rPr lang="ru-RU" dirty="0"/>
              <a:t>- нов семьи не должен остаться в Египте: «[Мы] пойдем с малолетними нашими и стариками нашими, с сыновьями нашими и дочерями нашими» (Исх. 10:9). Наши дети </a:t>
            </a:r>
            <a:r>
              <a:rPr lang="ru-RU" dirty="0" err="1"/>
              <a:t>рожда</a:t>
            </a:r>
            <a:r>
              <a:rPr lang="ru-RU" dirty="0"/>
              <a:t>- </a:t>
            </a:r>
            <a:r>
              <a:rPr lang="ru-RU" dirty="0" err="1"/>
              <a:t>ются</a:t>
            </a:r>
            <a:r>
              <a:rPr lang="ru-RU" dirty="0"/>
              <a:t> не для вечной гибели, они рождаются для определенной цели — служить Ему здесь и в будущем. Наши дома должны быть местом </a:t>
            </a:r>
          </a:p>
          <a:p>
            <a:r>
              <a:rPr lang="ru-RU" dirty="0"/>
              <a:t>83</a:t>
            </a:r>
          </a:p>
          <a:p>
            <a:r>
              <a:rPr lang="ru-RU" dirty="0"/>
              <a:t>подготовки к вечной жизни. Прежде чем Евангелие будет проповедано где-либо, оно должно быть услышано в домах христиан.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54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Эллен Уайт писала:</a:t>
            </a:r>
          </a:p>
          <a:p>
            <a:r>
              <a:rPr lang="ru-RU" dirty="0"/>
              <a:t>«Интерес к вечной жизни зависит от того, по какому пути пройдут наши дети в этой жизни, и родители должны серьезно </a:t>
            </a:r>
            <a:r>
              <a:rPr lang="ru-RU" dirty="0" err="1"/>
              <a:t>отно</a:t>
            </a:r>
            <a:r>
              <a:rPr lang="ru-RU" dirty="0"/>
              <a:t>- </a:t>
            </a:r>
            <a:r>
              <a:rPr lang="ru-RU" dirty="0" err="1"/>
              <a:t>ситься</a:t>
            </a:r>
            <a:r>
              <a:rPr lang="ru-RU" dirty="0"/>
              <a:t> к тому, чтобы давать им правильные наставления с самого младенчества. Многие родители пренебрегают этой работой, а </a:t>
            </a:r>
            <a:r>
              <a:rPr lang="ru-RU" dirty="0" err="1"/>
              <a:t>Гос</a:t>
            </a:r>
            <a:r>
              <a:rPr lang="ru-RU" dirty="0"/>
              <a:t>- </a:t>
            </a:r>
            <a:r>
              <a:rPr lang="ru-RU" dirty="0" err="1"/>
              <a:t>подь</a:t>
            </a:r>
            <a:r>
              <a:rPr lang="ru-RU" dirty="0"/>
              <a:t> хотел бы, чтобы в ней были проведены реформы. Он желает, чтобы наши дети были приучены к послушанию всем Его </a:t>
            </a:r>
            <a:r>
              <a:rPr lang="ru-RU" dirty="0" err="1"/>
              <a:t>предпи</a:t>
            </a:r>
            <a:r>
              <a:rPr lang="ru-RU" dirty="0"/>
              <a:t>- </a:t>
            </a:r>
            <a:r>
              <a:rPr lang="ru-RU" dirty="0" err="1"/>
              <a:t>саниям</a:t>
            </a:r>
            <a:r>
              <a:rPr lang="ru-RU" dirty="0"/>
              <a:t>» (</a:t>
            </a:r>
            <a:r>
              <a:rPr lang="en-US" dirty="0"/>
              <a:t>Manuscript Releases vol.10, p. 101).</a:t>
            </a:r>
          </a:p>
          <a:p>
            <a:r>
              <a:rPr lang="ru-RU" dirty="0"/>
              <a:t>В этом путешествии родители должны </a:t>
            </a:r>
            <a:r>
              <a:rPr lang="ru-RU" dirty="0" err="1"/>
              <a:t>слу</a:t>
            </a:r>
            <a:r>
              <a:rPr lang="ru-RU" dirty="0"/>
              <a:t>- жить примером христианского характера для своих детей-подростков.</a:t>
            </a:r>
          </a:p>
          <a:p>
            <a:r>
              <a:rPr lang="ru-RU" dirty="0"/>
              <a:t>Дети могут спорить с  тем, что говорят им родители, но они никогда не будут спорить с благородным характером своих родителей, потому что поступки говорят громче, чем про- </a:t>
            </a:r>
            <a:r>
              <a:rPr lang="ru-RU" dirty="0" err="1"/>
              <a:t>изнесенные</a:t>
            </a:r>
            <a:r>
              <a:rPr lang="ru-RU" dirty="0"/>
              <a:t> слова.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3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УПРАЖНЕНИЕ В ГРУППЕ</a:t>
            </a:r>
          </a:p>
          <a:p>
            <a:r>
              <a:rPr lang="ru-RU" dirty="0"/>
              <a:t>Обсудите в группах ожидания в отношении воспитания мальчиков, записанные в Слове Божьем, и сравните с тем, что реально </a:t>
            </a:r>
            <a:r>
              <a:rPr lang="ru-RU" dirty="0" err="1"/>
              <a:t>проис</a:t>
            </a:r>
            <a:r>
              <a:rPr lang="ru-RU" dirty="0"/>
              <a:t>- ходит в семьях.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65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РОЛЬ ЦЕРКВИ В ВОСПИТАНИИ ДЕТЕЙ</a:t>
            </a:r>
          </a:p>
          <a:p>
            <a:r>
              <a:rPr lang="ru-RU" dirty="0"/>
              <a:t>Церковь получила от Бога особое </a:t>
            </a:r>
            <a:r>
              <a:rPr lang="ru-RU" dirty="0" err="1"/>
              <a:t>поруче</a:t>
            </a:r>
            <a:r>
              <a:rPr lang="ru-RU" dirty="0"/>
              <a:t>- </a:t>
            </a:r>
            <a:r>
              <a:rPr lang="ru-RU" dirty="0" err="1"/>
              <a:t>ние</a:t>
            </a:r>
            <a:r>
              <a:rPr lang="ru-RU" dirty="0"/>
              <a:t> — заботиться о развитии детей и помогать им расти нравственными людьми. Для </a:t>
            </a:r>
            <a:r>
              <a:rPr lang="ru-RU" dirty="0" err="1"/>
              <a:t>выпол</a:t>
            </a:r>
            <a:r>
              <a:rPr lang="ru-RU" dirty="0"/>
              <a:t>- нения этой задачи у церкви есть все </a:t>
            </a:r>
            <a:r>
              <a:rPr lang="ru-RU" dirty="0" err="1"/>
              <a:t>необходи</a:t>
            </a:r>
            <a:r>
              <a:rPr lang="ru-RU" dirty="0"/>
              <a:t>- </a:t>
            </a:r>
            <a:r>
              <a:rPr lang="ru-RU" dirty="0" err="1"/>
              <a:t>мые</a:t>
            </a:r>
            <a:r>
              <a:rPr lang="ru-RU" dirty="0"/>
              <a:t> ресурсы: субботняя школа, детское </a:t>
            </a:r>
            <a:r>
              <a:rPr lang="ru-RU" dirty="0" err="1"/>
              <a:t>слу</a:t>
            </a:r>
            <a:r>
              <a:rPr lang="ru-RU" dirty="0"/>
              <a:t>- </a:t>
            </a:r>
            <a:r>
              <a:rPr lang="ru-RU" dirty="0" err="1"/>
              <a:t>жение</a:t>
            </a:r>
            <a:r>
              <a:rPr lang="ru-RU" dirty="0"/>
              <a:t>, молодежное служение, адвентистское образование и семейное служение. Если каждое из этих служений будет активно участвовать в развитии детей через свои программы, то дети смогут избежать многих проблем, с которыми они сталкиваются в современном мире.</a:t>
            </a:r>
          </a:p>
          <a:p>
            <a:r>
              <a:rPr lang="ru-RU" dirty="0"/>
              <a:t>Родителям рекомендуется делать все воз- </a:t>
            </a:r>
            <a:r>
              <a:rPr lang="ru-RU" dirty="0" err="1"/>
              <a:t>можное</a:t>
            </a:r>
            <a:r>
              <a:rPr lang="ru-RU" dirty="0"/>
              <a:t> дома, усердно обучая детей идти по Божьему пути, помогая им активно </a:t>
            </a:r>
            <a:r>
              <a:rPr lang="ru-RU" dirty="0" err="1"/>
              <a:t>участ</a:t>
            </a:r>
            <a:r>
              <a:rPr lang="ru-RU" dirty="0"/>
              <a:t>- </a:t>
            </a:r>
            <a:r>
              <a:rPr lang="ru-RU" dirty="0" err="1"/>
              <a:t>вовать</a:t>
            </a:r>
            <a:r>
              <a:rPr lang="ru-RU" dirty="0"/>
              <a:t> в церковных программах, и отправлять учиться в адвентистские школы, где они будут соприкасаться с адвентистской философией образования, готовящей молодых людей к жизни здесь и к лучшей жизни на небесах.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5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это Эллен Уайт дает следующий совет:</a:t>
            </a:r>
          </a:p>
          <a:p>
            <a:r>
              <a:rPr lang="ru-RU" dirty="0"/>
              <a:t>«Планируя образование своих детей, </a:t>
            </a:r>
            <a:r>
              <a:rPr lang="ru-RU" dirty="0" err="1"/>
              <a:t>ро</a:t>
            </a:r>
            <a:r>
              <a:rPr lang="ru-RU" dirty="0"/>
              <a:t>- </a:t>
            </a:r>
            <a:r>
              <a:rPr lang="ru-RU" dirty="0" err="1"/>
              <a:t>дители</a:t>
            </a:r>
            <a:r>
              <a:rPr lang="ru-RU" dirty="0"/>
              <a:t> должны понимать, что отправлять их в государственную школу уже небезопасно, и стараться отдавать их в школы, где они по- лучат образование, основанное на Священном Писании. На каждом родителе-христианине лежит торжественная обязанность дать своим детям образование, которое приведет их к по- знанию Господа и приобщению к Божествен- ной природе через послушание Божьей воле и пути» (Воспитание детей. С. 304).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44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НАПРАВЛЯТЬ МАЛЬЧИКОВ- ПОДРОСТКОВ, ЧТОБЫ ОНИ НАШЛИ СВОЙ МОРАЛЬНЫЙ КОМПАС</a:t>
            </a:r>
          </a:p>
          <a:p>
            <a:r>
              <a:rPr lang="ru-RU" dirty="0"/>
              <a:t>Подростковый возраст  — критическое время для того, чтобы помочь мальчикам- подросткам обрести твердое понимание добра и зла. Это время, когда они находятся в поисках своей индивидуальности. Это не по- лучится, если родители будут навязывать им свои принципы, но действовать следует только через наставление, направление, </a:t>
            </a:r>
            <a:r>
              <a:rPr lang="ru-RU" dirty="0" err="1"/>
              <a:t>диа</a:t>
            </a:r>
            <a:r>
              <a:rPr lang="ru-RU" dirty="0"/>
              <a:t>- лог, дружбу и молитву. Чтобы достичь этого, родителям необходимо завоевать дружбу и доверие подростка — этот процесс начина- </a:t>
            </a:r>
            <a:r>
              <a:rPr lang="ru-RU" dirty="0" err="1"/>
              <a:t>ется</a:t>
            </a:r>
            <a:r>
              <a:rPr lang="ru-RU" dirty="0"/>
              <a:t> в первые годы жизни ребенка и </a:t>
            </a:r>
            <a:r>
              <a:rPr lang="ru-RU" dirty="0" err="1"/>
              <a:t>продол</a:t>
            </a:r>
            <a:r>
              <a:rPr lang="ru-RU" dirty="0"/>
              <a:t>- </a:t>
            </a:r>
            <a:r>
              <a:rPr lang="ru-RU" dirty="0" err="1"/>
              <a:t>жается</a:t>
            </a:r>
            <a:r>
              <a:rPr lang="ru-RU" dirty="0"/>
              <a:t> по мере его взросления.</a:t>
            </a:r>
          </a:p>
          <a:p>
            <a:r>
              <a:rPr lang="ru-RU" dirty="0"/>
              <a:t>В подростковом возрасте преобладают чув- </a:t>
            </a:r>
            <a:r>
              <a:rPr lang="ru-RU" dirty="0" err="1"/>
              <a:t>ства</a:t>
            </a:r>
            <a:r>
              <a:rPr lang="ru-RU" dirty="0"/>
              <a:t>, а не рассуждения, поэтому их мораль- ная ориентация зависит от  того, что они чувствуют. По  этой причине разъяснение ценностей жизненно важно в  воспитании. Роль родителей заключается в установлении границ. И опять же, нравственные ценности зарождаются не  в  подростковом возрасте; скорее, они являются результатом </a:t>
            </a:r>
            <a:r>
              <a:rPr lang="ru-RU" dirty="0" err="1"/>
              <a:t>длитель</a:t>
            </a:r>
            <a:r>
              <a:rPr lang="ru-RU" dirty="0"/>
              <a:t>- </a:t>
            </a:r>
            <a:r>
              <a:rPr lang="ru-RU" dirty="0" err="1"/>
              <a:t>ного</a:t>
            </a:r>
            <a:r>
              <a:rPr lang="ru-RU" dirty="0"/>
              <a:t> процесса, начиная с младенчества. Эллен Уайт говорит об  этом следующее: «</a:t>
            </a:r>
            <a:r>
              <a:rPr lang="ru-RU" dirty="0" err="1"/>
              <a:t>Моло</a:t>
            </a:r>
            <a:r>
              <a:rPr lang="ru-RU" dirty="0"/>
              <a:t>- дым людям следует заблаговременно </a:t>
            </a:r>
            <a:r>
              <a:rPr lang="ru-RU" dirty="0" err="1"/>
              <a:t>выра</a:t>
            </a:r>
            <a:r>
              <a:rPr lang="ru-RU" dirty="0"/>
              <a:t>- </a:t>
            </a:r>
            <a:r>
              <a:rPr lang="ru-RU" dirty="0" err="1"/>
              <a:t>батывать</a:t>
            </a:r>
            <a:r>
              <a:rPr lang="ru-RU" dirty="0"/>
              <a:t> правильные привычки мышления. Мы должны приучить разум мыслить здраво НАПРАВЛЯТЬ МАЛЬЧИКОВ- ПОДРОСТКОВ, ЧТОБЫ ОНИ НАШЛИ СВОЙ МОРАЛЬНЫЙ КОМПАС</a:t>
            </a:r>
          </a:p>
          <a:p>
            <a:r>
              <a:rPr lang="ru-RU" dirty="0"/>
              <a:t>Подростковый возраст  — критическое время для того, чтобы помочь мальчикам- подросткам обрести твердое понимание добра и зла. Это время, когда они находятся в поисках своей индивидуальности. Это не по- лучится, если родители будут навязывать им свои принципы, но действовать следует только через наставление, направление, </a:t>
            </a:r>
            <a:r>
              <a:rPr lang="ru-RU" dirty="0" err="1"/>
              <a:t>диа</a:t>
            </a:r>
            <a:r>
              <a:rPr lang="ru-RU" dirty="0"/>
              <a:t>- лог, дружбу и молитву. Чтобы достичь этого, родителям необходимо завоевать дружбу и доверие подростка — этот процесс начина- </a:t>
            </a:r>
            <a:r>
              <a:rPr lang="ru-RU" dirty="0" err="1"/>
              <a:t>ется</a:t>
            </a:r>
            <a:r>
              <a:rPr lang="ru-RU" dirty="0"/>
              <a:t> в первые годы жизни ребенка и </a:t>
            </a:r>
            <a:r>
              <a:rPr lang="ru-RU" dirty="0" err="1"/>
              <a:t>продол</a:t>
            </a:r>
            <a:r>
              <a:rPr lang="ru-RU" dirty="0"/>
              <a:t>- </a:t>
            </a:r>
            <a:r>
              <a:rPr lang="ru-RU" dirty="0" err="1"/>
              <a:t>жается</a:t>
            </a:r>
            <a:r>
              <a:rPr lang="ru-RU" dirty="0"/>
              <a:t> по мере его взросления.</a:t>
            </a:r>
          </a:p>
          <a:p>
            <a:r>
              <a:rPr lang="ru-RU" dirty="0"/>
              <a:t>В подростковом возрасте преобладают чув- </a:t>
            </a:r>
            <a:r>
              <a:rPr lang="ru-RU" dirty="0" err="1"/>
              <a:t>ства</a:t>
            </a:r>
            <a:r>
              <a:rPr lang="ru-RU" dirty="0"/>
              <a:t>, а не рассуждения, поэтому их мораль- ная ориентация зависит от  того, что они чувствуют. По  этой причине разъяснение ценностей жизненно важно в  воспитании. Роль родителей заключается в установлении границ. И опять же, нравственные ценности зарождаются не  в  подростковом возрасте; скорее, они являются результатом </a:t>
            </a:r>
            <a:r>
              <a:rPr lang="ru-RU" dirty="0" err="1"/>
              <a:t>длитель</a:t>
            </a:r>
            <a:r>
              <a:rPr lang="ru-RU" dirty="0"/>
              <a:t>- </a:t>
            </a:r>
            <a:r>
              <a:rPr lang="ru-RU" dirty="0" err="1"/>
              <a:t>ного</a:t>
            </a:r>
            <a:r>
              <a:rPr lang="ru-RU" dirty="0"/>
              <a:t> процесса, начиная с младенчества.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96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Эллен Уайт говорит об  этом следующее: «</a:t>
            </a:r>
            <a:r>
              <a:rPr lang="ru-RU" dirty="0" err="1"/>
              <a:t>Моло</a:t>
            </a:r>
            <a:r>
              <a:rPr lang="ru-RU" dirty="0"/>
              <a:t>- дым людям следует заблаговременно </a:t>
            </a:r>
            <a:r>
              <a:rPr lang="ru-RU" dirty="0" err="1"/>
              <a:t>выра</a:t>
            </a:r>
            <a:r>
              <a:rPr lang="ru-RU" dirty="0"/>
              <a:t>- </a:t>
            </a:r>
            <a:r>
              <a:rPr lang="ru-RU" dirty="0" err="1"/>
              <a:t>батывать</a:t>
            </a:r>
            <a:r>
              <a:rPr lang="ru-RU" dirty="0"/>
              <a:t> правильные привычки мышления. Мы должны приучить разум мыслить здраво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24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Лучший пример устоявшегося нравствен- </a:t>
            </a:r>
            <a:r>
              <a:rPr lang="ru-RU" dirty="0" err="1"/>
              <a:t>ного</a:t>
            </a:r>
            <a:r>
              <a:rPr lang="ru-RU" dirty="0"/>
              <a:t> компаса можно увидеть в жизни Иосифа, а также троих еврейских юношей. Они жили по заветам, которые так точно описала Эл- лен Уайт: «Самая большая нужда мира — это нужда в людях, которых нельзя купить или продать; людях, которые в  глубине души правдивы и честны; людях, которые не </a:t>
            </a:r>
            <a:r>
              <a:rPr lang="ru-RU" dirty="0" err="1"/>
              <a:t>бо</a:t>
            </a:r>
            <a:r>
              <a:rPr lang="ru-RU" dirty="0"/>
              <a:t>- </a:t>
            </a:r>
            <a:r>
              <a:rPr lang="ru-RU" dirty="0" err="1"/>
              <a:t>ятся</a:t>
            </a:r>
            <a:r>
              <a:rPr lang="ru-RU" dirty="0"/>
              <a:t> назвать грех своим именем; людях, чья совесть верна долгу, как стрелка — компасу; людях, которые будут стоять за правое дело, даже если небеса упадут» (Воспитание. С. 46).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68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ПРЕПЯТСТВИЯ В ВОСПИТАНИИ ДЕТЕЙ</a:t>
            </a:r>
          </a:p>
          <a:p>
            <a:r>
              <a:rPr lang="ru-RU" dirty="0"/>
              <a:t>Любая благородная работа не обходится без препятствий, так и с воспитанием детей. Эти препятствия могут парализовать духов- </a:t>
            </a:r>
            <a:r>
              <a:rPr lang="ru-RU" dirty="0" err="1"/>
              <a:t>ное</a:t>
            </a:r>
            <a:r>
              <a:rPr lang="ru-RU" dirty="0"/>
              <a:t>, когнитивное и даже физическое развитие наших детей. Вот некоторые из этих </a:t>
            </a:r>
            <a:r>
              <a:rPr lang="ru-RU" dirty="0" err="1"/>
              <a:t>препят</a:t>
            </a:r>
            <a:r>
              <a:rPr lang="ru-RU" dirty="0"/>
              <a:t>- </a:t>
            </a:r>
            <a:r>
              <a:rPr lang="ru-RU" dirty="0" err="1"/>
              <a:t>ствий</a:t>
            </a:r>
            <a:r>
              <a:rPr lang="ru-RU" dirty="0"/>
              <a:t>:</a:t>
            </a:r>
          </a:p>
          <a:p>
            <a:r>
              <a:rPr lang="ru-RU" dirty="0"/>
              <a:t> Великая борьба</a:t>
            </a:r>
          </a:p>
          <a:p>
            <a:r>
              <a:rPr lang="ru-RU" dirty="0"/>
              <a:t> Взросление</a:t>
            </a:r>
          </a:p>
          <a:p>
            <a:r>
              <a:rPr lang="ru-RU" dirty="0"/>
              <a:t> Влияние социальных сетей</a:t>
            </a:r>
          </a:p>
          <a:p>
            <a:r>
              <a:rPr lang="ru-RU" dirty="0"/>
              <a:t> Перегруженность родителей</a:t>
            </a:r>
          </a:p>
          <a:p>
            <a:r>
              <a:rPr lang="ru-RU" dirty="0"/>
              <a:t> Давление сверстников</a:t>
            </a:r>
          </a:p>
          <a:p>
            <a:r>
              <a:rPr lang="ru-RU" dirty="0"/>
              <a:t> Конфликты в отношениях родителей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7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Воспитание детей имеет свои преимущества и обязательства. Это самая большая ответ- </a:t>
            </a:r>
            <a:r>
              <a:rPr lang="ru-RU" dirty="0" err="1"/>
              <a:t>ственность</a:t>
            </a:r>
            <a:r>
              <a:rPr lang="ru-RU" dirty="0"/>
              <a:t>, которую Бог возложил на чело- века. Как родители, мы отвечаем перед </a:t>
            </a:r>
            <a:r>
              <a:rPr lang="ru-RU" dirty="0" err="1"/>
              <a:t>Бо</a:t>
            </a:r>
            <a:r>
              <a:rPr lang="ru-RU" dirty="0"/>
              <a:t>- гом, а не перед людьми. К сожалению, дьявол направляет множество стрел в наших детей, особенно когда они находятся на </a:t>
            </a:r>
            <a:r>
              <a:rPr lang="ru-RU" dirty="0" err="1"/>
              <a:t>подростко</a:t>
            </a:r>
            <a:r>
              <a:rPr lang="ru-RU" dirty="0"/>
              <a:t>- </a:t>
            </a:r>
            <a:r>
              <a:rPr lang="ru-RU" dirty="0" err="1"/>
              <a:t>вом</a:t>
            </a:r>
            <a:r>
              <a:rPr lang="ru-RU" dirty="0"/>
              <a:t> этапе развития. Дьявол делает это, чтобы остановить распространение вести о Божьем Царстве. Родители беспокоятся о том, что мир предлагает нашим детям, и о том, какие </a:t>
            </a:r>
            <a:r>
              <a:rPr lang="ru-RU" dirty="0" err="1"/>
              <a:t>опас</a:t>
            </a:r>
            <a:r>
              <a:rPr lang="ru-RU" dirty="0"/>
              <a:t>- </a:t>
            </a:r>
            <a:r>
              <a:rPr lang="ru-RU" dirty="0" err="1"/>
              <a:t>ные</a:t>
            </a:r>
            <a:r>
              <a:rPr lang="ru-RU" dirty="0"/>
              <a:t> решения они могут принять.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28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Независимо от того, как эти препятствия </a:t>
            </a:r>
          </a:p>
          <a:p>
            <a:r>
              <a:rPr lang="ru-RU" dirty="0"/>
              <a:t>появляются в процессе воспитания детей, все они могут поставить под угрозу труд родите- лей. Хорошая новость заключается в том, что в Слове Божьем много обетований, которые ободряют родителей на их пути. Вот </a:t>
            </a:r>
            <a:r>
              <a:rPr lang="ru-RU" dirty="0" err="1"/>
              <a:t>некото</a:t>
            </a:r>
            <a:r>
              <a:rPr lang="ru-RU" dirty="0"/>
              <a:t>- </a:t>
            </a:r>
            <a:r>
              <a:rPr lang="ru-RU" dirty="0" err="1"/>
              <a:t>рые</a:t>
            </a:r>
            <a:r>
              <a:rPr lang="ru-RU" dirty="0"/>
              <a:t> из них: </a:t>
            </a:r>
            <a:r>
              <a:rPr lang="ru-RU" dirty="0" err="1"/>
              <a:t>Флп</a:t>
            </a:r>
            <a:r>
              <a:rPr lang="ru-RU" dirty="0"/>
              <a:t>. 1:6; 4:6, 7; Притч. 22:6; Ис. 54:13. Помните и верьте в то, что Бог верен всем Своим обетованиям.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04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БОЖЬЯ МИЛОСТЬ В ВОСПИТАНИИ ДЕТЕЙ</a:t>
            </a:r>
          </a:p>
          <a:p>
            <a:r>
              <a:rPr lang="ru-RU" dirty="0"/>
              <a:t>В этом грешном мире нет идеальных </a:t>
            </a:r>
            <a:r>
              <a:rPr lang="ru-RU" dirty="0" err="1"/>
              <a:t>ро</a:t>
            </a:r>
            <a:r>
              <a:rPr lang="ru-RU" dirty="0"/>
              <a:t>- </a:t>
            </a:r>
            <a:r>
              <a:rPr lang="ru-RU" dirty="0" err="1"/>
              <a:t>дителей</a:t>
            </a:r>
            <a:r>
              <a:rPr lang="ru-RU" dirty="0"/>
              <a:t>. Воспитание может быть непростой ответственностью, которая часто заставляет родителей разочаровываться, кажется </a:t>
            </a:r>
            <a:r>
              <a:rPr lang="ru-RU" dirty="0" err="1"/>
              <a:t>невы</a:t>
            </a:r>
            <a:r>
              <a:rPr lang="ru-RU" dirty="0"/>
              <a:t>- полнимой и  безрезультатной. Как  бы мы ни старались своими силами воспитать наших детей, нам всегда будет непросто. Это правда, что от родителей ожидается дисциплина, об- учение, воспитание и направление. Но при всем этом эффективное воспитание </a:t>
            </a:r>
            <a:r>
              <a:rPr lang="ru-RU" dirty="0" err="1"/>
              <a:t>невоз</a:t>
            </a:r>
            <a:r>
              <a:rPr lang="ru-RU" dirty="0"/>
              <a:t>- можно без Божьей благодати.</a:t>
            </a:r>
          </a:p>
          <a:p>
            <a:r>
              <a:rPr lang="ru-RU" dirty="0"/>
              <a:t>Наши дети грешники, которых </a:t>
            </a:r>
            <a:r>
              <a:rPr lang="ru-RU" dirty="0" err="1"/>
              <a:t>воспиты</a:t>
            </a:r>
            <a:r>
              <a:rPr lang="ru-RU" dirty="0"/>
              <a:t>- </a:t>
            </a:r>
            <a:r>
              <a:rPr lang="ru-RU" dirty="0" err="1"/>
              <a:t>вают</a:t>
            </a:r>
            <a:r>
              <a:rPr lang="ru-RU" dirty="0"/>
              <a:t> грешные родители, которые также по- </a:t>
            </a:r>
            <a:r>
              <a:rPr lang="ru-RU" dirty="0" err="1"/>
              <a:t>стоянно</a:t>
            </a:r>
            <a:r>
              <a:rPr lang="ru-RU" dirty="0"/>
              <a:t> подвергаются нападкам врага. Уте- </a:t>
            </a:r>
            <a:r>
              <a:rPr lang="ru-RU" dirty="0" err="1"/>
              <a:t>шает</a:t>
            </a:r>
            <a:r>
              <a:rPr lang="ru-RU" dirty="0"/>
              <a:t> только оставленное нам обетование: «Но Господь сказал мне: „довольно для тебя благодати Моей, ибо сила Моя совершается в немощи“» (2 Кор. 12:9).</a:t>
            </a:r>
          </a:p>
          <a:p>
            <a:r>
              <a:rPr lang="ru-RU" dirty="0"/>
              <a:t>Мы можем потерпеть неудачу в </a:t>
            </a:r>
            <a:r>
              <a:rPr lang="ru-RU" dirty="0" err="1"/>
              <a:t>воспита</a:t>
            </a:r>
            <a:r>
              <a:rPr lang="ru-RU" dirty="0"/>
              <a:t>- </a:t>
            </a:r>
            <a:r>
              <a:rPr lang="ru-RU" dirty="0" err="1"/>
              <a:t>нии</a:t>
            </a:r>
            <a:r>
              <a:rPr lang="ru-RU" dirty="0"/>
              <a:t> наших детей, но Бог никогда не пере- станет быть милостивым, любящим и забот- </a:t>
            </a:r>
            <a:r>
              <a:rPr lang="ru-RU" dirty="0" err="1"/>
              <a:t>ливым</a:t>
            </a:r>
            <a:r>
              <a:rPr lang="ru-RU" dirty="0"/>
              <a:t> Небесным Отцом для всех нас. Там, где мы ошибаемся, Он исправляет, </a:t>
            </a:r>
            <a:r>
              <a:rPr lang="ru-RU" dirty="0" err="1"/>
              <a:t>восста</a:t>
            </a:r>
            <a:r>
              <a:rPr lang="ru-RU" dirty="0"/>
              <a:t>- </a:t>
            </a:r>
            <a:r>
              <a:rPr lang="ru-RU" dirty="0" err="1"/>
              <a:t>навливает</a:t>
            </a:r>
            <a:r>
              <a:rPr lang="ru-RU" dirty="0"/>
              <a:t> и дает нам силу в следующий раз быть лучше. Эффективное воспитание часто кажется невозможным, но с Богом нет ничего невозможного. Подобно тому, как умоляю- </a:t>
            </a:r>
            <a:r>
              <a:rPr lang="ru-RU" dirty="0" err="1"/>
              <a:t>щий</a:t>
            </a:r>
            <a:r>
              <a:rPr lang="ru-RU" dirty="0"/>
              <a:t> голос Святого Духа побудил блудного сына одуматься и вернуться в дом отца (</a:t>
            </a:r>
            <a:r>
              <a:rPr lang="ru-RU" dirty="0" err="1"/>
              <a:t>Лк</a:t>
            </a:r>
            <a:r>
              <a:rPr lang="ru-RU" dirty="0"/>
              <a:t>. 15:17–24), Бог может вернуть наших детей, которые заблудились, к основанным на любви отношениям с Ним, потому что Он Бог, Кото- </a:t>
            </a:r>
            <a:r>
              <a:rPr lang="ru-RU" dirty="0" err="1"/>
              <a:t>рый</a:t>
            </a:r>
            <a:r>
              <a:rPr lang="ru-RU" dirty="0"/>
              <a:t> предоставляет второй шанс.</a:t>
            </a:r>
          </a:p>
          <a:p>
            <a:r>
              <a:rPr lang="ru-RU" dirty="0"/>
              <a:t>Мы живем в безнравственном мире. Это неидеальная среда для воспитания детей, ко- </a:t>
            </a:r>
            <a:r>
              <a:rPr lang="ru-RU" dirty="0" err="1"/>
              <a:t>торые</a:t>
            </a:r>
            <a:r>
              <a:rPr lang="ru-RU" dirty="0"/>
              <a:t> понимают важность праведной жизни и наше временное пребывание на этой земле. Несмотря на то, что Бог дарует нам Свою бла- </a:t>
            </a:r>
            <a:r>
              <a:rPr lang="ru-RU" dirty="0" err="1"/>
              <a:t>годать</a:t>
            </a:r>
            <a:r>
              <a:rPr lang="ru-RU" dirty="0"/>
              <a:t>, мы должны осознавать свою ответ- </a:t>
            </a:r>
            <a:r>
              <a:rPr lang="ru-RU" dirty="0" err="1"/>
              <a:t>ственность</a:t>
            </a:r>
            <a:r>
              <a:rPr lang="ru-RU" dirty="0"/>
              <a:t> за воспитание детей с твердыми моральными принципами. Как родители, мы обязаны привить нашим детям глубокое понимание власти Бога и стандартов, которые ожидают нас в вечной жизни на небесах.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03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РОЛЬ МУЖЧИНЫ В ДОМЕ</a:t>
            </a:r>
          </a:p>
          <a:p>
            <a:r>
              <a:rPr lang="ru-RU" dirty="0"/>
              <a:t>Независимо от нашего культурного </a:t>
            </a:r>
            <a:r>
              <a:rPr lang="ru-RU" dirty="0" err="1"/>
              <a:t>проис</a:t>
            </a:r>
            <a:r>
              <a:rPr lang="ru-RU" dirty="0"/>
              <a:t>- хождения, Слово Божье наставляет мужчин быть главой своей семьи и священниками в своих домах (</a:t>
            </a:r>
            <a:r>
              <a:rPr lang="ru-RU" dirty="0" err="1"/>
              <a:t>Еф</a:t>
            </a:r>
            <a:r>
              <a:rPr lang="ru-RU" dirty="0"/>
              <a:t>. 5:23; Иов. 1:4–7). Они должны утром и вечером возносить молитвы о  своей семье, чтобы сатана не  смог про- никнуть в их дом. Быть главой или лидером </a:t>
            </a:r>
          </a:p>
          <a:p>
            <a:r>
              <a:rPr lang="ru-RU" dirty="0"/>
              <a:t>85</a:t>
            </a:r>
          </a:p>
          <a:p>
            <a:r>
              <a:rPr lang="ru-RU" dirty="0"/>
              <a:t>в доме не означает быть начальником дома, над женой и детьми. Это значит быть </a:t>
            </a:r>
            <a:r>
              <a:rPr lang="ru-RU" dirty="0" err="1"/>
              <a:t>лиде</a:t>
            </a:r>
            <a:r>
              <a:rPr lang="ru-RU" dirty="0"/>
              <a:t>- ром-служителем, который подражает Иисусу как лидеру (</a:t>
            </a:r>
            <a:r>
              <a:rPr lang="ru-RU" dirty="0" err="1"/>
              <a:t>Еф</a:t>
            </a:r>
            <a:r>
              <a:rPr lang="ru-RU" dirty="0"/>
              <a:t>. 5:25–30). Во многих культу- </a:t>
            </a:r>
            <a:r>
              <a:rPr lang="ru-RU" dirty="0" err="1"/>
              <a:t>рах</a:t>
            </a:r>
            <a:r>
              <a:rPr lang="ru-RU" dirty="0"/>
              <a:t> мира девочек хорошо готовят к </a:t>
            </a:r>
            <a:r>
              <a:rPr lang="ru-RU" dirty="0" err="1"/>
              <a:t>выполне</a:t>
            </a:r>
            <a:r>
              <a:rPr lang="ru-RU" dirty="0"/>
              <a:t>- </a:t>
            </a:r>
            <a:r>
              <a:rPr lang="ru-RU" dirty="0" err="1"/>
              <a:t>нию</a:t>
            </a:r>
            <a:r>
              <a:rPr lang="ru-RU" dirty="0"/>
              <a:t> работы по дому и материнским обязан- </a:t>
            </a:r>
            <a:r>
              <a:rPr lang="ru-RU" dirty="0" err="1"/>
              <a:t>ностям</a:t>
            </a:r>
            <a:r>
              <a:rPr lang="ru-RU" dirty="0"/>
              <a:t>, в то время как от мальчиков ожидают, что они и сами знают, как быть отцом и </a:t>
            </a:r>
            <a:r>
              <a:rPr lang="ru-RU" dirty="0" err="1"/>
              <a:t>свя</a:t>
            </a:r>
            <a:r>
              <a:rPr lang="ru-RU" dirty="0"/>
              <a:t>- </a:t>
            </a:r>
            <a:r>
              <a:rPr lang="ru-RU" dirty="0" err="1"/>
              <a:t>щенником</a:t>
            </a:r>
            <a:r>
              <a:rPr lang="ru-RU" dirty="0"/>
              <a:t> в семье; но стабильная семья </a:t>
            </a:r>
            <a:r>
              <a:rPr lang="ru-RU" dirty="0" err="1"/>
              <a:t>мо</a:t>
            </a:r>
            <a:r>
              <a:rPr lang="ru-RU" dirty="0"/>
              <a:t>- </a:t>
            </a:r>
            <a:r>
              <a:rPr lang="ru-RU" dirty="0" err="1"/>
              <a:t>жет</a:t>
            </a:r>
            <a:r>
              <a:rPr lang="ru-RU" dirty="0"/>
              <a:t> быть создана, если мальчиков также будут готовить к своей мужской роли. Возвращение к алтарю должно начинаться с мужчин, по- тому что обращенные мужчины обычно дают верное направление всей семье. Женщинам трудно отстаивать истину в своей семье, если мужчины не заинтересованы в этом. Для </a:t>
            </a:r>
            <a:r>
              <a:rPr lang="ru-RU" dirty="0" err="1"/>
              <a:t>цер</a:t>
            </a:r>
            <a:r>
              <a:rPr lang="ru-RU" dirty="0"/>
              <a:t>- </a:t>
            </a:r>
            <a:r>
              <a:rPr lang="ru-RU" dirty="0" err="1"/>
              <a:t>кви</a:t>
            </a:r>
            <a:r>
              <a:rPr lang="ru-RU" dirty="0"/>
              <a:t> сейчас самое время подумать о том, как лучше подготовить мальчиков к христиан- </a:t>
            </a:r>
            <a:r>
              <a:rPr lang="ru-RU" dirty="0" err="1"/>
              <a:t>ской</a:t>
            </a:r>
            <a:r>
              <a:rPr lang="ru-RU" dirty="0"/>
              <a:t> мужественности.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11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  <a:p>
            <a:r>
              <a:rPr lang="ru-RU" dirty="0"/>
              <a:t>Воспитание — это ответственность, данная Богом. Бог велит родителям должным </a:t>
            </a:r>
            <a:r>
              <a:rPr lang="ru-RU" dirty="0" err="1"/>
              <a:t>обра</a:t>
            </a:r>
            <a:r>
              <a:rPr lang="ru-RU" dirty="0"/>
              <a:t>- </a:t>
            </a:r>
            <a:r>
              <a:rPr lang="ru-RU" dirty="0" err="1"/>
              <a:t>зом</a:t>
            </a:r>
            <a:r>
              <a:rPr lang="ru-RU" dirty="0"/>
              <a:t> выполнять эту работу, потому что </a:t>
            </a:r>
            <a:r>
              <a:rPr lang="ru-RU" dirty="0" err="1"/>
              <a:t>недоб</a:t>
            </a:r>
            <a:r>
              <a:rPr lang="ru-RU" dirty="0"/>
              <a:t>- рое влияние со всех сторон на подрастающее поколение очень большое. Было отмечено, что у мальчиков есть уникальные потребно- </a:t>
            </a:r>
            <a:r>
              <a:rPr lang="ru-RU" dirty="0" err="1"/>
              <a:t>сти</a:t>
            </a:r>
            <a:r>
              <a:rPr lang="ru-RU" dirty="0"/>
              <a:t>, на которые родителям необходимо </a:t>
            </a:r>
            <a:r>
              <a:rPr lang="ru-RU" dirty="0" err="1"/>
              <a:t>обра</a:t>
            </a:r>
            <a:r>
              <a:rPr lang="ru-RU" dirty="0"/>
              <a:t>- </a:t>
            </a:r>
            <a:r>
              <a:rPr lang="ru-RU" dirty="0" err="1"/>
              <a:t>щать</a:t>
            </a:r>
            <a:r>
              <a:rPr lang="ru-RU" dirty="0"/>
              <a:t> внимание. Многие проблемы, такие как насилие в семьях, рост преступности и низкая самооценка, отчасти являются следствием </a:t>
            </a:r>
            <a:r>
              <a:rPr lang="ru-RU" dirty="0" err="1"/>
              <a:t>не-</a:t>
            </a:r>
            <a:r>
              <a:rPr lang="ru-RU" dirty="0"/>
              <a:t> достаточного внимания к воспитанию </a:t>
            </a:r>
            <a:r>
              <a:rPr lang="ru-RU" dirty="0" err="1"/>
              <a:t>маль</a:t>
            </a:r>
            <a:r>
              <a:rPr lang="ru-RU" dirty="0"/>
              <a:t>- </a:t>
            </a:r>
            <a:r>
              <a:rPr lang="ru-RU" dirty="0" err="1"/>
              <a:t>чиков</a:t>
            </a:r>
            <a:r>
              <a:rPr lang="ru-RU" dirty="0"/>
              <a:t>. Также неоспоримо, что образ церкви во многом определяется поведением мужчин, которые выполняют роль лидеров и </a:t>
            </a:r>
            <a:r>
              <a:rPr lang="ru-RU" dirty="0" err="1"/>
              <a:t>зани</a:t>
            </a:r>
            <a:r>
              <a:rPr lang="ru-RU" dirty="0"/>
              <a:t>- мают руководящие должности. Если мальчик получает хорошую подготовку к своему </a:t>
            </a:r>
            <a:r>
              <a:rPr lang="ru-RU" dirty="0" err="1"/>
              <a:t>физи</a:t>
            </a:r>
            <a:r>
              <a:rPr lang="ru-RU" dirty="0"/>
              <a:t>- </a:t>
            </a:r>
            <a:r>
              <a:rPr lang="ru-RU" dirty="0" err="1"/>
              <a:t>ческому</a:t>
            </a:r>
            <a:r>
              <a:rPr lang="ru-RU" dirty="0"/>
              <a:t>, умственному и духовному развитию, у него формируется надежный моральный компас. Таким образом многие семьи будут лучше подготовлены к вечности.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3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Воспитание детей имеет свои преимущества и обязательства. Это самая большая ответ- </a:t>
            </a:r>
            <a:r>
              <a:rPr lang="ru-RU" dirty="0" err="1"/>
              <a:t>ственность</a:t>
            </a:r>
            <a:r>
              <a:rPr lang="ru-RU" dirty="0"/>
              <a:t>, которую Бог возложил на чело- века. Как родители, мы отвечаем перед </a:t>
            </a:r>
            <a:r>
              <a:rPr lang="ru-RU" dirty="0" err="1"/>
              <a:t>Бо</a:t>
            </a:r>
            <a:r>
              <a:rPr lang="ru-RU" dirty="0"/>
              <a:t>- гом, а не перед людьми. К сожалению, дьявол направляет множество стрел в наших детей, особенно когда они находятся на </a:t>
            </a:r>
            <a:r>
              <a:rPr lang="ru-RU" dirty="0" err="1"/>
              <a:t>подростко</a:t>
            </a:r>
            <a:r>
              <a:rPr lang="ru-RU" dirty="0"/>
              <a:t>- </a:t>
            </a:r>
            <a:r>
              <a:rPr lang="ru-RU" dirty="0" err="1"/>
              <a:t>вом</a:t>
            </a:r>
            <a:r>
              <a:rPr lang="ru-RU" dirty="0"/>
              <a:t> этапе развития. Дьявол делает это, чтобы остановить распространение вести о Божьем Царстве. Родители беспокоятся о том, что мир предлагает нашим детям, и о том, какие </a:t>
            </a:r>
            <a:r>
              <a:rPr lang="ru-RU" dirty="0" err="1"/>
              <a:t>опас</a:t>
            </a:r>
            <a:r>
              <a:rPr lang="ru-RU" dirty="0"/>
              <a:t>- </a:t>
            </a:r>
            <a:r>
              <a:rPr lang="ru-RU" dirty="0" err="1"/>
              <a:t>ные</a:t>
            </a:r>
            <a:r>
              <a:rPr lang="ru-RU" dirty="0"/>
              <a:t> решения они могут принять.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Теренс</a:t>
            </a:r>
            <a:r>
              <a:rPr lang="ru-RU" dirty="0"/>
              <a:t> </a:t>
            </a:r>
            <a:r>
              <a:rPr lang="ru-RU" dirty="0" err="1"/>
              <a:t>Чатмон</a:t>
            </a:r>
            <a:r>
              <a:rPr lang="ru-RU" dirty="0"/>
              <a:t> так описывает воспитание детей:</a:t>
            </a:r>
          </a:p>
          <a:p>
            <a:r>
              <a:rPr lang="ru-RU" dirty="0"/>
              <a:t>«Одна из  главных проблем, с  которой сталкиваются родители-христиане,  — это повсеместное (всепроникающее) влияние </a:t>
            </a:r>
          </a:p>
          <a:p>
            <a:r>
              <a:rPr lang="ru-RU" dirty="0"/>
              <a:t>секуляризма и культурного релятивизма. В мире, где традиционные христианские цен- </a:t>
            </a:r>
            <a:r>
              <a:rPr lang="ru-RU" dirty="0" err="1"/>
              <a:t>ности</a:t>
            </a:r>
            <a:r>
              <a:rPr lang="ru-RU" dirty="0"/>
              <a:t> все больше </a:t>
            </a:r>
            <a:r>
              <a:rPr lang="ru-RU" dirty="0" err="1"/>
              <a:t>маргинализируются</a:t>
            </a:r>
            <a:r>
              <a:rPr lang="ru-RU" dirty="0"/>
              <a:t> или даже очерняются, родителям бывает трудно привить и укрепить эти ценности в своих детях. Светская культура часто </a:t>
            </a:r>
            <a:r>
              <a:rPr lang="ru-RU" dirty="0" err="1"/>
              <a:t>пропаганди</a:t>
            </a:r>
            <a:r>
              <a:rPr lang="ru-RU" dirty="0"/>
              <a:t>- </a:t>
            </a:r>
            <a:r>
              <a:rPr lang="ru-RU" dirty="0" err="1"/>
              <a:t>рует</a:t>
            </a:r>
            <a:r>
              <a:rPr lang="ru-RU" dirty="0"/>
              <a:t> идеи, противоречащие христианскому учению в таких вопросах, как брак, </a:t>
            </a:r>
            <a:r>
              <a:rPr lang="ru-RU" dirty="0" err="1"/>
              <a:t>сексуаль</a:t>
            </a:r>
            <a:r>
              <a:rPr lang="ru-RU" dirty="0"/>
              <a:t>- </a:t>
            </a:r>
            <a:r>
              <a:rPr lang="ru-RU" dirty="0" err="1"/>
              <a:t>ность</a:t>
            </a:r>
            <a:r>
              <a:rPr lang="ru-RU" dirty="0"/>
              <a:t> и священное право на жизнь. Поэтому родители должны активно противостоять этим идеям, прививая своим детям твердое понимание библейских принципов и помогая им развивать навыки критического </a:t>
            </a:r>
            <a:r>
              <a:rPr lang="ru-RU" dirty="0" err="1"/>
              <a:t>мышле</a:t>
            </a:r>
            <a:r>
              <a:rPr lang="ru-RU" dirty="0"/>
              <a:t>- </a:t>
            </a:r>
            <a:r>
              <a:rPr lang="ru-RU" dirty="0" err="1"/>
              <a:t>ния</a:t>
            </a:r>
            <a:r>
              <a:rPr lang="ru-RU" dirty="0"/>
              <a:t>, чтобы отличать истину от лжи».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0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Этот семинар призван напомнить роди- </a:t>
            </a:r>
            <a:r>
              <a:rPr lang="ru-RU" dirty="0" err="1"/>
              <a:t>телям</a:t>
            </a:r>
            <a:r>
              <a:rPr lang="ru-RU" dirty="0"/>
              <a:t>-христианам, что дети рождаются на земле не для того, чтобы здесь остаться; Бог приготовил лучший дом для всех Своих верных детей (Ин. 14:1–3; 2 Петр. 3:12, 13). Ожидая исполнения обетования, родители должны помочь детям укрепить свои нрав- </a:t>
            </a:r>
            <a:r>
              <a:rPr lang="ru-RU" dirty="0" err="1"/>
              <a:t>ственные</a:t>
            </a:r>
            <a:r>
              <a:rPr lang="ru-RU" dirty="0"/>
              <a:t> ориентиры, пока они живут на земле и учатся быть светом миру. Чтобы дать детям хорошее воспитание, нужна решимость, ведь это нелегкая задача. Вот как об этом говорит Тим </a:t>
            </a:r>
            <a:r>
              <a:rPr lang="ru-RU" dirty="0" err="1"/>
              <a:t>Чаллис</a:t>
            </a:r>
            <a:r>
              <a:rPr lang="ru-RU" dirty="0"/>
              <a:t>: «Воспитание — это сложно. Одна из  наших величайших задач  — вырастить детей, способных существовать в этом мире и при этом не быть от мира сего... Поэтому, будучи родителями, мы  хотим защитить наших детей, но при этом стараемся </a:t>
            </a:r>
            <a:r>
              <a:rPr lang="ru-RU" dirty="0" err="1"/>
              <a:t>воспи</a:t>
            </a:r>
            <a:r>
              <a:rPr lang="ru-RU" dirty="0"/>
              <a:t>- тать их так, чтобы они могли жить и </a:t>
            </a:r>
            <a:r>
              <a:rPr lang="ru-RU" dirty="0" err="1"/>
              <a:t>процве</a:t>
            </a:r>
            <a:r>
              <a:rPr lang="ru-RU" dirty="0"/>
              <a:t>- тать в этом испорченном мире»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8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Говоря об ответственности родителей, Эл- лен Уайт подчеркивает: «Мир полон ловушек для молодежи. Многих привлекает жизнь, которая будет удовлетворять их эгоистичные потребности в удовольствиях. Они не могут разглядеть скрытых опасностей или </a:t>
            </a:r>
            <a:r>
              <a:rPr lang="ru-RU" dirty="0" err="1"/>
              <a:t>страш</a:t>
            </a:r>
            <a:r>
              <a:rPr lang="ru-RU" dirty="0"/>
              <a:t>- </a:t>
            </a:r>
            <a:r>
              <a:rPr lang="ru-RU" dirty="0" err="1"/>
              <a:t>ного</a:t>
            </a:r>
            <a:r>
              <a:rPr lang="ru-RU" dirty="0"/>
              <a:t> конца пути, который кажется им </a:t>
            </a:r>
            <a:r>
              <a:rPr lang="ru-RU" dirty="0" err="1"/>
              <a:t>доро</a:t>
            </a:r>
            <a:r>
              <a:rPr lang="ru-RU" dirty="0"/>
              <a:t>- гой к счастью» (Служение исцеления. С. 185).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0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УПРАЖНЕНИЕ В ГРУППЕ</a:t>
            </a:r>
          </a:p>
          <a:p>
            <a:r>
              <a:rPr lang="ru-RU" dirty="0"/>
              <a:t>Попросите участников привести примеры ценностей Бога, которые отличаются от цен- </a:t>
            </a:r>
            <a:r>
              <a:rPr lang="ru-RU" dirty="0" err="1"/>
              <a:t>ностей</a:t>
            </a:r>
            <a:r>
              <a:rPr lang="ru-RU" dirty="0"/>
              <a:t> мира.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3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5.  Отцы, как правило, отдаляются от своих сыновей-подростков. Некоторые из  них начинают соперничать со своими </a:t>
            </a:r>
            <a:r>
              <a:rPr lang="ru-RU" dirty="0" err="1"/>
              <a:t>сыновь</a:t>
            </a:r>
            <a:r>
              <a:rPr lang="ru-RU" dirty="0"/>
              <a:t>- </a:t>
            </a:r>
            <a:r>
              <a:rPr lang="ru-RU" dirty="0" err="1"/>
              <a:t>ями</a:t>
            </a:r>
            <a:r>
              <a:rPr lang="ru-RU" dirty="0"/>
              <a:t> в борьбе за власть, когда обостряются домашние конфликты между поколениями. Это приводит к подростковому бунту, </a:t>
            </a:r>
            <a:r>
              <a:rPr lang="ru-RU" dirty="0" err="1"/>
              <a:t>спу</a:t>
            </a:r>
            <a:r>
              <a:rPr lang="ru-RU" dirty="0"/>
              <a:t>- </a:t>
            </a:r>
            <a:r>
              <a:rPr lang="ru-RU" dirty="0" err="1"/>
              <a:t>танной</a:t>
            </a:r>
            <a:r>
              <a:rPr lang="ru-RU" dirty="0"/>
              <a:t> идентичности, насилию или </a:t>
            </a:r>
            <a:r>
              <a:rPr lang="ru-RU" dirty="0" err="1"/>
              <a:t>злоупо</a:t>
            </a:r>
            <a:r>
              <a:rPr lang="ru-RU" dirty="0"/>
              <a:t>- </a:t>
            </a:r>
            <a:r>
              <a:rPr lang="ru-RU" dirty="0" err="1"/>
              <a:t>треблению</a:t>
            </a:r>
            <a:r>
              <a:rPr lang="ru-RU" dirty="0"/>
              <a:t> психоактивными веществами из-за отсутствия поддержки со  стороны близких родственников. Большинство склонно полагаться только на  влияние сверстников в поисках понимания и заботы, что, в  свою очередь, чаще всего вводит их в заблуждение.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3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ПОНИМАНИЕ ПОДРОСТКОВОГО ВОЗРАСТА</a:t>
            </a:r>
          </a:p>
          <a:p>
            <a:r>
              <a:rPr lang="ru-RU" dirty="0"/>
              <a:t>И девочки, и мальчики-подростки </a:t>
            </a:r>
            <a:r>
              <a:rPr lang="ru-RU" dirty="0" err="1"/>
              <a:t>пережи</a:t>
            </a:r>
            <a:r>
              <a:rPr lang="ru-RU" dirty="0"/>
              <a:t>- </a:t>
            </a:r>
            <a:r>
              <a:rPr lang="ru-RU" dirty="0" err="1"/>
              <a:t>вают</a:t>
            </a:r>
            <a:r>
              <a:rPr lang="ru-RU" dirty="0"/>
              <a:t> физические и эмоциональные изменения в своем развитии. Процесс развития их мозга влияет на все их эмоциональные реакции; они учатся методом проб и ошибок и чаще всего страдают от последствий своих ошибок.</a:t>
            </a:r>
          </a:p>
          <a:p>
            <a:r>
              <a:rPr lang="ru-RU" dirty="0"/>
              <a:t> Мальчики-подростки нуждаются в </a:t>
            </a:r>
            <a:r>
              <a:rPr lang="ru-RU" dirty="0" err="1"/>
              <a:t>понима</a:t>
            </a:r>
            <a:r>
              <a:rPr lang="ru-RU" dirty="0"/>
              <a:t>- </a:t>
            </a:r>
            <a:r>
              <a:rPr lang="ru-RU" dirty="0" err="1"/>
              <a:t>нии</a:t>
            </a:r>
            <a:r>
              <a:rPr lang="ru-RU" dirty="0"/>
              <a:t>, заботе и безусловной любви, поскольку они проходят через бурные физические и эмоциональные изменения. Участие роди- </a:t>
            </a:r>
            <a:r>
              <a:rPr lang="ru-RU" dirty="0" err="1"/>
              <a:t>телей</a:t>
            </a:r>
            <a:r>
              <a:rPr lang="ru-RU" dirty="0"/>
              <a:t> в жизни подростка жизненно важно.</a:t>
            </a:r>
          </a:p>
          <a:p>
            <a:r>
              <a:rPr lang="ru-RU" dirty="0"/>
              <a:t> В нынешнем поколении подростки </a:t>
            </a:r>
            <a:r>
              <a:rPr lang="ru-RU" dirty="0" err="1"/>
              <a:t>подвер</a:t>
            </a:r>
            <a:r>
              <a:rPr lang="ru-RU" dirty="0"/>
              <a:t>- </a:t>
            </a:r>
            <a:r>
              <a:rPr lang="ru-RU" dirty="0" err="1"/>
              <a:t>гаются</a:t>
            </a:r>
            <a:r>
              <a:rPr lang="ru-RU" dirty="0"/>
              <a:t> возрастающему давлению </a:t>
            </a:r>
            <a:r>
              <a:rPr lang="ru-RU" dirty="0" err="1"/>
              <a:t>социаль</a:t>
            </a:r>
            <a:r>
              <a:rPr lang="ru-RU" dirty="0"/>
              <a:t>- </a:t>
            </a:r>
            <a:r>
              <a:rPr lang="ru-RU" dirty="0" err="1"/>
              <a:t>ных</a:t>
            </a:r>
            <a:r>
              <a:rPr lang="ru-RU" dirty="0"/>
              <a:t> сетей. На них обрушивается огромный вал информации и голосов, многие из кото- </a:t>
            </a:r>
            <a:r>
              <a:rPr lang="ru-RU" dirty="0" err="1"/>
              <a:t>рых</a:t>
            </a:r>
            <a:r>
              <a:rPr lang="ru-RU" dirty="0"/>
              <a:t> вредны и разрушительны для </a:t>
            </a:r>
            <a:r>
              <a:rPr lang="ru-RU" dirty="0" err="1"/>
              <a:t>форми</a:t>
            </a:r>
            <a:r>
              <a:rPr lang="ru-RU" dirty="0"/>
              <a:t>- </a:t>
            </a:r>
            <a:r>
              <a:rPr lang="ru-RU" dirty="0" err="1"/>
              <a:t>рования</a:t>
            </a:r>
            <a:r>
              <a:rPr lang="ru-RU" dirty="0"/>
              <a:t> их личности.</a:t>
            </a:r>
          </a:p>
          <a:p>
            <a:r>
              <a:rPr lang="ru-RU" dirty="0"/>
              <a:t> На этом этапе подростки не  являются ни детьми, ни взрослыми. Они находятся в переходном периоде от детства к взрос- </a:t>
            </a:r>
            <a:r>
              <a:rPr lang="ru-RU" dirty="0" err="1"/>
              <a:t>лой</a:t>
            </a:r>
            <a:r>
              <a:rPr lang="ru-RU" dirty="0"/>
              <a:t> жизни.</a:t>
            </a:r>
          </a:p>
          <a:p>
            <a:r>
              <a:rPr lang="ru-RU" dirty="0"/>
              <a:t> Подростки находятся на пятой стадии пси- </a:t>
            </a:r>
            <a:r>
              <a:rPr lang="ru-RU" dirty="0" err="1"/>
              <a:t>хосоциального</a:t>
            </a:r>
            <a:r>
              <a:rPr lang="ru-RU" dirty="0"/>
              <a:t> развития, которую Эрик Эриксон называет «Идентичность против путаницы идентичностей в </a:t>
            </a:r>
            <a:r>
              <a:rPr lang="ru-RU" dirty="0" err="1"/>
              <a:t>психосоциаль</a:t>
            </a:r>
            <a:r>
              <a:rPr lang="ru-RU" dirty="0"/>
              <a:t>- ном развитии». Это стадия, когда подростки стремятся понять, кто они такие, исследуя свои интересы, роли, ценности и </a:t>
            </a:r>
            <a:r>
              <a:rPr lang="ru-RU" dirty="0" err="1"/>
              <a:t>направле</a:t>
            </a:r>
            <a:r>
              <a:rPr lang="ru-RU" dirty="0"/>
              <a:t>- </a:t>
            </a:r>
            <a:r>
              <a:rPr lang="ru-RU" dirty="0" err="1"/>
              <a:t>ния</a:t>
            </a:r>
            <a:r>
              <a:rPr lang="ru-RU" dirty="0"/>
              <a:t> (</a:t>
            </a:r>
            <a:r>
              <a:rPr lang="en-US" dirty="0"/>
              <a:t>Trips, 2024).</a:t>
            </a:r>
          </a:p>
          <a:p>
            <a:r>
              <a:rPr lang="en-US" dirty="0"/>
              <a:t> </a:t>
            </a:r>
            <a:r>
              <a:rPr lang="ru-RU" dirty="0"/>
              <a:t>К сожалению, в это время подростки также должны принимать важные жизненные ре- </a:t>
            </a:r>
            <a:r>
              <a:rPr lang="ru-RU" dirty="0" err="1"/>
              <a:t>шения</a:t>
            </a:r>
            <a:r>
              <a:rPr lang="ru-RU" dirty="0"/>
              <a:t> и делать выбор в отношении карь- еры, своих ценностей, религии, хобби и т. д., о чем некоторые впоследствии сожалеют, когда их взгляды становятся более стабиль- </a:t>
            </a:r>
            <a:r>
              <a:rPr lang="ru-RU" dirty="0" err="1"/>
              <a:t>ными</a:t>
            </a:r>
            <a:r>
              <a:rPr lang="ru-RU" dirty="0"/>
              <a:t>. Правильное направление и </a:t>
            </a:r>
            <a:r>
              <a:rPr lang="ru-RU" dirty="0" err="1"/>
              <a:t>регуляр</a:t>
            </a:r>
            <a:r>
              <a:rPr lang="ru-RU" dirty="0"/>
              <a:t>- </a:t>
            </a:r>
            <a:r>
              <a:rPr lang="ru-RU" dirty="0" err="1"/>
              <a:t>ные</a:t>
            </a:r>
            <a:r>
              <a:rPr lang="ru-RU" dirty="0"/>
              <a:t> полезные беседы с родителями могут сократить нежелательные последствия под- росткового мышления, взглядов и </a:t>
            </a:r>
            <a:r>
              <a:rPr lang="ru-RU" dirty="0" err="1"/>
              <a:t>поступ</a:t>
            </a:r>
            <a:r>
              <a:rPr lang="ru-RU" dirty="0"/>
              <a:t>- ков, которые являются результатом </a:t>
            </a:r>
            <a:r>
              <a:rPr lang="ru-RU" dirty="0" err="1"/>
              <a:t>воздей</a:t>
            </a:r>
            <a:r>
              <a:rPr lang="ru-RU" dirty="0"/>
              <a:t>- </a:t>
            </a:r>
            <a:r>
              <a:rPr lang="ru-RU" dirty="0" err="1"/>
              <a:t>ствия</a:t>
            </a:r>
            <a:r>
              <a:rPr lang="ru-RU" dirty="0"/>
              <a:t> злых сил, а также физиологических и эмоциональных изменений, происходя- </a:t>
            </a:r>
            <a:r>
              <a:rPr lang="ru-RU" dirty="0" err="1"/>
              <a:t>щих</a:t>
            </a:r>
            <a:r>
              <a:rPr lang="ru-RU" dirty="0"/>
              <a:t> в их сознании и теле.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05" y="2190"/>
            <a:ext cx="9145504" cy="6853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33" y="2185703"/>
            <a:ext cx="4627368" cy="328013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ВОСПИТАНИЕ МАЛЬЧИКОВ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2118" y="821192"/>
            <a:ext cx="3432313" cy="530087"/>
          </a:xfrm>
          <a:prstGeom prst="rect">
            <a:avLst/>
          </a:prstGeom>
          <a:solidFill>
            <a:srgbClr val="012E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88864" y="803929"/>
            <a:ext cx="41552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ВОЗВЕЛИЧИВАЯ ТВОРЕНИЕ: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БРАК, СЕМЬЮ И СУББОТУ</a:t>
            </a:r>
            <a:endParaRPr kumimoji="0" lang="ru-RU" altLang="ru-RU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9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5FAC6-B373-167A-438C-8F692BF7F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410281-409C-1095-73B5-7606E495FA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21881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7582E5-8814-E028-A84B-349D2D8A108C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9A0DD-C080-255E-9CB6-2DC7841A7DD8}"/>
              </a:ext>
            </a:extLst>
          </p:cNvPr>
          <p:cNvSpPr txBox="1"/>
          <p:nvPr/>
        </p:nvSpPr>
        <p:spPr>
          <a:xfrm>
            <a:off x="480366" y="485018"/>
            <a:ext cx="81748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Воспитание мальчика сопряжено с уникальными трудностями</a:t>
            </a:r>
            <a:endParaRPr lang="en-US" sz="1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2E94E-0DF3-D1CE-4D02-966AB2381DAF}"/>
              </a:ext>
            </a:extLst>
          </p:cNvPr>
          <p:cNvSpPr txBox="1"/>
          <p:nvPr/>
        </p:nvSpPr>
        <p:spPr>
          <a:xfrm>
            <a:off x="694731" y="1334188"/>
            <a:ext cx="77461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Неспособность справиться с изменением культурных ролей, которое требует от мужчин выполнения ролей, к которым они ранее не привыкли.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Отсутствие надлежащей подготовки к тому, чтобы мужчина, став взрослым, стал главой семьи, а эта роль во многих культурах является весьма ожидаемой. 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То, насколько эти молодые люди подготовлены к этой руководящей роли, имеет решающее значение, поскольку их никто не назначает.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8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77665-6DA1-EB46-34A4-2D0D51512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EE114D-1630-03B7-9788-DB09466B82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21881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3B6BC6-17D3-F3C6-CCE5-AF2154F24D56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33970-7C29-415F-E743-09AD1E364210}"/>
              </a:ext>
            </a:extLst>
          </p:cNvPr>
          <p:cNvSpPr txBox="1"/>
          <p:nvPr/>
        </p:nvSpPr>
        <p:spPr>
          <a:xfrm>
            <a:off x="436468" y="479746"/>
            <a:ext cx="826265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Воспитание мальчика сопряжено с уникальными трудностями</a:t>
            </a:r>
            <a:endParaRPr lang="en-US" sz="1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AD08B-69C9-A6B1-8D33-0B6FB0262758}"/>
              </a:ext>
            </a:extLst>
          </p:cNvPr>
          <p:cNvSpPr txBox="1"/>
          <p:nvPr/>
        </p:nvSpPr>
        <p:spPr>
          <a:xfrm>
            <a:off x="801338" y="1186476"/>
            <a:ext cx="75329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Неспособность отца взять на себя ответственность и стать лидером приводит к несчастьям в семьях и нациях. Если родители не будут поступать так, как советует слово Божье в Притчах 19:18: “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Наказывай сына своего, доколе есть надежда...</a:t>
            </a:r>
            <a:r>
              <a:rPr lang="ru-RU" sz="2400" dirty="0">
                <a:latin typeface="Century Gothic" panose="020B0502020202020204" pitchFamily="34" charset="0"/>
              </a:rPr>
              <a:t>”, многие семьи будут обречены на вечное разрушение.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400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С другой стороны, хорошо обученный мальчик - это отправная точка для укрепления семьи, церкви и общества. Крепкие семьи и сильные лидеры появляются в результате позитивного воспитания.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0B661-E71B-6B0B-4982-CF80118E0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F6F9D-F593-9D77-7A7F-6387B2FC53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21881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6EADEA-975D-B90E-1100-C5FE214DD8AA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565D0-1356-2607-E1D9-A448ED27EAA7}"/>
              </a:ext>
            </a:extLst>
          </p:cNvPr>
          <p:cNvSpPr txBox="1"/>
          <p:nvPr/>
        </p:nvSpPr>
        <p:spPr>
          <a:xfrm>
            <a:off x="492398" y="409656"/>
            <a:ext cx="8150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Проблемы, с которыми сталкиваются мальчики-подростки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004AD-2BC7-6854-2684-E775A1041FD6}"/>
              </a:ext>
            </a:extLst>
          </p:cNvPr>
          <p:cNvSpPr txBox="1"/>
          <p:nvPr/>
        </p:nvSpPr>
        <p:spPr>
          <a:xfrm>
            <a:off x="801338" y="1197540"/>
            <a:ext cx="75329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Давление со стороны сверстников, побуждающее к рискованному поведению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Склонность к возникновению проблем с психическим здоровьем, таких как депрессия, тревожность или проблемы с самооценкой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Им трудно сосредоточиться в классе, что приводит к трудностям в учебе.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У них слабеют связи с родителями, ослабевает социальный контроль и снижается уровень защитных факторов, связанных с семьей.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Отцы, как правило, дистанцируются от своих сыновей-подростков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Мальчики любят экспериментировать и рисковать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8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6B13E-60CA-EF04-49C4-F1A7B8CE6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B72782-9A29-2B93-B6E4-0D2E2AB284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EDB33F-721B-8B65-68F8-70E1A59AE9DE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28350-E60E-656D-9B60-714960AA7CAE}"/>
              </a:ext>
            </a:extLst>
          </p:cNvPr>
          <p:cNvSpPr txBox="1"/>
          <p:nvPr/>
        </p:nvSpPr>
        <p:spPr>
          <a:xfrm>
            <a:off x="560070" y="317323"/>
            <a:ext cx="806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Понимание подросткового возраста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2E70E-4B92-7093-A379-AECE3C277DEE}"/>
              </a:ext>
            </a:extLst>
          </p:cNvPr>
          <p:cNvSpPr txBox="1"/>
          <p:nvPr/>
        </p:nvSpPr>
        <p:spPr>
          <a:xfrm>
            <a:off x="850392" y="1381042"/>
            <a:ext cx="7443216" cy="372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Подростки переживают физические и эмоциональные изменения</a:t>
            </a:r>
          </a:p>
          <a:p>
            <a:pPr marL="285750" indent="-285750" algn="just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Участие родителей и безусловная любовь имеют жизненно важное значение</a:t>
            </a:r>
          </a:p>
          <a:p>
            <a:pPr marL="285750" indent="-285750" algn="just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Вредное влияние социальных сетей </a:t>
            </a:r>
          </a:p>
          <a:p>
            <a:pPr marL="285750" indent="-285750" algn="just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Мальчики-подростки находятся на переходном этапе поиска идентичности. Они находятся на переходном этапе между детством и взрослой жизнью.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5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1026C-506D-3167-2C25-889A3637C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0CAA1F-CB2F-DAEE-6FD6-5B52387DA9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AFA92B-541E-5301-489B-452C45082810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0F08AC-F347-958D-CED3-6615BA172A97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Божье наставление родителям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E389-8B92-7AF0-CD95-B3282B023C08}"/>
              </a:ext>
            </a:extLst>
          </p:cNvPr>
          <p:cNvSpPr txBox="1"/>
          <p:nvPr/>
        </p:nvSpPr>
        <p:spPr>
          <a:xfrm>
            <a:off x="850392" y="1123549"/>
            <a:ext cx="744321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latin typeface="Century Gothic" panose="020B0502020202020204" pitchFamily="34" charset="0"/>
              </a:rPr>
              <a:t>Учите детей прилежно хранить веру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Слушай, Израиль: Господь, Бог наш, Господь един есть;</a:t>
            </a:r>
          </a:p>
          <a:p>
            <a:pPr algn="just"/>
            <a:r>
              <a:rPr lang="ru-RU" sz="20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и люби Господа, Бога твоего, всем сердцем твоим, и всею душою твоею, и всеми силами твоими.</a:t>
            </a:r>
          </a:p>
          <a:p>
            <a:pPr algn="just"/>
            <a:r>
              <a:rPr lang="ru-RU" sz="20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И да будут слова сии, которые Я заповедую тебе сегодня, в сердце твоём;</a:t>
            </a:r>
          </a:p>
          <a:p>
            <a:pPr algn="just"/>
            <a:r>
              <a:rPr lang="ru-RU" sz="20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и внушай их детям твоим, и говори о них, сидя в доме твоём и идя дорогою, и ложась, и вставая;</a:t>
            </a:r>
          </a:p>
          <a:p>
            <a:pPr algn="just"/>
            <a:r>
              <a:rPr lang="ru-RU" sz="20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и навяжи их в знак на руку твою, и да будут они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повязкою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 над глазами твоими,</a:t>
            </a:r>
          </a:p>
          <a:p>
            <a:pPr algn="just"/>
            <a:r>
              <a:rPr lang="ru-RU" sz="20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и напиши их на косяках дома твоего и на воротах твоих.</a:t>
            </a:r>
          </a:p>
          <a:p>
            <a:pPr algn="r"/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Второзаконие 6:4-9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53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249E6-AE9D-0968-F876-B1CD2007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39A3C6-0FFB-E203-66B6-026BBACC7B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6222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B56C04-3B6A-36CB-FA46-9191C740506E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35A19-59AB-44CB-D5F6-B6BD959A657D}"/>
              </a:ext>
            </a:extLst>
          </p:cNvPr>
          <p:cNvSpPr txBox="1"/>
          <p:nvPr/>
        </p:nvSpPr>
        <p:spPr>
          <a:xfrm>
            <a:off x="560070" y="317323"/>
            <a:ext cx="675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Божье наставление израильтянам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08FB0-AB48-75A0-E63B-00312B19D2DD}"/>
              </a:ext>
            </a:extLst>
          </p:cNvPr>
          <p:cNvSpPr txBox="1"/>
          <p:nvPr/>
        </p:nvSpPr>
        <p:spPr>
          <a:xfrm>
            <a:off x="741907" y="1266847"/>
            <a:ext cx="74432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Century Gothic" panose="020B0502020202020204" pitchFamily="34" charset="0"/>
              </a:rPr>
              <a:t>«Тогда народ служил Господу во все дни Иисуса и во все дни старейшин, которых жизнь продлилась после Иисуса и которые видели все великие дела Господни, какие Он сделал Израилю» </a:t>
            </a:r>
            <a:r>
              <a:rPr lang="ru-RU" sz="2000" dirty="0">
                <a:latin typeface="Century Gothic" panose="020B0502020202020204" pitchFamily="34" charset="0"/>
              </a:rPr>
              <a:t>Судей 2:7 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Но затем в стихе 10 мы читаем: “</a:t>
            </a:r>
            <a:r>
              <a:rPr lang="ru-RU" sz="2000" b="0" i="0" dirty="0">
                <a:effectLst/>
                <a:latin typeface="Century Gothic" panose="020B0502020202020204" pitchFamily="34" charset="0"/>
              </a:rPr>
              <a:t>и когда весь народ оный отошёл к отцам своим, и восстал после них другой род, который не знал Господа и дел Его, какие Он делал Израилю».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Прочитайте книгу Судей с 11 по 16 главы, в которых говорится о том, что израильтяне не смогли последовать Божьему наставлению; они не передали веру своих отцов своим потомкам. Неспособность израильтян передать веру привела к последствиям.</a:t>
            </a:r>
            <a:endParaRPr lang="en-US" sz="5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6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91F72-D801-CF8A-232E-54A42EBD0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5BCD54-A280-774D-B744-E76526DCA4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FCA07A-BCA3-EBA3-E994-721F1E215471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9E814-30C8-BD4A-1929-94C3C1D48AC2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Божье наставление родителям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34D4A3-7A3E-30B7-54C6-67867D5F155D}"/>
              </a:ext>
            </a:extLst>
          </p:cNvPr>
          <p:cNvSpPr txBox="1"/>
          <p:nvPr/>
        </p:nvSpPr>
        <p:spPr>
          <a:xfrm>
            <a:off x="816048" y="1382332"/>
            <a:ext cx="74432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Елена Уайт говорит о важности отделения от мирского влияния.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“Бог возлагает ответственность на родителей за то, что они пренебрегли Его повелением оградить себя и свои семьи от этого нечестивого влияния. Хотя мы должны жить в мире, мы не должны быть от мира сего. Нам запрещено следовать его обычаям и моде. Дружба с нечестивцами более опасна, чем их вражда. Это вводит в заблуждение и губит тысячи людей, которые могли бы стать детьми Божьими благодаря правильному и святому примеру” 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	(Библейский комментарий АСД, том 2, стр. 32-33).</a:t>
            </a:r>
            <a:endParaRPr lang="en-US" sz="1600" dirty="0">
              <a:effectLst/>
              <a:latin typeface="Century Gothic" panose="020B050202020202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90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1F249-8AB2-8888-E338-2D75D3D37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26282D-5584-8472-5C15-8D5C93012D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33710E-A2CF-175C-5F37-6BF2641C9A15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1C35F-0BD6-FDAA-D384-5C38D3823FFA}"/>
              </a:ext>
            </a:extLst>
          </p:cNvPr>
          <p:cNvSpPr txBox="1"/>
          <p:nvPr/>
        </p:nvSpPr>
        <p:spPr>
          <a:xfrm>
            <a:off x="560069" y="317323"/>
            <a:ext cx="7937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Подготовка мальчиков к служению и Вечности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F7A9B-7C94-0F4D-380B-7F1746293885}"/>
              </a:ext>
            </a:extLst>
          </p:cNvPr>
          <p:cNvSpPr txBox="1"/>
          <p:nvPr/>
        </p:nvSpPr>
        <p:spPr>
          <a:xfrm>
            <a:off x="807046" y="1381889"/>
            <a:ext cx="74432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Сыновья рождаются, чтобы служить Христу здесь и на Небесах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Как сказал Моисей фараону, ни один член семьи не должен оставаться в стороне: «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И сказал Моисей: пойдём с малолетними нашими и стариками нашими, с сыновьями нашими и дочерями нашими...» </a:t>
            </a:r>
            <a:r>
              <a:rPr lang="ru-RU" sz="2000" dirty="0">
                <a:latin typeface="Century Gothic" panose="020B0502020202020204" pitchFamily="34" charset="0"/>
              </a:rPr>
              <a:t>Исход 10:9 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Дом - это подготовительная площадка для вечной жизни.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Прежде чем где-либо проповедовать Евангелие, его следует сначала услышать в домах христиан.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78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D184D-31C0-C8A4-62D7-24C20876D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C70695-00F6-D66B-B64D-B57AF3DD42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5A4D68-14CF-0045-89FE-38F58288B1D4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F39BE-EDDC-0973-8D6E-875C52EE9227}"/>
              </a:ext>
            </a:extLst>
          </p:cNvPr>
          <p:cNvSpPr txBox="1"/>
          <p:nvPr/>
        </p:nvSpPr>
        <p:spPr>
          <a:xfrm>
            <a:off x="560069" y="317323"/>
            <a:ext cx="793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Дом - это подготовительная площадка для Вечной жизни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0C2BA-1C70-0F82-9078-AC270A16C39F}"/>
              </a:ext>
            </a:extLst>
          </p:cNvPr>
          <p:cNvSpPr txBox="1"/>
          <p:nvPr/>
        </p:nvSpPr>
        <p:spPr>
          <a:xfrm>
            <a:off x="807046" y="1128348"/>
            <a:ext cx="74432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ru-RU" sz="20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Эллен Уайт писала: 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ru-RU" sz="20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“Пока мы здесь, на земле, дети нуждаются в удовлетворении своих физических потребностей, им необходимо образование и успешная жизнь. Хотя это хорошие подарки для наших детей, давайте напомним им, что они не должны терять концентрацию и попадать в ловушку мирских забот ценой жизни вечной. Интересы вечности зависят от того, какой путь изберут наши дети в этой жизни, и родители должны серьезно относиться к тому, чтобы давать им правильные уроки с самого раннего возраста. Это та работа, которой многие родители сильно пренебрегают, и именно в этой области Господь решил бы провести реформы. Он желает, чтобы наши дети были приучены выполнять все Его требования”. </a:t>
            </a:r>
          </a:p>
          <a:p>
            <a:pPr marL="0" marR="0" algn="r">
              <a:spcBef>
                <a:spcPts val="0"/>
              </a:spcBef>
              <a:spcAft>
                <a:spcPts val="1200"/>
              </a:spcAft>
            </a:pPr>
            <a:r>
              <a:rPr lang="ru-RU" sz="20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Рукописи, том 10, стр. 101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71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D7907-F376-E0A3-70CD-7E13A1BB8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BB47A8-1A10-839E-6F6C-5CDAA6DA26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6524C9-9C23-728C-9765-10BF485F4AB9}"/>
              </a:ext>
            </a:extLst>
          </p:cNvPr>
          <p:cNvSpPr/>
          <p:nvPr/>
        </p:nvSpPr>
        <p:spPr>
          <a:xfrm>
            <a:off x="225322" y="2206986"/>
            <a:ext cx="62522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600" dirty="0">
                <a:solidFill>
                  <a:srgbClr val="FDA400"/>
                </a:solidFill>
                <a:latin typeface="Avenir Next Condensed" panose="020B0506020202020204" pitchFamily="34" charset="0"/>
              </a:rPr>
              <a:t>ВОСПИТАНИЕ МАЛЬЧИКОВ</a:t>
            </a:r>
            <a:endParaRPr lang="en-US" sz="1600" dirty="0">
              <a:solidFill>
                <a:srgbClr val="FDA40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B679CA-4853-1563-A034-5344BE343156}"/>
              </a:ext>
            </a:extLst>
          </p:cNvPr>
          <p:cNvSpPr txBox="1"/>
          <p:nvPr/>
        </p:nvSpPr>
        <p:spPr>
          <a:xfrm>
            <a:off x="225322" y="2545540"/>
            <a:ext cx="4536170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Обсуждение в группах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0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498286" y="339136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Цели: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35106" y="1154082"/>
            <a:ext cx="7451314" cy="453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</a:rPr>
              <a:t>Подготовить сыновей к независимой, праведной жизни.</a:t>
            </a:r>
          </a:p>
          <a:p>
            <a:pPr marL="285750" indent="-285750" algn="just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</a:rPr>
              <a:t>Помочь мальчикам стать вестниками Христа.</a:t>
            </a:r>
          </a:p>
          <a:p>
            <a:pPr marL="285750" indent="-285750" algn="just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</a:rPr>
              <a:t>Подготовить их к жизни в семье, церкви и обществе.</a:t>
            </a:r>
          </a:p>
          <a:p>
            <a:pPr marL="285750" indent="-285750" algn="just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</a:rPr>
              <a:t>Провести вечность с семьей.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947955" y="1740515"/>
            <a:ext cx="7451314" cy="369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ru-RU" sz="3200" b="1" i="1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Обсудите, что Бог говорит о Своих ожиданиях относительно семьи и воспитания детей в слове Божьем, и сравните с текущей ситуацией в семьях.</a:t>
            </a:r>
            <a:endParaRPr lang="en-US" sz="32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1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2BA9D-7C52-268F-5A94-39F80B729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2DF788-BA58-DEF5-1A55-60FC846904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80AE38-9BED-0CB1-63C4-EDBC553666E5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A7C263-D4CD-8B0D-07C2-866F31435010}"/>
              </a:ext>
            </a:extLst>
          </p:cNvPr>
          <p:cNvSpPr txBox="1"/>
          <p:nvPr/>
        </p:nvSpPr>
        <p:spPr>
          <a:xfrm>
            <a:off x="560069" y="317323"/>
            <a:ext cx="793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Роль Церкви в воспитании детей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A8122-9921-F469-E086-84C9E4E2ADF6}"/>
              </a:ext>
            </a:extLst>
          </p:cNvPr>
          <p:cNvSpPr txBox="1"/>
          <p:nvPr/>
        </p:nvSpPr>
        <p:spPr>
          <a:xfrm>
            <a:off x="816048" y="1382332"/>
            <a:ext cx="7443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18F39"/>
              </a:buClr>
            </a:pPr>
            <a:r>
              <a:rPr lang="ru-RU" sz="2400" dirty="0">
                <a:latin typeface="Century Gothic" panose="020B0502020202020204" pitchFamily="34" charset="0"/>
              </a:rPr>
              <a:t>Божественное поручение церкви заботиться о детях</a:t>
            </a:r>
          </a:p>
          <a:p>
            <a:pPr algn="just">
              <a:buClr>
                <a:srgbClr val="E18F39"/>
              </a:buClr>
            </a:pPr>
            <a:endParaRPr lang="ru-RU" sz="2400" dirty="0">
              <a:latin typeface="Century Gothic" panose="020B0502020202020204" pitchFamily="34" charset="0"/>
            </a:endParaRPr>
          </a:p>
          <a:p>
            <a:pPr algn="just">
              <a:buClr>
                <a:srgbClr val="E18F39"/>
              </a:buClr>
            </a:pPr>
            <a:r>
              <a:rPr lang="ru-RU" sz="2400" dirty="0">
                <a:latin typeface="Century Gothic" panose="020B0502020202020204" pitchFamily="34" charset="0"/>
              </a:rPr>
              <a:t>Церковные служения: Субботняя школа, Молодежное служение, адвентистское образование, Семейное служение</a:t>
            </a:r>
          </a:p>
          <a:p>
            <a:pPr algn="just">
              <a:buClr>
                <a:srgbClr val="E18F39"/>
              </a:buClr>
            </a:pPr>
            <a:endParaRPr lang="ru-RU" sz="2400" dirty="0">
              <a:latin typeface="Century Gothic" panose="020B0502020202020204" pitchFamily="34" charset="0"/>
            </a:endParaRPr>
          </a:p>
          <a:p>
            <a:pPr algn="just">
              <a:buClr>
                <a:srgbClr val="E18F39"/>
              </a:buClr>
            </a:pPr>
            <a:r>
              <a:rPr lang="ru-RU" sz="2400" dirty="0">
                <a:latin typeface="Century Gothic" panose="020B0502020202020204" pitchFamily="34" charset="0"/>
              </a:rPr>
              <a:t>Елена Уайт: Важность образования, основанного на Священном Писании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40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11DF7-03ED-423A-CB3B-F9C54FB27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DC94DB-91DE-7D19-EA0C-CE4A7A7085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AA01BA-9DFD-D9BE-8D06-F33BC336B702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B3AD89-983A-320C-D0EA-1B8625162917}"/>
              </a:ext>
            </a:extLst>
          </p:cNvPr>
          <p:cNvSpPr txBox="1"/>
          <p:nvPr/>
        </p:nvSpPr>
        <p:spPr>
          <a:xfrm>
            <a:off x="549185" y="250771"/>
            <a:ext cx="794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Роль Церкви в воспитании детей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70CA9-7B8B-2FC4-6ED7-7F77931E8797}"/>
              </a:ext>
            </a:extLst>
          </p:cNvPr>
          <p:cNvSpPr txBox="1"/>
          <p:nvPr/>
        </p:nvSpPr>
        <p:spPr>
          <a:xfrm>
            <a:off x="761226" y="1202794"/>
            <a:ext cx="75239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18F39"/>
              </a:buClr>
            </a:pPr>
            <a:r>
              <a:rPr lang="ru-RU" sz="24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«Собираясь давать детям образование вне дома, родители должны понимать, насколько небезопасно отправлять их в государственную школу, и постараться отправить их в такую школу, в которой они получат образование, основанное на Священном Писании . На каждого родителя-христианина возложена торжественная обязанность дать детям образование, которое побудит их получить знание о Господе и приобщиться к Божественной природе через послушание Божьей воле и через следование по Его пути».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</a:p>
          <a:p>
            <a:pPr algn="r">
              <a:buClr>
                <a:srgbClr val="E18F39"/>
              </a:buClr>
            </a:pPr>
            <a:r>
              <a:rPr lang="ru-RU" sz="2000" dirty="0">
                <a:latin typeface="Century Gothic" panose="020B0502020202020204" pitchFamily="34" charset="0"/>
              </a:rPr>
              <a:t>Воспитание детей, гл.52</a:t>
            </a:r>
            <a:endParaRPr lang="en-US" sz="16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73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573B1-CE40-AF15-4224-F25F8D91F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C8D4D8-85B9-F985-22E2-E42834B84F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52112B-27F1-C479-8800-3C16118A7534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35EC27-B6B8-7CFF-FB91-0A5FF651A5E2}"/>
              </a:ext>
            </a:extLst>
          </p:cNvPr>
          <p:cNvSpPr txBox="1"/>
          <p:nvPr/>
        </p:nvSpPr>
        <p:spPr>
          <a:xfrm>
            <a:off x="560070" y="331903"/>
            <a:ext cx="793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Помогая мальчикам найти свои нравственные ориентиры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2EF57-1F93-0149-5164-7FB6A12334E3}"/>
              </a:ext>
            </a:extLst>
          </p:cNvPr>
          <p:cNvSpPr txBox="1"/>
          <p:nvPr/>
        </p:nvSpPr>
        <p:spPr>
          <a:xfrm>
            <a:off x="778476" y="1464025"/>
            <a:ext cx="76117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18F39"/>
              </a:buClr>
            </a:pPr>
            <a:r>
              <a:rPr lang="ru-RU" sz="2400" dirty="0">
                <a:latin typeface="Century Gothic" panose="020B0502020202020204" pitchFamily="34" charset="0"/>
              </a:rPr>
              <a:t>Подростковый возраст - это время прояснения ценностей</a:t>
            </a:r>
          </a:p>
          <a:p>
            <a:pPr algn="just">
              <a:buClr>
                <a:srgbClr val="E18F39"/>
              </a:buClr>
            </a:pPr>
            <a:endParaRPr lang="ru-RU" sz="2400" dirty="0">
              <a:latin typeface="Century Gothic" panose="020B0502020202020204" pitchFamily="34" charset="0"/>
            </a:endParaRPr>
          </a:p>
          <a:p>
            <a:pPr algn="just">
              <a:buClr>
                <a:srgbClr val="E18F39"/>
              </a:buClr>
            </a:pPr>
            <a:r>
              <a:rPr lang="ru-RU" sz="2400" dirty="0">
                <a:latin typeface="Century Gothic" panose="020B0502020202020204" pitchFamily="34" charset="0"/>
              </a:rPr>
              <a:t>Роль родителей в установлении границ и моральном руководстве</a:t>
            </a:r>
          </a:p>
          <a:p>
            <a:pPr algn="just">
              <a:buClr>
                <a:srgbClr val="E18F39"/>
              </a:buClr>
            </a:pPr>
            <a:endParaRPr lang="ru-RU" sz="2400" dirty="0">
              <a:latin typeface="Century Gothic" panose="020B0502020202020204" pitchFamily="34" charset="0"/>
            </a:endParaRPr>
          </a:p>
          <a:p>
            <a:pPr algn="just">
              <a:buClr>
                <a:srgbClr val="E18F39"/>
              </a:buClr>
            </a:pPr>
            <a:r>
              <a:rPr lang="ru-RU" sz="2400" dirty="0">
                <a:latin typeface="Century Gothic" panose="020B0502020202020204" pitchFamily="34" charset="0"/>
              </a:rPr>
              <a:t>Пример Иосифа и еврейских мальчиков: отстаивание истины</a:t>
            </a:r>
          </a:p>
          <a:p>
            <a:pPr algn="just">
              <a:buClr>
                <a:srgbClr val="E18F39"/>
              </a:buClr>
            </a:pPr>
            <a:endParaRPr lang="ru-RU" sz="2400" dirty="0">
              <a:latin typeface="Century Gothic" panose="020B0502020202020204" pitchFamily="34" charset="0"/>
            </a:endParaRPr>
          </a:p>
          <a:p>
            <a:pPr algn="just">
              <a:buClr>
                <a:srgbClr val="E18F39"/>
              </a:buClr>
            </a:pPr>
            <a:r>
              <a:rPr lang="ru-RU" sz="2400" dirty="0">
                <a:latin typeface="Century Gothic" panose="020B0502020202020204" pitchFamily="34" charset="0"/>
              </a:rPr>
              <a:t>Елена Уайт: миру нужны мужчины с сильными моральными качествами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39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FEA70-E6D7-59ED-2B85-A411041C6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2332A8-CDA8-ED36-C13D-DC0218EA74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C9EB34-C7C0-3F5B-00A6-2AA54F7B8153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1C2290-D907-3E32-7C81-0D9BF07F74CB}"/>
              </a:ext>
            </a:extLst>
          </p:cNvPr>
          <p:cNvSpPr txBox="1"/>
          <p:nvPr/>
        </p:nvSpPr>
        <p:spPr>
          <a:xfrm>
            <a:off x="810013" y="1454154"/>
            <a:ext cx="75239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ru-RU" sz="2400" dirty="0">
                <a:latin typeface="Century Gothic" panose="020B0502020202020204" pitchFamily="34" charset="0"/>
              </a:rPr>
              <a:t>Эллен Уайт пишет: </a:t>
            </a:r>
          </a:p>
          <a:p>
            <a:pPr>
              <a:buClr>
                <a:srgbClr val="E18F39"/>
              </a:buClr>
            </a:pPr>
            <a:endParaRPr lang="ru-RU" sz="2400" dirty="0">
              <a:latin typeface="Century Gothic" panose="020B0502020202020204" pitchFamily="34" charset="0"/>
            </a:endParaRPr>
          </a:p>
          <a:p>
            <a:pPr algn="just">
              <a:buClr>
                <a:srgbClr val="E18F39"/>
              </a:buClr>
            </a:pPr>
            <a:r>
              <a:rPr lang="ru-RU" sz="2800" dirty="0">
                <a:latin typeface="Century Gothic" panose="020B0502020202020204" pitchFamily="34" charset="0"/>
              </a:rPr>
              <a:t>“</a:t>
            </a:r>
            <a:r>
              <a:rPr lang="ru-RU" sz="28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Молодым людям следует заблаговременно вырабатывать правильные привычки мышления. Мы должны приучить разум мыслить здраво и не позволять ему сосредоточиваться на зле.</a:t>
            </a:r>
            <a:r>
              <a:rPr lang="ru-RU" sz="2800" dirty="0">
                <a:latin typeface="Century Gothic" panose="020B0502020202020204" pitchFamily="34" charset="0"/>
              </a:rPr>
              <a:t>”</a:t>
            </a:r>
          </a:p>
          <a:p>
            <a:pPr>
              <a:buClr>
                <a:srgbClr val="E18F39"/>
              </a:buClr>
            </a:pPr>
            <a:endParaRPr lang="ru-RU" sz="2400" dirty="0">
              <a:latin typeface="Century Gothic" panose="020B0502020202020204" pitchFamily="34" charset="0"/>
            </a:endParaRPr>
          </a:p>
          <a:p>
            <a:pPr algn="r">
              <a:buClr>
                <a:srgbClr val="E18F39"/>
              </a:buClr>
            </a:pPr>
            <a:r>
              <a:rPr lang="ru-RU" sz="2000" dirty="0">
                <a:latin typeface="Century Gothic" panose="020B0502020202020204" pitchFamily="34" charset="0"/>
              </a:rPr>
              <a:t>Характер ума и личность (том 2)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1634F-2AC7-EC52-A25A-5BF6C7B55A7E}"/>
              </a:ext>
            </a:extLst>
          </p:cNvPr>
          <p:cNvSpPr txBox="1"/>
          <p:nvPr/>
        </p:nvSpPr>
        <p:spPr>
          <a:xfrm>
            <a:off x="560070" y="331903"/>
            <a:ext cx="793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Помогая мальчикам найти свои нравственные ориентиры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14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D896E-65F0-CDAA-E544-CADC0429E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E00893-7963-1592-2B4E-689E436F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DCC9E3-6702-0193-3418-355B0068A4F1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C79C3-307C-F11F-2462-EDFF80C73EA3}"/>
              </a:ext>
            </a:extLst>
          </p:cNvPr>
          <p:cNvSpPr txBox="1"/>
          <p:nvPr/>
        </p:nvSpPr>
        <p:spPr>
          <a:xfrm>
            <a:off x="805808" y="1277653"/>
            <a:ext cx="75239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18F39"/>
              </a:buClr>
            </a:pPr>
            <a:r>
              <a:rPr lang="ru-RU" sz="20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Лучший пример прочных моральных устоев можно увидеть в жизни Иосифа, а также в жизни трех еврейских мальчиков. Они жили согласно словам Елены Уайт: </a:t>
            </a:r>
          </a:p>
          <a:p>
            <a:pPr algn="just">
              <a:buClr>
                <a:srgbClr val="E18F39"/>
              </a:buClr>
            </a:pPr>
            <a:endParaRPr lang="ru-RU" sz="2000" kern="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Clr>
                <a:srgbClr val="E18F39"/>
              </a:buClr>
            </a:pP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ru-RU" sz="2400" b="0" i="0" dirty="0">
                <a:effectLst/>
                <a:latin typeface="Century Gothic" panose="020B0502020202020204" pitchFamily="34" charset="0"/>
              </a:rPr>
              <a:t>Величайшая нужда мира сего — это нужда в людях, которых нельзя ни купить, ни продать, в людях честных и искренних, которые не боятся называть грех его именем, в людях, чья совесть верна долгу, как стрелка компаса полюсу, которые будут стоять за правду, даже если небеса падут на землю.</a:t>
            </a: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</a:p>
          <a:p>
            <a:pPr algn="r">
              <a:buClr>
                <a:srgbClr val="E18F39"/>
              </a:buClr>
            </a:pPr>
            <a:r>
              <a:rPr lang="ru-RU" sz="20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Воспитание, стр. 56,57</a:t>
            </a:r>
            <a:endParaRPr lang="en-US" sz="1600" kern="1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E74FC-FD37-F9FD-386E-B640EE12FE4C}"/>
              </a:ext>
            </a:extLst>
          </p:cNvPr>
          <p:cNvSpPr txBox="1"/>
          <p:nvPr/>
        </p:nvSpPr>
        <p:spPr>
          <a:xfrm>
            <a:off x="560070" y="331903"/>
            <a:ext cx="793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Помогая мальчикам найти свои нравственные ориентиры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40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45ED0-B35D-0373-B041-EEAB09D55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7636EF-9B60-E7DA-727A-2DFDB40EFC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D586EC-F49B-09E4-E9E1-AB418DC19C3F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DF8DF5-C389-9215-7096-39FFAC4A2192}"/>
              </a:ext>
            </a:extLst>
          </p:cNvPr>
          <p:cNvSpPr txBox="1"/>
          <p:nvPr/>
        </p:nvSpPr>
        <p:spPr>
          <a:xfrm>
            <a:off x="1196938" y="336243"/>
            <a:ext cx="675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Препятствия на пути воспитания детей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5B470-1694-C44F-4B2F-D5C28E856A17}"/>
              </a:ext>
            </a:extLst>
          </p:cNvPr>
          <p:cNvSpPr txBox="1"/>
          <p:nvPr/>
        </p:nvSpPr>
        <p:spPr>
          <a:xfrm>
            <a:off x="917993" y="1430955"/>
            <a:ext cx="70290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</a:rPr>
              <a:t>Великая борьба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</a:rPr>
              <a:t>Созревание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</a:rPr>
              <a:t>Влияние социальных сетей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</a:rPr>
              <a:t>Давление со стороны сверстников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</a:rPr>
              <a:t>Проблемы воспитания детей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</a:rPr>
              <a:t>Супружеские конфликты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97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8B57F-4414-B31F-8FC4-61A7EA525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4B6A17-3F61-0C37-F900-35BDD092ED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FAB21A-F19E-78C8-98AC-8E8C8A338A22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5DE568-ACA8-9ECE-AC40-D8497D411D7B}"/>
              </a:ext>
            </a:extLst>
          </p:cNvPr>
          <p:cNvSpPr txBox="1"/>
          <p:nvPr/>
        </p:nvSpPr>
        <p:spPr>
          <a:xfrm>
            <a:off x="549184" y="22909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Божьи обетования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FC8417-FC9C-5544-F955-E0262C397725}"/>
              </a:ext>
            </a:extLst>
          </p:cNvPr>
          <p:cNvSpPr txBox="1"/>
          <p:nvPr/>
        </p:nvSpPr>
        <p:spPr>
          <a:xfrm>
            <a:off x="847630" y="1104517"/>
            <a:ext cx="74403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18F39"/>
              </a:buClr>
            </a:pP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Независимо от того, как эти препятствия возникают в процессе воспитания, все они могут поставить под угрозу его выполнение. </a:t>
            </a:r>
          </a:p>
          <a:p>
            <a:pPr algn="just">
              <a:buClr>
                <a:srgbClr val="E18F39"/>
              </a:buClr>
            </a:pPr>
            <a:endParaRPr lang="ru-RU" sz="2400" kern="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Clr>
                <a:srgbClr val="E18F39"/>
              </a:buClr>
            </a:pP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Хорошей новостью является то, что слово Божье полно обетований, которые могут ободрить родителей на их пути, например:</a:t>
            </a:r>
          </a:p>
          <a:p>
            <a:pPr algn="just">
              <a:buClr>
                <a:srgbClr val="E18F39"/>
              </a:buClr>
            </a:pPr>
            <a:endParaRPr lang="ru-RU" sz="2400" kern="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Clr>
                <a:srgbClr val="E18F39"/>
              </a:buClr>
            </a:pPr>
            <a:r>
              <a:rPr lang="ru-RU" sz="2400" kern="1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Филиппийцам</a:t>
            </a: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1:6, 4:6-7</a:t>
            </a:r>
          </a:p>
          <a:p>
            <a:pPr>
              <a:buClr>
                <a:srgbClr val="E18F39"/>
              </a:buClr>
            </a:pP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Притчи 22:6</a:t>
            </a:r>
          </a:p>
          <a:p>
            <a:pPr>
              <a:buClr>
                <a:srgbClr val="E18F39"/>
              </a:buClr>
            </a:pP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Исаия 54:13</a:t>
            </a:r>
          </a:p>
          <a:p>
            <a:pPr>
              <a:buClr>
                <a:srgbClr val="E18F39"/>
              </a:buClr>
            </a:pPr>
            <a:endParaRPr lang="ru-RU" sz="2400" kern="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Clr>
                <a:srgbClr val="E18F39"/>
              </a:buClr>
            </a:pP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Бог верен всем Своим обещаниям!</a:t>
            </a:r>
            <a:endParaRPr lang="en-US" sz="2400" b="1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15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B710B-7EBB-64DB-AF97-6D6467E64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1CD216-33F9-6114-65C4-19453F6D48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6F0925-2089-9568-544A-6A6B72DA4AE2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059F5-8736-5D38-EC6D-FD85A1354CE0}"/>
              </a:ext>
            </a:extLst>
          </p:cNvPr>
          <p:cNvSpPr txBox="1"/>
          <p:nvPr/>
        </p:nvSpPr>
        <p:spPr>
          <a:xfrm>
            <a:off x="538299" y="225035"/>
            <a:ext cx="795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Божья благодать в воспитании детей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38550D-552B-245F-703A-5F169AF81A0C}"/>
              </a:ext>
            </a:extLst>
          </p:cNvPr>
          <p:cNvSpPr txBox="1"/>
          <p:nvPr/>
        </p:nvSpPr>
        <p:spPr>
          <a:xfrm>
            <a:off x="749430" y="1345297"/>
            <a:ext cx="77478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18F39"/>
              </a:buClr>
            </a:pPr>
            <a:r>
              <a:rPr lang="ru-RU" sz="2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Воспитание детей - сложная задача, но Божьей благодати достаточно </a:t>
            </a:r>
          </a:p>
          <a:p>
            <a:pPr algn="just">
              <a:buClr>
                <a:srgbClr val="E18F39"/>
              </a:buClr>
            </a:pPr>
            <a:r>
              <a:rPr lang="ru-RU" sz="2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 Коринфянам 12:9)</a:t>
            </a:r>
          </a:p>
          <a:p>
            <a:pPr>
              <a:buClr>
                <a:srgbClr val="E18F39"/>
              </a:buClr>
            </a:pPr>
            <a:endParaRPr lang="ru-RU" sz="2800" kern="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Clr>
                <a:srgbClr val="E18F39"/>
              </a:buClr>
            </a:pPr>
            <a:r>
              <a:rPr lang="ru-RU" sz="2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Родители могут потерпеть неудачу, но Бог - никогда.</a:t>
            </a:r>
          </a:p>
          <a:p>
            <a:pPr>
              <a:buClr>
                <a:srgbClr val="E18F39"/>
              </a:buClr>
            </a:pPr>
            <a:endParaRPr lang="ru-RU" sz="2800" kern="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Clr>
                <a:srgbClr val="E18F39"/>
              </a:buClr>
            </a:pPr>
            <a:r>
              <a:rPr lang="ru-RU" sz="2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Бог может восстановить отношения и направить своенравных детей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22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30503-EE0A-494A-D591-48FD9379C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8D46D8-AEBB-317A-54FC-73990F19FA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6BE19B-DAD6-447B-84E9-2BB094CAA14E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7ED761-27DC-F747-BDCF-BB8BC1564B95}"/>
              </a:ext>
            </a:extLst>
          </p:cNvPr>
          <p:cNvSpPr txBox="1"/>
          <p:nvPr/>
        </p:nvSpPr>
        <p:spPr>
          <a:xfrm>
            <a:off x="560070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Роль мужчин в семье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9A2D8D-2022-1837-AE99-F3FCB419FFDE}"/>
              </a:ext>
            </a:extLst>
          </p:cNvPr>
          <p:cNvSpPr txBox="1"/>
          <p:nvPr/>
        </p:nvSpPr>
        <p:spPr>
          <a:xfrm>
            <a:off x="749430" y="1289556"/>
            <a:ext cx="77478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18F39"/>
              </a:buClr>
            </a:pPr>
            <a:r>
              <a:rPr lang="ru-RU" sz="2400" b="1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Библейское предписание мужчинам - руководить своими семьями</a:t>
            </a:r>
          </a:p>
          <a:p>
            <a:pPr>
              <a:buClr>
                <a:srgbClr val="E18F39"/>
              </a:buClr>
            </a:pPr>
            <a:r>
              <a:rPr lang="ru-RU" sz="2400" kern="1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Ефесянам</a:t>
            </a: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5:23; Иов 1:4-7</a:t>
            </a:r>
          </a:p>
          <a:p>
            <a:pPr>
              <a:buClr>
                <a:srgbClr val="E18F39"/>
              </a:buClr>
            </a:pPr>
            <a:endParaRPr lang="ru-RU" sz="2400" kern="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Clr>
                <a:srgbClr val="E18F39"/>
              </a:buClr>
            </a:pP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Подготовка к отцовству и священству начинается с детства</a:t>
            </a:r>
          </a:p>
          <a:p>
            <a:pPr>
              <a:buClr>
                <a:srgbClr val="E18F39"/>
              </a:buClr>
            </a:pPr>
            <a:endParaRPr lang="ru-RU" sz="2400" kern="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Clr>
                <a:srgbClr val="E18F39"/>
              </a:buClr>
            </a:pP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Мужчины-христиане должны быть примером лидерства и веры в своих семьях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7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7B061-47DE-1DA6-5C6D-E7411E28D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A0BEE5-958B-19FE-4E31-4A30B6B26E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F97BB-9694-BA88-92AD-C6E29B6651D5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26A428-65DF-5BEB-003B-4D48EC513287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Вступление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5E98A-C468-4793-82BB-E42AE71DECEA}"/>
              </a:ext>
            </a:extLst>
          </p:cNvPr>
          <p:cNvSpPr txBox="1"/>
          <p:nvPr/>
        </p:nvSpPr>
        <p:spPr>
          <a:xfrm>
            <a:off x="646759" y="989777"/>
            <a:ext cx="7451314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Воспитание детей: привилегия и ответственность</a:t>
            </a:r>
          </a:p>
          <a:p>
            <a:pPr marL="285750" indent="-285750" algn="just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Родители-христиане сталкиваются с секуляризмом и культурными вызовами (</a:t>
            </a:r>
            <a:r>
              <a:rPr lang="ru-RU" sz="2400" dirty="0" err="1">
                <a:latin typeface="Century Gothic" panose="020B0502020202020204" pitchFamily="34" charset="0"/>
              </a:rPr>
              <a:t>Чатмон</a:t>
            </a:r>
            <a:r>
              <a:rPr lang="ru-RU" sz="2400" dirty="0">
                <a:latin typeface="Century Gothic" panose="020B0502020202020204" pitchFamily="34" charset="0"/>
              </a:rPr>
              <a:t>, 2024)</a:t>
            </a:r>
          </a:p>
          <a:p>
            <a:pPr marL="285750" indent="-285750" algn="just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Помощь детям в выработке моральных ориентиров на всю жизнь</a:t>
            </a:r>
          </a:p>
          <a:p>
            <a:pPr marL="285750" indent="-285750" algn="just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Воспитание детей - дело трудное, но необходимое (</a:t>
            </a:r>
            <a:r>
              <a:rPr lang="ru-RU" sz="2400" dirty="0" err="1">
                <a:latin typeface="Century Gothic" panose="020B0502020202020204" pitchFamily="34" charset="0"/>
              </a:rPr>
              <a:t>Чаллис</a:t>
            </a:r>
            <a:r>
              <a:rPr lang="ru-RU" sz="2400" dirty="0">
                <a:latin typeface="Century Gothic" panose="020B0502020202020204" pitchFamily="34" charset="0"/>
              </a:rPr>
              <a:t>, 2018)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97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DA5FC-DFF9-DCF5-E07D-C5566E67B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A6BC22-3927-C4EA-1425-FF585C47C0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BC1BFE-1E40-FC3E-DF06-C9089221A23D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E2AE0-91D0-9C54-BAF0-64AAFF270CED}"/>
              </a:ext>
            </a:extLst>
          </p:cNvPr>
          <p:cNvSpPr txBox="1"/>
          <p:nvPr/>
        </p:nvSpPr>
        <p:spPr>
          <a:xfrm>
            <a:off x="549184" y="225035"/>
            <a:ext cx="675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ED053-65F7-0B5B-B53B-A6ABC95E940F}"/>
              </a:ext>
            </a:extLst>
          </p:cNvPr>
          <p:cNvSpPr txBox="1"/>
          <p:nvPr/>
        </p:nvSpPr>
        <p:spPr>
          <a:xfrm>
            <a:off x="822267" y="1440378"/>
            <a:ext cx="74910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Century Gothic" panose="020B0502020202020204" pitchFamily="34" charset="0"/>
              </a:rPr>
              <a:t>Воспитание детей - это ответственность, данная Богом</a:t>
            </a:r>
          </a:p>
          <a:p>
            <a:pPr algn="just"/>
            <a:endParaRPr lang="ru-RU" sz="24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2400" b="1" dirty="0">
                <a:latin typeface="Century Gothic" panose="020B0502020202020204" pitchFamily="34" charset="0"/>
              </a:rPr>
              <a:t>Мальчики нуждаются в целенаправленной подготовке к взрослению и духовном руководстве</a:t>
            </a:r>
          </a:p>
          <a:p>
            <a:pPr algn="just"/>
            <a:endParaRPr lang="ru-RU" sz="24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2400" b="1" dirty="0">
                <a:latin typeface="Century Gothic" panose="020B0502020202020204" pitchFamily="34" charset="0"/>
              </a:rPr>
              <a:t>Хорошо подготовленный мальчик с твердыми моральными принципами укрепляет семью и общество</a:t>
            </a:r>
            <a:endParaRPr lang="en-US" sz="6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30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D64EB-FD06-0971-38C3-1B5DA8863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BEBE62-E811-07A4-34D4-D4087DCB6C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6896AE-262E-B989-98AF-625B36E48EE5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B0F9B-26E4-6B1D-6640-BB65E8D9C8F5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Вступление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F2E932-48B2-0A3D-2859-F09A57032EE3}"/>
              </a:ext>
            </a:extLst>
          </p:cNvPr>
          <p:cNvSpPr txBox="1"/>
          <p:nvPr/>
        </p:nvSpPr>
        <p:spPr>
          <a:xfrm>
            <a:off x="846343" y="1097570"/>
            <a:ext cx="745131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ru-RU" sz="20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Вот что сказал </a:t>
            </a:r>
            <a:r>
              <a:rPr lang="ru-RU" sz="2000" kern="1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Теренс</a:t>
            </a:r>
            <a:r>
              <a:rPr lang="ru-RU" sz="20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kern="1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Чатмон</a:t>
            </a:r>
            <a:r>
              <a:rPr lang="ru-RU" sz="20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(2024) о воспитании детей: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ru-RU" sz="20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“Одной из основных проблем, с которой сталкиваются родители-христиане, является всепроникающее влияние секуляризма и культурного релятивизма. В мире, где традиционные христианские ценности все больше </a:t>
            </a:r>
            <a:r>
              <a:rPr lang="ru-RU" sz="2000" kern="1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маргинализируются</a:t>
            </a:r>
            <a:r>
              <a:rPr lang="ru-RU" sz="20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или даже унижаются, родителям может быть трудно привить и укрепить эти ценности в своих детях. Светская культура часто пропагандирует идеи, противоречащие христианским учениям по таким вопросам, как брак, сексуальность и святость в жизни. Следовательно, родители должны активно противостоять этим посылам, обучая своих детей глубокому пониманию библейских принципов и помогая им развивать навыки критического мышления, позволяющие отличать правду от лжи”.</a:t>
            </a:r>
            <a:endParaRPr lang="en-US" sz="2000" i="1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4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59E1E-3178-E103-3035-9469E6F18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9EFE27-DF2A-4C95-6A7C-DF6EB1D879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4372B1-C877-B703-3AF4-9AE3FF255BDC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1FA4D-40DB-6A80-72A7-A641F19AF59A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Вступление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872E1D-25D7-35E6-5AB9-FA450E4515BD}"/>
              </a:ext>
            </a:extLst>
          </p:cNvPr>
          <p:cNvSpPr txBox="1"/>
          <p:nvPr/>
        </p:nvSpPr>
        <p:spPr>
          <a:xfrm>
            <a:off x="846343" y="1251458"/>
            <a:ext cx="745131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ru-RU" sz="2400" b="1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Этот мир - не наш дом; Бог приготовил лучший дом для всех Своих верных детей.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Иоанна 14:1-3, 2 Петра 3:12-13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“Быть родителями нелегко. Одна из наших величайших задач - вырастить детей, способных существовать в этом мире, но не принадлежащих к нему… поэтому, как родители, мы хотим защитить наших детей, но в то же время стараемся воспитать их так, чтобы они могли существовать и процветать в этом запутанном мире”. </a:t>
            </a:r>
            <a:r>
              <a:rPr lang="ru-RU" sz="2400" i="1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Тим </a:t>
            </a:r>
            <a:r>
              <a:rPr lang="ru-RU" sz="2400" i="1" kern="1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Чаллис</a:t>
            </a:r>
            <a:r>
              <a:rPr lang="ru-RU" sz="2400" i="1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(2018)</a:t>
            </a:r>
            <a:endParaRPr lang="en-US" sz="2000" i="1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0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AC3CC-189A-EE53-0B29-19BD38190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80AEEE-37F9-C11A-8818-EBF89892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A4B689-E860-8E27-5B1E-A1FD510244AF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E037B-03BF-5EE1-E95A-2191326478EE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Вступление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1ED844-832A-3739-B9F3-31E27117E713}"/>
              </a:ext>
            </a:extLst>
          </p:cNvPr>
          <p:cNvSpPr txBox="1"/>
          <p:nvPr/>
        </p:nvSpPr>
        <p:spPr>
          <a:xfrm>
            <a:off x="846343" y="1251458"/>
            <a:ext cx="7451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Говоря об ответственности родителей, Эллен Дж. Уайт подчеркивает: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ru-RU" sz="28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ru-RU" sz="2800" b="0" i="0" dirty="0">
                <a:solidFill>
                  <a:srgbClr val="315A6C"/>
                </a:solidFill>
                <a:effectLst/>
                <a:latin typeface="Century Gothic" panose="020B0502020202020204" pitchFamily="34" charset="0"/>
              </a:rPr>
              <a:t>Мир полон ловушек для молодежи. Жизнь ради эгоистичных и чувственных наслаждений привлекает множество людей. Они не могут различить скрытые опасности и ужасный конец пути, который кажется им дорогой к счастью. </a:t>
            </a: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”. 			</a:t>
            </a:r>
          </a:p>
          <a:p>
            <a:pPr marL="0" marR="0" algn="r">
              <a:spcBef>
                <a:spcPts val="0"/>
              </a:spcBef>
              <a:spcAft>
                <a:spcPts val="1200"/>
              </a:spcAft>
            </a:pPr>
            <a:r>
              <a:rPr lang="ru-RU" sz="2400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Служение исцеления, стр. 185</a:t>
            </a:r>
            <a:endParaRPr lang="en-US" sz="20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8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322" y="2206986"/>
            <a:ext cx="62522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600" dirty="0">
                <a:solidFill>
                  <a:srgbClr val="FDA400"/>
                </a:solidFill>
                <a:latin typeface="Avenir Next Condensed" panose="020B0506020202020204" pitchFamily="34" charset="0"/>
              </a:rPr>
              <a:t>ВОСПИТАНИЕ МАЛЬЧИКОВ</a:t>
            </a:r>
            <a:endParaRPr lang="en-US" sz="1600" dirty="0">
              <a:solidFill>
                <a:srgbClr val="FDA40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25322" y="2545540"/>
            <a:ext cx="4536170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Обсуждение в группах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1814A-830E-A565-3256-94E997DF8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D37174-9760-5464-0759-EB47E5E59D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8AABBB-9AB2-F5AF-D2EE-87876B33B374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C3E4F-8C0F-40C9-FE79-E08EDCF297A4}"/>
              </a:ext>
            </a:extLst>
          </p:cNvPr>
          <p:cNvSpPr txBox="1"/>
          <p:nvPr/>
        </p:nvSpPr>
        <p:spPr>
          <a:xfrm>
            <a:off x="846343" y="2189269"/>
            <a:ext cx="7451314" cy="2479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ru-RU" sz="3600" b="1" i="1" kern="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Поделитесь примерами, сравнивая Божьи ценности и ценности этого мира.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1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E89FB-09B3-6F6F-DBC1-E7E7172B4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1D4C26-F8BE-765D-F2A7-5D524B9D03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35433A-06E5-3E2C-2825-32AB416E12DD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PARENTING BOYS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C799E-A1B2-7698-D799-3648B9B5FD0E}"/>
              </a:ext>
            </a:extLst>
          </p:cNvPr>
          <p:cNvSpPr txBox="1"/>
          <p:nvPr/>
        </p:nvSpPr>
        <p:spPr>
          <a:xfrm>
            <a:off x="560069" y="317323"/>
            <a:ext cx="793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Почему мы фокусируемся на мальчиках?</a:t>
            </a:r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D795E-19C4-0224-013B-E2BA2F954BA6}"/>
              </a:ext>
            </a:extLst>
          </p:cNvPr>
          <p:cNvSpPr txBox="1"/>
          <p:nvPr/>
        </p:nvSpPr>
        <p:spPr>
          <a:xfrm>
            <a:off x="846343" y="1259423"/>
            <a:ext cx="7451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В современном мире мальчики сталкиваются с уникальными проблемами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400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Важность подготовки мальчиков к взрослению и лидерству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400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Внимание общества к расширению прав и возможностей девочек оставляет мальчиков без внимания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400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Мальчики нуждаются в любви, защите и заботе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7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9084</TotalTime>
  <Words>4599</Words>
  <Application>Microsoft Macintosh PowerPoint</Application>
  <PresentationFormat>Экран (4:3)</PresentationFormat>
  <Paragraphs>277</Paragraphs>
  <Slides>31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Avenir Next Condensed</vt:lpstr>
      <vt:lpstr>Calibri</vt:lpstr>
      <vt:lpstr>Century Gothic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Akseniya Liberanskaya</cp:lastModifiedBy>
  <cp:revision>42</cp:revision>
  <dcterms:created xsi:type="dcterms:W3CDTF">2015-08-17T22:20:08Z</dcterms:created>
  <dcterms:modified xsi:type="dcterms:W3CDTF">2025-01-15T09:56:26Z</dcterms:modified>
</cp:coreProperties>
</file>