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60" r:id="rId3"/>
    <p:sldId id="263" r:id="rId4"/>
    <p:sldId id="271" r:id="rId5"/>
    <p:sldId id="274" r:id="rId6"/>
    <p:sldId id="275" r:id="rId7"/>
    <p:sldId id="276" r:id="rId8"/>
    <p:sldId id="277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72" r:id="rId18"/>
    <p:sldId id="273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9" r:id="rId28"/>
    <p:sldId id="298" r:id="rId29"/>
    <p:sldId id="294" r:id="rId30"/>
    <p:sldId id="295" r:id="rId31"/>
    <p:sldId id="296" r:id="rId32"/>
    <p:sldId id="297" r:id="rId33"/>
    <p:sldId id="302" r:id="rId34"/>
    <p:sldId id="301" r:id="rId35"/>
    <p:sldId id="300" r:id="rId36"/>
    <p:sldId id="262" r:id="rId37"/>
    <p:sldId id="267" r:id="rId38"/>
    <p:sldId id="265" r:id="rId39"/>
    <p:sldId id="266" r:id="rId40"/>
    <p:sldId id="268" r:id="rId41"/>
    <p:sldId id="269" r:id="rId42"/>
    <p:sldId id="270" r:id="rId43"/>
    <p:sldId id="264" r:id="rId44"/>
    <p:sldId id="26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85"/>
    <p:restoredTop sz="74567"/>
  </p:normalViewPr>
  <p:slideViewPr>
    <p:cSldViewPr snapToGrid="0" snapToObjects="1">
      <p:cViewPr varScale="1">
        <p:scale>
          <a:sx n="96" d="100"/>
          <a:sy n="96" d="100"/>
        </p:scale>
        <p:origin x="9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Обонятельная система: помогает распознавать запахи и ароматы, например аромат фруктов или резкий запах химических соединений.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Проприоцептивная система: сбор информации от мышц, суставов и связок о положении тела, движении и равновесии.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Вестибулярный аппарат: система, кото- рая отвечает за сбор информации от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треннего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уха и   поддержание общего равновесия, а также за ориентацию в про-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странстве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понимание гравитации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движения.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посредством этих семи сенсорных систем дети воспринимают опасность или без- опасность, что приводит к симпатической или парасимпатической активации их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вегетатив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ной нервной системы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Malik-Hasbrook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2023). Некоторые виды сенсорной стимуляции, такие как тактильное воздействие (например, игра с материалами с интересной текстурой или ощущение сильного давления при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надавлива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объятиях), проприоцептивное воз- действие (при таких занятиях, как качание или катание) или обонятельное воздействие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разницы между деревом, камнем,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другими материалами), могут оказывать на детей успокаивающее действие (или,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наобо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рот, возбуждать!). Понимая эти семь сенсорных систем, родители могут намеренно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приятные упражнения, связанные с ними, чтобы способствовать ощущению безопасности и комфорта у детей. Это, в свою очередь,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 лучше регулировать свою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вегетатив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нервную систему (Lynch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Simpson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Mouton-Odum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Golomb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Вестибулярный аппарат: система, кото- рая отвечает за сбор информации от внутреннего уха и   поддержание общего равновесия, а также за ориентацию в пространстве, понимание гравитации и направление движения.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посредством этих семи сенсорных систем дети воспринимают опасность или без- опасность, что приводит к симпатической или парасимпатической активации их вегетативной нервной системы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Malik-Hasbrook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2023). Некоторые виды сенсорной стимуляции, такие как тактильное воздействие (например, игра с материалами с интересной текстурой или ощущение сильного давления при надавливании или объятиях), проприоцептивное воздействие (при таких занятиях, как качание или катание) или обонятельное воздействие (ощущение разницы между деревом, камнем, цветами и другими материалами), могут оказывать на детей успокаивающее действие (или, наоборот, возбуждать!). Понимая эти семь сенсорных систем, родители могут намеренно организовывать приятные упражнения, связанные с ними, чтобы способствовать ощущению безопасности и комфорта у детей. Это, в свою очередь, поможет им лучше регулировать свою вегетативную нервную систему (Lynch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Simpson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Mouton-Odum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Golomb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0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ПО-РАЗНОМУ РАЗВИТЫ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СЕНСОРНЫЕ СИСТЕМЫ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ребенок уникален в своих предпочтениях, потребностях и способах обработки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информации. Именно поэтому два ребенка могут по-разному реагировать на одни и те же сенсорные стимулы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Camarata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2020;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Thompson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Raisor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2013). Например, у некоторых детей может проявляться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гипосенситивность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есть недостаточная реакция на сенсорные раздражители. Это состояние характеризуется пониженной чувствительностью по сравнению с обычными детьми (при- мер,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Watling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2001). Такие дети могут испытывать сильное стремление к определенным сенсорным ощущениям, например, взять в руки что-то мягкое, например игрушку. Это стремление обычно связано с поведением, направленным на получение большего количества сенсорных раздражителей.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других детей, напротив, может наблюдаться гиперчувствительность (также известная как сверхчувствительность), повышенная чувствительность или усиленная реакция на  определенные сенсорные раздражители по сравнению с обычными детьми (см.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Schulz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Stevenson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Tomchek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2007). Та- кие дети могут проявлять защитную реакцию (сенсорную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дефензивность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на определенные сенсорные воздействия, которые они воспринимают как неприятные или дискомфортные (например, зуд, яркий свет или влажность; см.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Cascio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2016). Такая реакция на неприятные раздражители часто приводит к сенсор- ному избегающему поведению с целью сокращения общего дискомфорта или стресса.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ПРИЯТНЫЕ СЕНСОРНЫЕ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ОЩУЩЕНИЯ ПОМОГАЮТ РЕБЕНКУ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 ДИСРЕГУЛЯЦИЕЙ УСПОКОИТЬСЯ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родители лучше понимают, как их ребенок воспринимает мир через различные органы чувств и какие у него сенсорные потребности, они смогут создавать комфортные условия для него. Предпочтительные сенсорные занятия помогают детям сохранять спокойствие, активируя парасимпатическую нервную систему в периоды стресса (Lynch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Simpson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Yack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2002). Еще лучше, если родители могут регулярно удовлетворять сенсорные потребности ребенка, это дает возможность регулировать вегетативную нервную систему до того, как накопившиеся стрессовые факторы приведут ребенка к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дисрегуляции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Thompson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Raisor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2013). Таким образом, родители могут использовать упражнения, связанные с сенсорными потребностями, как для профилактики, так и для оказания конкретной помощи.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родители научатся воспринимать эмоциональные и поведенческие всплески ребенка как естественное продолжение симпатической активации его вегетативной нервной системы, то они смогут понять лежащую в основе этой 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дисрегуляции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потребность ребенка в ощущении покоя (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Dunn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2007). Более того, поняв, что ребенок впервые столкнулся с 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дисрегуляцией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из-за неприятных воздействий на его сенсорную систему, родители могут использовать предпочитаемые ребенком виды упражнений, связанные с сенсорной системой, для получения доступа к парасимпатическому ответу, чтобы помочь восстановить баланс вегетативной нервной системы и, как следствие, его эмоции и поведение (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Biel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Peske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7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того, когда родители присоединяются к детям в этих сенсорных занятиях, они также становятся частью процесса, который называется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-детской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корегуляцией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один из самых эффективных способов успокоить нашу вегетативную нервную систему.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Delahooke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Erdmann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Hertel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2019). Спокойствие родителя помогает ребенку с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дисрегуляцией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почувствовать безопасность и покой, что создает для детей более безопасное эмоциональное пространство для практики саморегуляции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CabecinhaAlati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2020;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Hajal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Stelter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Halberstadt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2011).</a:t>
            </a:r>
          </a:p>
          <a:p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Дисрегуляция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естественный результат нашей неспособности справиться со стрессом (пример,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1994), но после этого семинара вы как родители получите знания и опыт, необходимые для того, чтобы помочь детям (и себе) стать более успешными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СЕМИНАРА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семинаре родители смогут освоить 70 различных сенсорных упражнений, кото-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помогут ребенку успокоиться во время стресса. В ходе семинара они узнают о том, как работает вегетативная нервная система (ВНС) у ребенка; поймут, как проявляется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дисрегуляция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(трудности с самоконтролем) и научатся поддерживать ребенка, опираясь на их чувственное восприятие окружающего мира. Благодаря интерактивным презента-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циям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упражнениям родители получат цен-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знания и практические методы для того, чтобы помочь своему ребенку расслабиться во время стресса.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НАКОПЛЕНИЕ ЭМОЦИОНАЛЬНОГО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СТРЕССА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стресс, даже самый незначительный, может вызвать у  детей чувство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подавленности. Хотя некоторые могут винить последнюю каплю воды в том, что чашка переполнилась, на самом деле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дисрегуляция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результатом накопления стрессовых факторов, которые уже наполнили чашку до краев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1994;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Epel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2018;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Lampert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2016). Например, стрессовые факторы могут накапливаться в результате напряжения в семье или разочарования в школе, ощущения одиночества или непонимания, а также из-за жары, зуда, плохого самочувствия или боли. Кроме того, к ним могут относиться нарушения сна, обезвоживание, нехватка питательных веществ, изменение привычного распорядка дня, когнитивные нарушения, нейробиологические различия или генетическая предрасположенность (пример,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Brobeck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2007;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Cummings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1994;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Hatherly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2023;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Keluskar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2021).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Родителям, возможно, стоит обратить внимание не на недавнее событие, ставшее триггером, а на часть айсберга, который находится под водой, что способствует потере самоконтроля у ребенка (например,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2007). Дети, с которыми трудно, не проблемные; скорее, это замечательные дети, которым просто приходится нелегко. Давайте помнить, что мы сами иногда испытываем трудности с самоконтролем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Carrère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Bowie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Zimmer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Gembeck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2022).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ВЕГЕТАТИВНАЯ НЕРВНАЯ СИСТЕМА (СИМПАТИЧЕСКАЯ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 ПАРАСИМПАТИЧЕСКАЯ АКТИВАЦИЯ)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дисрегуляция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напрямую связана с механизмами выживания «бей, беги, замри или сдавайся». Бог создал людей с вегетативной нервной системой, которая обеспечивает нам врожденные реакции, помогающие нам оставаться в  безопасности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Elbers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2018;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McCorry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Musser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2011). Вегетативная нервная система делится на две части: симпатическую и парасимпатическую. Симпатическая нервная система отвечает за подготовку нашего организма к выживанию в сложных условиях.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Парасимпатическая же система, напротив, помогает нам отдыхать и переваривать полученную информацию.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угрозы, включая неудовлетворенные потребности, вызывает активацию симпатической нервной системы. Это значительно усиливает способность нашего организма быстро и эффективно реагировать на угрозу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1993;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McCorry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2007). В ответ на угрозу наше тело готовится к  одному из  четырех возможных действий: противостоять угрозе (бей), убежать от нее (беги), стать неподвижным и не реагирующим (замри) либо «подружиться» с потенциальной угрозой (сдавайся)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Freeman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Chapleau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Porges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2009;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Taylor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2006). Эта автоматическая активация симпатической нервной системы вызывает значительные физиологические изменения в организме. К ним относятся: повышение уровня гормонов стресса (например, адреналина и кортизола), расширение зрачков, увеличение частоты сердечных сокращений, замедление выделения слюны и перенаправление крови от пищеварительной системы к основным группам мышц (пример,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2011). Поэтому, когда ребенок понимает, что приближается угроза, его организм автоматически переключается в режим выживания, как и было задумано Богом.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6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 СЕНСОРНЫХ СИСТЕМ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воспринимают реальность и взаимо- действуют с окружающим миром посредством семи основных сенсорных систем (Smith, 2008):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зрительной,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слуховой,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тактильной,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вкусовой,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обонятельной,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проприоцептивной и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вестибулярной.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Зрительная система: зрительная информация, полученная через глаза. Включает в себя информацию о форме, цвете, движении и расстоянии.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Слуховая система: реагирует на звуковые сигналы, такие как громкость, высота тона и направление звука.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Тактильная система: наши ощущения, которые возникают при прикосновении к коже. Она позволяет нам воспринимать различные характеристики: текстуру, тем-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пературу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давление и боль.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Вкусовая система: помогает различать разнообразные вкусы, такие как сладкий,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соленый, кислый, горький и умами 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Обонятельная система: помогает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знавать запахи и ароматы, например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мат фруктов или резкий запах химических соединений.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Проприоцептивная система: сбор ин- формации от мышц, суставов и связок о по-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ложении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тела, движении и равновесии.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Вестибулярный аппарат: система, кото- рая отвечает за сбор информации от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треннего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уха и   поддержание общего равновесия, а также за ориентацию в про-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странстве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понимание гравитации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движения.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посредством этих семи сенсорных систем дети воспринимают опасность или без- опасность, что приводит к симпатической или парасимпатической активации их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вегетатив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ной нервной системы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Malik-Hasbrook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2023). Некоторые виды сенсорной стимуляции, такие как тактильное воздействие (например, игра с материалами с интересной текстурой или ощущение сильного давления при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надавлива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объятиях), проприоцептивное воз- действие (при таких занятиях, как качание или катание) или обонятельное воздействие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разницы между деревом, камнем,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другими материалами), могут оказывать на детей успокаивающее действие (или,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наобо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рот, возбуждать!). Понимая эти семь сенсорных систем, родители могут намеренно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приятные упражнения, связанные с ними, чтобы способствовать ощущению безопасности и комфорта у детей. Это, в свою очередь,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 лучше регулировать свою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вегетатив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нервную систему (Lynch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Simpson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Mouton-Odum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Golomb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Тактильная система: наши ощущения, которые возникают при прикосновении к коже. Она позволяет нам воспринимать различные характеристики: текстуру, температуру, давление и боль.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Вкусовая система: помогает различать разнообразные вкусы, такие как сладкий,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соленый, кислый, горький и умами 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Обонятельная система: помогает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знавать запахи и ароматы, например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мат фруктов или резкий запах химических соединений.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Проприоцептивная система: сбор ин- формации от мышц, суставов и связок о по-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ложении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тела, движении и равновесии.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 Вестибулярный аппарат: система, кото- рая отвечает за сбор информации от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треннего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уха и   поддержание общего равновесия, а также за ориентацию в про-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странстве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понимание гравитации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движения.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посредством этих семи сенсорных систем дети воспринимают опасность или без- опасность, что приводит к симпатической или парасимпатической активации их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вегетатив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ной нервной системы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Malik-Hasbrook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2023). Некоторые виды сенсорной стимуляции, такие как тактильное воздействие (например, игра с материалами с интересной текстурой или ощущение сильного давления при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надавлива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объятиях), проприоцептивное воз- действие (при таких занятиях, как качание или катание) или обонятельное воздействие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разницы между деревом, камнем,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другими материалами), могут оказывать на детей успокаивающее действие (или,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наобо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рот, возбуждать!). Понимая эти семь сенсорных систем, родители могут намеренно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приятные упражнения, связанные с ними, чтобы способствовать ощущению безопасности и комфорта у детей. Это, в свою очередь,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 лучше регулировать свою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вегетатив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нервную систему (Lynch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Simpson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Mouton-Odum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Golomb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1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eacons.ai/drbeckyatgoodinsid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dansiegel.com/book/the-whole-brain-child/" TargetMode="External"/><Relationship Id="rId4" Type="http://schemas.openxmlformats.org/officeDocument/2006/relationships/hyperlink" Target="https://www.instagram.com/drbeckyatgoodinside/?hl=e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2190"/>
            <a:ext cx="9145504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2" y="2185703"/>
            <a:ext cx="7543799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ВЫДЕЛЯТЬ ВРЕМЯ ДЛЯ ОТДЫХА: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70 СПОСОБОВ ПОМОЧЬ РЕБЕНКУ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с ДИСРЕГУЛЯЦИЕЙ УСПОКОИТЬ ВЕГЕТАТИВНУЮ НЕРВНУЮ СИСТЕМУ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32" y="6290296"/>
            <a:ext cx="5765551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Bryan </a:t>
            </a:r>
            <a:r>
              <a:rPr lang="en-US" sz="1050" b="1" kern="1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Cafferky</a:t>
            </a: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05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PhD, MDiv, LMFT, CFLE is an Associate Professor in the School of Behavioral Health at Loma Linda University, Loma Linda, California, USA.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31" y="592096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Выступающий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: (</a:t>
            </a:r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добавить имя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  <a:p>
            <a:endParaRPr lang="en-US" spc="50" dirty="0">
              <a:ln w="13500">
                <a:noFill/>
                <a:prstDash val="solid"/>
              </a:ln>
              <a:solidFill>
                <a:srgbClr val="FDA400"/>
              </a:solidFill>
              <a:latin typeface="Avenir Next Condensed Medium" panose="020B0506020202020204" pitchFamily="34" charset="0"/>
              <a:cs typeface="Georg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118" y="821192"/>
            <a:ext cx="3432313" cy="530087"/>
          </a:xfrm>
          <a:prstGeom prst="rect">
            <a:avLst/>
          </a:prstGeom>
          <a:solidFill>
            <a:srgbClr val="012E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8864" y="803929"/>
            <a:ext cx="41552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ВОЗВЕЛИЧИВАЯ ТВОРЕНИЕ: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БРАК, СЕМЬЮ И СУББОТУ</a:t>
            </a:r>
            <a:endParaRPr kumimoji="0" lang="ru-RU" altLang="ru-RU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0D5F2-1D09-72B2-A02A-1838F547D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E58E4F-2A69-7CF7-F5A1-5CC8E6C907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B5F08B-4E3C-064A-9DB1-508FD2262005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НАКОПЛЕНИЕ СТРЕССА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61C29-D585-65DB-B02B-F0B8EBDBC69B}"/>
              </a:ext>
            </a:extLst>
          </p:cNvPr>
          <p:cNvSpPr txBox="1"/>
          <p:nvPr/>
        </p:nvSpPr>
        <p:spPr>
          <a:xfrm>
            <a:off x="753762" y="1893460"/>
            <a:ext cx="7636475" cy="420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/>
              <a:t>Родителям, возможно, стоит обратить внимание не на недавнее событие, ставшее триггером, а на часть айсберга, который находится под водой, что способствует </a:t>
            </a:r>
            <a:r>
              <a:rPr lang="ru-RU" sz="3600" b="1" dirty="0" err="1"/>
              <a:t>дисрегуляции</a:t>
            </a:r>
            <a:r>
              <a:rPr lang="ru-RU" sz="3600" b="1" dirty="0"/>
              <a:t> ребенка </a:t>
            </a:r>
            <a:endParaRPr lang="en-US" sz="3600" b="1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e.g., Glei et al., 2007</a:t>
            </a: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8851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C1027-3D8B-24F5-E500-05BCB8F7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9D349-491C-7D7C-2C17-3EF7C384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52060-63E3-F011-9DAE-39B3CAF8F3EB}"/>
              </a:ext>
            </a:extLst>
          </p:cNvPr>
          <p:cNvSpPr txBox="1"/>
          <p:nvPr/>
        </p:nvSpPr>
        <p:spPr>
          <a:xfrm>
            <a:off x="560069" y="317324"/>
            <a:ext cx="8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НАКОПЛЕНИЕ ЭМОЦИОНАЛЬНОГО СТРЕССА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AB4ED-1DE0-C359-C46D-7FFFE3DCA8C3}"/>
              </a:ext>
            </a:extLst>
          </p:cNvPr>
          <p:cNvSpPr txBox="1"/>
          <p:nvPr/>
        </p:nvSpPr>
        <p:spPr>
          <a:xfrm>
            <a:off x="753762" y="1101103"/>
            <a:ext cx="7636475" cy="509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b="1" dirty="0"/>
              <a:t>Дети, которые доставляют вам неприятности, не плохие; скорее, это хорошие дети, которым приходится нелегко.</a:t>
            </a:r>
            <a:endParaRPr lang="en-US" sz="2000" b="1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b="1" dirty="0"/>
              <a:t>основная причина, по которой взрослые расстраиваются из-за детей с </a:t>
            </a:r>
            <a:r>
              <a:rPr lang="ru-RU" sz="3200" b="1" dirty="0" err="1"/>
              <a:t>дисрегуляцией</a:t>
            </a:r>
            <a:r>
              <a:rPr lang="ru-RU" sz="3200" b="1" dirty="0"/>
              <a:t>, заключается в том, что мы сами иногда испытываем</a:t>
            </a:r>
            <a:r>
              <a:rPr lang="en-US" sz="3200" b="1" dirty="0"/>
              <a:t> </a:t>
            </a:r>
            <a:r>
              <a:rPr lang="ru-RU" sz="3200" b="1" dirty="0"/>
              <a:t>трудности с </a:t>
            </a:r>
            <a:r>
              <a:rPr lang="ru-RU" sz="3200" b="1" dirty="0" err="1"/>
              <a:t>саморегуляцией</a:t>
            </a:r>
            <a:r>
              <a:rPr lang="ru-RU" sz="3200" b="1" dirty="0"/>
              <a:t>! </a:t>
            </a:r>
            <a:endParaRPr lang="en-US" sz="36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marR="0" indent="-57150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Carrère</a:t>
            </a:r>
            <a:r>
              <a:rPr lang="en-US" sz="1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Bowie, 2012; Zimmer-</a:t>
            </a:r>
            <a:r>
              <a:rPr lang="en-US" sz="16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Gembeck</a:t>
            </a:r>
            <a:r>
              <a:rPr lang="en-US" sz="1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2022</a:t>
            </a: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89077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0E382-CD2D-FB6C-8937-C42AE6814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0C334-FD02-0372-A76E-432E8211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08D32E-D3B7-5545-3707-1D5CA8811733}"/>
              </a:ext>
            </a:extLst>
          </p:cNvPr>
          <p:cNvSpPr txBox="1"/>
          <p:nvPr/>
        </p:nvSpPr>
        <p:spPr>
          <a:xfrm>
            <a:off x="679991" y="127423"/>
            <a:ext cx="858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ВЕГЕТАТИВНАЯ НЕРВНАЯ СИСТЕМА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(СИМПАТИЧЕСКАЯ И ПАРАСИМПАТИЧЕСКАЯ АКТИВАЦИЯ)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0F1C2-E490-A5B5-EC8E-0E7706DAFED7}"/>
              </a:ext>
            </a:extLst>
          </p:cNvPr>
          <p:cNvSpPr txBox="1"/>
          <p:nvPr/>
        </p:nvSpPr>
        <p:spPr>
          <a:xfrm>
            <a:off x="829340" y="1337285"/>
            <a:ext cx="7560897" cy="486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b="1" dirty="0"/>
              <a:t>Детская </a:t>
            </a:r>
            <a:r>
              <a:rPr lang="ru-RU" sz="3200" b="1" dirty="0" err="1"/>
              <a:t>дисрегуляция</a:t>
            </a:r>
            <a:r>
              <a:rPr lang="ru-RU" sz="3200" b="1" dirty="0"/>
              <a:t> напрямую связана с механизмами выживания </a:t>
            </a:r>
            <a:r>
              <a:rPr lang="ru-RU" sz="3200" b="1" i="1" dirty="0"/>
              <a:t>«бей, беги, замри или сдавайся».</a:t>
            </a:r>
            <a:r>
              <a:rPr lang="ru-RU" sz="3200" b="1" dirty="0"/>
              <a:t> </a:t>
            </a:r>
            <a:endParaRPr lang="en-US" sz="5400" b="1" dirty="0">
              <a:effectLst/>
              <a:latin typeface="Avenir Next Condensed" panose="020B0506020202020204" pitchFamily="34" charset="0"/>
              <a:ea typeface="Aptos" panose="020B0004020202020204" pitchFamily="34" charset="0"/>
            </a:endParaRP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b="1" dirty="0" err="1"/>
              <a:t>Богсоздал</a:t>
            </a:r>
            <a:r>
              <a:rPr lang="ru-RU" sz="3200" b="1" dirty="0"/>
              <a:t> людей с вегетативной нервной системой (ВНС) со встроенными реакциями выживания, чтобы помочь нам находится в безопасности </a:t>
            </a:r>
            <a:endParaRPr lang="en-US" sz="3200" b="1" dirty="0"/>
          </a:p>
          <a:p>
            <a:pPr>
              <a:lnSpc>
                <a:spcPct val="107000"/>
              </a:lnSpc>
              <a:buClr>
                <a:schemeClr val="accent6"/>
              </a:buClr>
            </a:pPr>
            <a:r>
              <a:rPr lang="en-US" sz="3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	</a:t>
            </a:r>
            <a:r>
              <a:rPr lang="en-US" sz="18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Elbers</a:t>
            </a:r>
            <a:r>
              <a:rPr lang="en-US" sz="1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 et al., 2018; </a:t>
            </a:r>
            <a:r>
              <a:rPr lang="en-US" sz="18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McCorry</a:t>
            </a:r>
            <a:r>
              <a:rPr lang="en-US" sz="1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, 2007; Musser et al., 2011). 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32842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4CEDC-109A-BFAF-89D8-D3235C7E0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47E4B0-DB05-1849-9616-B88BD9B4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35A847-4A06-9299-299A-76C19B3C88C2}"/>
              </a:ext>
            </a:extLst>
          </p:cNvPr>
          <p:cNvSpPr txBox="1"/>
          <p:nvPr/>
        </p:nvSpPr>
        <p:spPr>
          <a:xfrm>
            <a:off x="609368" y="36846"/>
            <a:ext cx="8179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ДВЕ СТОРОНЫ ВЕГЕТАТИВНОЙ НЕРВНОЙ СИСТЕМЫ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(ВНС)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34D73-79C9-1AFB-3247-3D0196E5203B}"/>
              </a:ext>
            </a:extLst>
          </p:cNvPr>
          <p:cNvSpPr txBox="1"/>
          <p:nvPr/>
        </p:nvSpPr>
        <p:spPr>
          <a:xfrm>
            <a:off x="744280" y="1337285"/>
            <a:ext cx="7645958" cy="408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Clr>
                <a:schemeClr val="accent6"/>
              </a:buClr>
            </a:pPr>
            <a:r>
              <a:rPr lang="ru-RU" sz="4400" dirty="0">
                <a:latin typeface="Avenir Next Condensed" panose="020B0506020202020204" pitchFamily="34" charset="0"/>
                <a:ea typeface="Aptos" panose="020B0004020202020204" pitchFamily="34" charset="0"/>
              </a:rPr>
              <a:t>Симпатическая нервная система готовит нас к выживанию.</a:t>
            </a:r>
          </a:p>
          <a:p>
            <a:pPr marL="1028700" lvl="1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Осознание угрозы </a:t>
            </a:r>
          </a:p>
          <a:p>
            <a:pPr marL="1028700" lvl="1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i="1" dirty="0"/>
              <a:t>«Бей, беги, замри или сдавайся»</a:t>
            </a:r>
          </a:p>
          <a:p>
            <a:pPr marL="1028700" lvl="1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Приводит к значительным физиологическим изменениям</a:t>
            </a:r>
            <a:endParaRPr lang="en-US" sz="5400" dirty="0">
              <a:effectLst/>
              <a:latin typeface="Avenir Next Condensed" panose="020B0506020202020204" pitchFamily="34" charset="0"/>
              <a:ea typeface="Aptos" panose="020B0004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67435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DBD07-747E-68F6-8177-268DF1F8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8EBC5D-E7BB-F995-510D-2970AD6F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2E244E-DDBA-0213-A77F-CFEB8F13E50F}"/>
              </a:ext>
            </a:extLst>
          </p:cNvPr>
          <p:cNvSpPr txBox="1"/>
          <p:nvPr/>
        </p:nvSpPr>
        <p:spPr>
          <a:xfrm>
            <a:off x="560069" y="103390"/>
            <a:ext cx="8179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ДВЕ СТОРОНЫ ВЕГЕТАТИВНОЙ НЕРВНОЙ СИСТЕМЫ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(ВНС)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B94AC-202F-AED8-CC01-6ED9998E3A0A}"/>
              </a:ext>
            </a:extLst>
          </p:cNvPr>
          <p:cNvSpPr txBox="1"/>
          <p:nvPr/>
        </p:nvSpPr>
        <p:spPr>
          <a:xfrm>
            <a:off x="744280" y="1074904"/>
            <a:ext cx="7645958" cy="525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Clr>
                <a:schemeClr val="accent6"/>
              </a:buClr>
            </a:pPr>
            <a:r>
              <a:rPr lang="ru-RU" sz="2800" dirty="0"/>
              <a:t>Парасимпатическая нервная система, которая помогает нам «отдыхать и переваривать информацию».</a:t>
            </a:r>
          </a:p>
          <a:p>
            <a:pPr marL="1028700" lvl="1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</a:rPr>
              <a:t>Ощущение безопасности и удовлетворение потребностей</a:t>
            </a:r>
          </a:p>
          <a:p>
            <a:pPr marL="1028700" lvl="1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</a:rPr>
              <a:t>Меньше гормонов стресса</a:t>
            </a:r>
          </a:p>
          <a:p>
            <a:pPr marL="1028700" lvl="1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</a:rPr>
              <a:t>Сужение зрачков, замедление сердцебиения и снижение кровяного давления, увеличение вырабатываемой слюны и активизация пищеварительного тракта</a:t>
            </a:r>
            <a:r>
              <a:rPr lang="ru-RU" sz="3600" dirty="0">
                <a:latin typeface="Avenir Next Condensed" panose="020B0506020202020204" pitchFamily="34" charset="0"/>
                <a:ea typeface="Aptos" panose="020B0004020202020204" pitchFamily="34" charset="0"/>
              </a:rPr>
              <a:t>.</a:t>
            </a: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34419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6437-4CEF-F52C-399F-AAE46296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84628B-AE08-662F-BCFF-8D120092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A5D23-D8E8-D0A5-9829-36BDDE785C42}"/>
              </a:ext>
            </a:extLst>
          </p:cNvPr>
          <p:cNvSpPr txBox="1"/>
          <p:nvPr/>
        </p:nvSpPr>
        <p:spPr>
          <a:xfrm>
            <a:off x="744280" y="896579"/>
            <a:ext cx="7645958" cy="532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000" dirty="0"/>
              <a:t>Когда ребенок чувствует себя в безопасности, его тело автоматически настраивается на состояние покоя</a:t>
            </a:r>
            <a:r>
              <a:rPr lang="en-US" sz="40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</a:t>
            </a:r>
            <a:r>
              <a:rPr lang="ru-RU" sz="4000" dirty="0"/>
              <a:t> </a:t>
            </a:r>
            <a:r>
              <a:rPr lang="ru-RU" sz="4000" b="1" dirty="0"/>
              <a:t>как это было задумано Богом!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4000" dirty="0"/>
              <a:t>У взрослых тоже есть вегетативная нервная система!</a:t>
            </a:r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77773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24B0-1CBB-4E08-8316-B4661B180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74E6D5-3646-FE58-64EB-4291BC7D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0AAC27-1BDA-4D75-A478-51761A87544C}"/>
              </a:ext>
            </a:extLst>
          </p:cNvPr>
          <p:cNvSpPr txBox="1"/>
          <p:nvPr/>
        </p:nvSpPr>
        <p:spPr>
          <a:xfrm>
            <a:off x="744280" y="1337285"/>
            <a:ext cx="7645958" cy="360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Параллельный процесс между детьми и родителями: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Сначала у детей возникает </a:t>
            </a:r>
            <a:r>
              <a:rPr lang="ru-RU" sz="2800" dirty="0" err="1"/>
              <a:t>дисрегуляция</a:t>
            </a:r>
            <a:r>
              <a:rPr lang="ru-RU" sz="2800" dirty="0"/>
              <a:t>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из-за окружающей среды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затем этот дистресс улавливают родители, у которых также возникает </a:t>
            </a:r>
            <a:r>
              <a:rPr lang="ru-RU" sz="2800" dirty="0" err="1"/>
              <a:t>дисрегуляция</a:t>
            </a:r>
            <a:endParaRPr lang="ru-RU" sz="2800" dirty="0"/>
          </a:p>
          <a:p>
            <a:pPr marL="457200" indent="-4572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Как же мы можем помочь нашим детям (и себе), когда они испытывают </a:t>
            </a:r>
            <a:r>
              <a:rPr lang="ru-RU" sz="2800" dirty="0" err="1"/>
              <a:t>дисрегуляцию</a:t>
            </a:r>
            <a:r>
              <a:rPr lang="ru-RU" sz="2800" dirty="0"/>
              <a:t>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42697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1906-2A68-1837-2806-4963BB38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7692D7-23F8-4BF0-6B23-E5B61AD3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CC9FB8-9D74-C034-52FA-61C04193941E}"/>
              </a:ext>
            </a:extLst>
          </p:cNvPr>
          <p:cNvSpPr txBox="1"/>
          <p:nvPr/>
        </p:nvSpPr>
        <p:spPr>
          <a:xfrm>
            <a:off x="225322" y="2545540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ОБУСЖДЕНИЕ В ГРУППЕ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35212" y="1900963"/>
            <a:ext cx="5477999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88039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B7EC0-919F-F185-85F1-9F4008410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18BD9D-901F-1BDD-0618-8BBFE50A4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225DDB-E782-DB2B-7707-054D05CD5BF6}"/>
              </a:ext>
            </a:extLst>
          </p:cNvPr>
          <p:cNvSpPr txBox="1"/>
          <p:nvPr/>
        </p:nvSpPr>
        <p:spPr>
          <a:xfrm>
            <a:off x="846343" y="1706769"/>
            <a:ext cx="7451314" cy="348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Clr>
                <a:schemeClr val="accent6"/>
              </a:buClr>
            </a:pPr>
            <a:r>
              <a:rPr lang="ru-RU" sz="4400" dirty="0"/>
              <a:t>Как же мы можем помочь нашим детям (и себе), когда они испытывают </a:t>
            </a:r>
            <a:r>
              <a:rPr lang="ru-RU" sz="4400" dirty="0" err="1"/>
              <a:t>дисрегуляцию</a:t>
            </a:r>
            <a:r>
              <a:rPr lang="ru-RU" sz="4400" dirty="0"/>
              <a:t>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32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5C06E-F908-2A22-C7A6-FFC59D2D3B76}"/>
              </a:ext>
            </a:extLst>
          </p:cNvPr>
          <p:cNvSpPr txBox="1"/>
          <p:nvPr/>
        </p:nvSpPr>
        <p:spPr>
          <a:xfrm>
            <a:off x="533401" y="299387"/>
            <a:ext cx="7963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ОБУСЖДЕНИЕ В ГРУППЕ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26636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81D15-8859-43BB-21A3-01DB2EEA8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22691E-619C-7B9D-E987-862DDAC7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30E279-A004-EA00-92DC-56C145CDAE98}"/>
              </a:ext>
            </a:extLst>
          </p:cNvPr>
          <p:cNvSpPr txBox="1"/>
          <p:nvPr/>
        </p:nvSpPr>
        <p:spPr>
          <a:xfrm>
            <a:off x="984370" y="1306660"/>
            <a:ext cx="7754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ru-RU" sz="3200" dirty="0">
                <a:latin typeface="Avenir Next Condensed" panose="020B0506020202020204" pitchFamily="34" charset="0"/>
                <a:ea typeface="Aptos" panose="020B0004020202020204" pitchFamily="34" charset="0"/>
              </a:rPr>
              <a:t>Дети воспринимают и взаимодействуют с окружающим миром с помощью семи основных сенсорных систем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58FD4-AD8C-0E48-C141-D9C55A3E728A}"/>
              </a:ext>
            </a:extLst>
          </p:cNvPr>
          <p:cNvSpPr txBox="1"/>
          <p:nvPr/>
        </p:nvSpPr>
        <p:spPr>
          <a:xfrm>
            <a:off x="533400" y="299387"/>
            <a:ext cx="8205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СЕМЬ СЕНСОРНЫХ СИСТЕМ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22393-FC13-F497-6F8F-C4BAAABA9ED2}"/>
              </a:ext>
            </a:extLst>
          </p:cNvPr>
          <p:cNvSpPr txBox="1"/>
          <p:nvPr/>
        </p:nvSpPr>
        <p:spPr>
          <a:xfrm>
            <a:off x="533400" y="3429000"/>
            <a:ext cx="8205865" cy="220008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Визуальная</a:t>
            </a:r>
            <a:endParaRPr lang="ru-RU" sz="3200" dirty="0"/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Аудиальная</a:t>
            </a:r>
            <a:r>
              <a:rPr lang="en-US" sz="3200" dirty="0"/>
              <a:t> </a:t>
            </a:r>
            <a:endParaRPr lang="ru-RU" sz="4800" dirty="0"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Тактильная</a:t>
            </a:r>
            <a:endParaRPr lang="ru-RU" sz="3200" dirty="0"/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Вкусовая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Обонятельная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 err="1"/>
              <a:t>Проприоцептивная</a:t>
            </a:r>
            <a:endParaRPr lang="ru-RU" sz="3200" dirty="0"/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Вестибулярная</a:t>
            </a:r>
          </a:p>
        </p:txBody>
      </p:sp>
      <p:sp>
        <p:nvSpPr>
          <p:cNvPr id="9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68226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ЦЕЛЬ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706769"/>
            <a:ext cx="7451314" cy="345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/>
              <a:t>На этом семинаре родители узнают о 70 различных сенсорных упражнениях, которые помогут ребенку успокоиться во время стресса. </a:t>
            </a:r>
            <a:endParaRPr lang="en-US" sz="24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/>
              <a:t>Родители узнают о вегетативной нервной системе (ВНС) своего ребенка, о том, как выглядит </a:t>
            </a:r>
            <a:r>
              <a:rPr lang="ru-RU" dirty="0" err="1"/>
              <a:t>дисрегуляция</a:t>
            </a:r>
            <a:r>
              <a:rPr lang="ru-RU" dirty="0"/>
              <a:t> у детей, и о том, как поддержать ребенка с </a:t>
            </a:r>
            <a:r>
              <a:rPr lang="ru-RU" dirty="0" err="1"/>
              <a:t>дисрегуляцией</a:t>
            </a:r>
            <a:r>
              <a:rPr lang="ru-RU" dirty="0"/>
              <a:t> через восприятие окружающего мира с помощью чувств.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/>
              <a:t>Благодаря интерактивным презентациям и упражнениям родители получат ценные знания и практические методы для того, чтобы помочь своим детям расслабиться во время стресса</a:t>
            </a:r>
            <a:endParaRPr lang="en-US" sz="24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Благодаря интерактивным презентациям и упражнениям родители получат ценные знания и практические методы для того, чтобы помочь своим детям расслабиться во время стресса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Graphic 147"/>
          <p:cNvSpPr>
            <a:spLocks/>
          </p:cNvSpPr>
          <p:nvPr/>
        </p:nvSpPr>
        <p:spPr>
          <a:xfrm>
            <a:off x="492760" y="4916170"/>
            <a:ext cx="5297170" cy="1270"/>
          </a:xfrm>
          <a:custGeom>
            <a:avLst/>
            <a:gdLst/>
            <a:ahLst/>
            <a:cxnLst/>
            <a:rect l="l" t="t" r="r" b="b"/>
            <a:pathLst>
              <a:path w="5297170">
                <a:moveTo>
                  <a:pt x="0" y="0"/>
                </a:moveTo>
                <a:lnTo>
                  <a:pt x="5297119" y="0"/>
                </a:lnTo>
              </a:path>
            </a:pathLst>
          </a:custGeom>
          <a:ln w="3175">
            <a:solidFill>
              <a:srgbClr val="231F20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52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dobe Garamond Pro" panose="02020502060506020403" pitchFamily="18" charset="0"/>
                <a:cs typeface="Adobe Garamond Pro" panose="02020502060506020403" pitchFamily="18" charset="0"/>
              </a:rPr>
            </a:b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5E036-6EF4-5C71-D400-C59C853B7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4AA119-EBF1-5773-43B9-DE64FE5C8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B6B35C-A195-6E37-021F-91F0FF641FD9}"/>
              </a:ext>
            </a:extLst>
          </p:cNvPr>
          <p:cNvSpPr txBox="1"/>
          <p:nvPr/>
        </p:nvSpPr>
        <p:spPr>
          <a:xfrm>
            <a:off x="742345" y="1284196"/>
            <a:ext cx="7754895" cy="424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07000"/>
              </a:lnSpc>
              <a:buClr>
                <a:schemeClr val="accent6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dirty="0"/>
              <a:t>Зрительная система</a:t>
            </a:r>
            <a:r>
              <a:rPr lang="ru-RU" sz="3600" dirty="0"/>
              <a:t>: зрительная информация, полученная через  глаза, включая форму, цвет, движение и расстояние.</a:t>
            </a:r>
          </a:p>
          <a:p>
            <a:pPr marL="742950" indent="-742950">
              <a:lnSpc>
                <a:spcPct val="107000"/>
              </a:lnSpc>
              <a:buClr>
                <a:schemeClr val="accent6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dirty="0"/>
              <a:t>Слуховая система</a:t>
            </a:r>
            <a:r>
              <a:rPr lang="ru-RU" sz="3600" dirty="0"/>
              <a:t>: звуковые стимулы, касающиеся громкости, высоты тона и положения звуков.</a:t>
            </a:r>
            <a:endParaRPr lang="en-US" sz="6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8D679-72EE-CFA6-B9FE-DD023251D5AE}"/>
              </a:ext>
            </a:extLst>
          </p:cNvPr>
          <p:cNvSpPr txBox="1"/>
          <p:nvPr/>
        </p:nvSpPr>
        <p:spPr>
          <a:xfrm>
            <a:off x="533400" y="299388"/>
            <a:ext cx="7186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СЕМЬ СЕНСОРНЫХ СИСТЕМ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7040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CD069-FE6C-624C-EEF0-4026A9B1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118661-170E-2B07-C99B-5A90FF2EFD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9D1927-CDA3-6C0C-42D5-25BDAC93EAC5}"/>
              </a:ext>
            </a:extLst>
          </p:cNvPr>
          <p:cNvSpPr txBox="1"/>
          <p:nvPr/>
        </p:nvSpPr>
        <p:spPr>
          <a:xfrm>
            <a:off x="742345" y="1284196"/>
            <a:ext cx="7754895" cy="428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3200" b="1" dirty="0"/>
              <a:t>Тактильная система</a:t>
            </a:r>
            <a:r>
              <a:rPr lang="ru-RU" sz="3200" dirty="0"/>
              <a:t>: ощущения от прикосновения к коже, дающие информацию о текстуре, температуре, давлении и боли.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3200" b="1" dirty="0"/>
              <a:t>Вкусовая сенсорная система:</a:t>
            </a:r>
            <a:r>
              <a:rPr lang="ru-RU" sz="3200" dirty="0"/>
              <a:t> различение различных вкусов, таких как сладкий, соленый, кислый, горький и умами.</a:t>
            </a:r>
            <a:endParaRPr lang="en-US" sz="60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2F23E-C01A-6A3F-4626-A387C8FB7178}"/>
              </a:ext>
            </a:extLst>
          </p:cNvPr>
          <p:cNvSpPr txBox="1"/>
          <p:nvPr/>
        </p:nvSpPr>
        <p:spPr>
          <a:xfrm>
            <a:off x="533400" y="299388"/>
            <a:ext cx="8820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СЕМЬ СЕНСОРНЫХ СИСТЕМ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38797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C19E2-FE97-0616-A513-63C89A1F7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FF7ED6-9C98-6B4E-E94F-EFA65C8A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CC5985-EAF7-1FE3-F472-18BC349B6B1C}"/>
              </a:ext>
            </a:extLst>
          </p:cNvPr>
          <p:cNvSpPr txBox="1"/>
          <p:nvPr/>
        </p:nvSpPr>
        <p:spPr>
          <a:xfrm>
            <a:off x="742345" y="1284196"/>
            <a:ext cx="7754895" cy="43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5"/>
              <a:tabLst>
                <a:tab pos="457200" algn="l"/>
              </a:tabLst>
            </a:pPr>
            <a:r>
              <a:rPr lang="ru-RU" sz="3200" b="1" dirty="0"/>
              <a:t>Обонятельная система</a:t>
            </a:r>
            <a:r>
              <a:rPr lang="ru-RU" sz="3200" dirty="0"/>
              <a:t>: распознавание запахов и ароматов, например ароматных фруктов или резких химических соединений.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5"/>
              <a:tabLst>
                <a:tab pos="457200" algn="l"/>
              </a:tabLst>
            </a:pPr>
            <a:r>
              <a:rPr lang="ru-RU" sz="3200" b="1" dirty="0" err="1"/>
              <a:t>Проприоцептивная</a:t>
            </a:r>
            <a:r>
              <a:rPr lang="ru-RU" sz="3200" b="1" dirty="0"/>
              <a:t> система</a:t>
            </a:r>
            <a:r>
              <a:rPr lang="ru-RU" sz="3200" dirty="0"/>
              <a:t>: сбор информации от мышц, суставов и связок о положении тела, движении и равновесии.</a:t>
            </a:r>
            <a:endParaRPr lang="en-US" sz="60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1066A-F370-C562-82E7-C081E288078F}"/>
              </a:ext>
            </a:extLst>
          </p:cNvPr>
          <p:cNvSpPr txBox="1"/>
          <p:nvPr/>
        </p:nvSpPr>
        <p:spPr>
          <a:xfrm>
            <a:off x="533400" y="299388"/>
            <a:ext cx="7486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СЕМЬ СЕНСОРНЫХ СИСТЕМ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421449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1208C-6F92-B5F2-E2D1-223BB41A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78214-2C13-F28B-E145-81D2FD11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6CBB19-31E7-3034-9E57-5267E70751D1}"/>
              </a:ext>
            </a:extLst>
          </p:cNvPr>
          <p:cNvSpPr txBox="1"/>
          <p:nvPr/>
        </p:nvSpPr>
        <p:spPr>
          <a:xfrm>
            <a:off x="742345" y="1284196"/>
            <a:ext cx="7754895" cy="467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07000"/>
              </a:lnSpc>
              <a:buClr>
                <a:schemeClr val="accent6"/>
              </a:buClr>
              <a:buSzPct val="100000"/>
              <a:buFont typeface="+mj-lt"/>
              <a:buAutoNum type="arabicPeriod" startAt="7"/>
              <a:tabLst>
                <a:tab pos="457200" algn="l"/>
              </a:tabLst>
            </a:pPr>
            <a:r>
              <a:rPr lang="ru-RU" sz="2800" b="1" dirty="0"/>
              <a:t>Вестибулярный аппарат</a:t>
            </a:r>
            <a:r>
              <a:rPr lang="ru-RU" sz="2800" dirty="0"/>
              <a:t>: сбор информации от внутреннего уха, способствующего общему равновесию, ориентации в пространстве, гравитации и направлению движения.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tabLst>
                <a:tab pos="457200" algn="l"/>
              </a:tabLst>
            </a:pPr>
            <a:endParaRPr lang="ru-RU" sz="2800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tabLst>
                <a:tab pos="457200" algn="l"/>
              </a:tabLst>
            </a:pPr>
            <a:r>
              <a:rPr lang="ru-RU" sz="2800" dirty="0"/>
              <a:t>Именно посредством этих семи первичных сенсорных систем дети воспринимают опасность или безопасность, что приводит к симпатической или парасимпатической активации их ВНС </a:t>
            </a:r>
            <a:endParaRPr lang="en-US" sz="40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2D7BA-CC3B-412D-13BB-290A205E7ADD}"/>
              </a:ext>
            </a:extLst>
          </p:cNvPr>
          <p:cNvSpPr txBox="1"/>
          <p:nvPr/>
        </p:nvSpPr>
        <p:spPr>
          <a:xfrm>
            <a:off x="533400" y="299388"/>
            <a:ext cx="7546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СЕМЬ СЕНСОРНЫХ СИСТЕМ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665216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B0F06-6B90-11D7-3921-881FE8C7A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394E89-45A3-263F-967C-5BAC6086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0871E2-3584-30E2-2886-0B9125565F7C}"/>
              </a:ext>
            </a:extLst>
          </p:cNvPr>
          <p:cNvSpPr txBox="1"/>
          <p:nvPr/>
        </p:nvSpPr>
        <p:spPr>
          <a:xfrm>
            <a:off x="742345" y="1149286"/>
            <a:ext cx="7754895" cy="514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tabLst>
                <a:tab pos="457200" algn="l"/>
              </a:tabLst>
            </a:pPr>
            <a:r>
              <a:rPr lang="ru-RU" sz="2800" dirty="0"/>
              <a:t>У каждого ребенка свои сенсорные предпочтения, потребности и особенности обработки информации, поэтому два ребенка могут по-разному реагировать на одни и те же сенсорные раздражители, поскольку каждый ребенок получает пользу от своей уникальной сенсорной диеты</a:t>
            </a:r>
            <a:endParaRPr lang="en-US" sz="28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/>
              <a:t>Гипосенситивность или недостаточная реактивность</a:t>
            </a:r>
            <a:endParaRPr lang="en-US" sz="28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/>
              <a:t>гиперчувствительность </a:t>
            </a:r>
            <a:r>
              <a:rPr lang="en-US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или</a:t>
            </a:r>
            <a:r>
              <a:rPr lang="en-US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>сверхчувствительность</a:t>
            </a:r>
            <a:endParaRPr lang="en-US" sz="28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9C1A1-7704-0147-6608-187D00C58806}"/>
              </a:ext>
            </a:extLst>
          </p:cNvPr>
          <p:cNvSpPr txBox="1"/>
          <p:nvPr/>
        </p:nvSpPr>
        <p:spPr>
          <a:xfrm>
            <a:off x="361508" y="299387"/>
            <a:ext cx="8527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ДЕТИ ИМЕЮТ РАЗЛИЧНЫЕ СЕНСОРНЫЕ ПРЕДПОЧТЕНИЯ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19299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3500A-4B7A-3C10-17D1-FADD7F16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7D4CAE-3283-0FEE-2867-9AF45E47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03597E-400F-D082-C202-04DAE45CB573}"/>
              </a:ext>
            </a:extLst>
          </p:cNvPr>
          <p:cNvSpPr txBox="1"/>
          <p:nvPr/>
        </p:nvSpPr>
        <p:spPr>
          <a:xfrm>
            <a:off x="584617" y="1284196"/>
            <a:ext cx="7912624" cy="458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ПРИЯТНЫЕ СЕНСОРНЫЕ ОЩУЩЕНИЯ</a:t>
            </a:r>
            <a:endParaRPr lang="ru-RU" sz="2800" dirty="0"/>
          </a:p>
          <a:p>
            <a:pPr algn="ctr"/>
            <a:r>
              <a:rPr lang="ru-RU" sz="2800" b="1" dirty="0"/>
              <a:t>ПОМОГАЮТ РЕБЕНКУ С ДИСРЕГУЛЯЦИЕЙ УСПОКОИТЬСЯ</a:t>
            </a:r>
            <a:endParaRPr lang="ru-RU" sz="2800" dirty="0"/>
          </a:p>
          <a:p>
            <a:pPr>
              <a:lnSpc>
                <a:spcPct val="107000"/>
              </a:lnSpc>
            </a:pPr>
            <a:r>
              <a:rPr lang="ru-RU" sz="2800" dirty="0"/>
              <a:t>Если родители смогут лучше понять индивидуальное сенсорное восприятие и сопутствующие сенсорные потребности своего ребенка, то они смогут проводить  предпочитаемые виды сенсорных занятий, которые обеспечивают спокойствие детей (парасимпатическую реакцию) во время стресса</a:t>
            </a:r>
            <a:endParaRPr lang="en-US" sz="44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714934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0190-0AF3-D04E-F06B-DA11FC970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48A098-B31B-45EC-46E3-60B55C06BB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1990B-FFAA-F0B1-86F2-50231BE7692D}"/>
              </a:ext>
            </a:extLst>
          </p:cNvPr>
          <p:cNvSpPr txBox="1"/>
          <p:nvPr/>
        </p:nvSpPr>
        <p:spPr>
          <a:xfrm>
            <a:off x="742346" y="1581907"/>
            <a:ext cx="7754895" cy="421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600" dirty="0"/>
              <a:t>Когда родители участвуют вместе с детьми в этих сенсорных занятиях, дети также испытывают </a:t>
            </a:r>
            <a:r>
              <a:rPr lang="ru-RU" sz="3600" dirty="0" err="1"/>
              <a:t>родительско</a:t>
            </a:r>
            <a:r>
              <a:rPr lang="ru-RU" sz="3600" dirty="0"/>
              <a:t>-детскую </a:t>
            </a:r>
            <a:r>
              <a:rPr lang="ru-RU" sz="3600" dirty="0" err="1"/>
              <a:t>корегуляцию</a:t>
            </a:r>
            <a:r>
              <a:rPr lang="ru-RU" sz="3600" dirty="0"/>
              <a:t>, которая является одним из самых мощных способов успокоения нашей вегетативной нервной системы</a:t>
            </a:r>
          </a:p>
        </p:txBody>
      </p:sp>
      <p:sp>
        <p:nvSpPr>
          <p:cNvPr id="5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668565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088D-B512-C19C-3741-FAF383D5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E9960-650D-FF11-3EA6-D4D985C53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BFA494-EE8E-B896-305E-E9AD10300656}"/>
              </a:ext>
            </a:extLst>
          </p:cNvPr>
          <p:cNvSpPr txBox="1"/>
          <p:nvPr/>
        </p:nvSpPr>
        <p:spPr>
          <a:xfrm>
            <a:off x="225322" y="2545540"/>
            <a:ext cx="4536170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РАБОТА В ГРУППАХ</a:t>
            </a:r>
            <a:endParaRPr lang="en-US" sz="5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(120 </a:t>
            </a:r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МИНУТ</a:t>
            </a:r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35212" y="1900963"/>
            <a:ext cx="5477999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9068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D9BC2-4E95-8189-94C6-AFBAF2953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23180C-0887-2ED1-827C-817C8490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BBBFC8-6148-BFDE-DF2E-C6B5B1A83740}"/>
              </a:ext>
            </a:extLst>
          </p:cNvPr>
          <p:cNvSpPr txBox="1"/>
          <p:nvPr/>
        </p:nvSpPr>
        <p:spPr>
          <a:xfrm>
            <a:off x="742346" y="1581907"/>
            <a:ext cx="7754895" cy="375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Лидер вашей группы поможет вам прочувствовать 2-4 различных сенсорных техник по каждой из семи сенсорных систем.</a:t>
            </a:r>
            <a:r>
              <a:rPr lang="en-US" sz="2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Таким образом, вы сможете на собственном опыте убедиться в том, что эти вмешательства помогают детям, находящимся в состоянии </a:t>
            </a:r>
            <a:r>
              <a:rPr lang="ru-RU" sz="2800" dirty="0" err="1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дистресса</a:t>
            </a: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регулировать работу вегетативной нервной системы. (См. раздаточный материал)</a:t>
            </a:r>
          </a:p>
        </p:txBody>
      </p:sp>
      <p:sp>
        <p:nvSpPr>
          <p:cNvPr id="5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813633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8BD98-1C7E-0D3E-9941-5C79FF310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A8F17C-E660-6E4B-C024-626D93411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126E74-4579-FE07-3C17-2B9E28FD66D1}"/>
              </a:ext>
            </a:extLst>
          </p:cNvPr>
          <p:cNvSpPr txBox="1"/>
          <p:nvPr/>
        </p:nvSpPr>
        <p:spPr>
          <a:xfrm>
            <a:off x="742346" y="1581907"/>
            <a:ext cx="7754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«Господь — Пастырь мой; я ни в чем не буду нуждаться: 2 Он покоит меня на злачных пажитях и водит меня к водам тихим, 3 подкрепляет душу мою, направляет меня на стези правды ради имени Своего» (Псалтирь 22:1-3).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4A66B-548D-522F-1C83-D6AB3700F300}"/>
              </a:ext>
            </a:extLst>
          </p:cNvPr>
          <p:cNvSpPr txBox="1"/>
          <p:nvPr/>
        </p:nvSpPr>
        <p:spPr>
          <a:xfrm>
            <a:off x="629015" y="279275"/>
            <a:ext cx="7510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БИБЛЕЙСКОЕ ВДОХНОВЕНИЕ</a:t>
            </a:r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23569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545540"/>
            <a:ext cx="4536170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ОПИСАНИЕ РАБОТЫ В ГРУППАХ </a:t>
            </a:r>
            <a:endParaRPr lang="en-US" sz="4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335212" y="1900963"/>
            <a:ext cx="5477999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BA44B-22FD-E77C-4BD7-E15C57C0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F8EF5E-2BFD-2DC5-A2C9-65524422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669447-1DEE-FE94-D067-2009A4737625}"/>
              </a:ext>
            </a:extLst>
          </p:cNvPr>
          <p:cNvSpPr txBox="1"/>
          <p:nvPr/>
        </p:nvSpPr>
        <p:spPr>
          <a:xfrm>
            <a:off x="742346" y="1341519"/>
            <a:ext cx="7754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«Плод же духа: любовь, радость, мир, долготерпение, благость, милосердие, вера, кротость, воздержание. На таковых нет закона» (Галатам 5: 22-23).</a:t>
            </a:r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«Со всяким смиренномудрием и кротостью и долготерпением, снисходя друг ко другу любовью, 3 стараясь сохранять единство духа в союзе мира» (</a:t>
            </a:r>
            <a:r>
              <a:rPr lang="ru-RU" sz="3200" dirty="0" err="1"/>
              <a:t>Ефесьянам</a:t>
            </a:r>
            <a:r>
              <a:rPr lang="ru-RU" sz="3200" dirty="0"/>
              <a:t> 4:2-3).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DA7E7-3B7D-F9A9-81C2-5CD2E89D0B88}"/>
              </a:ext>
            </a:extLst>
          </p:cNvPr>
          <p:cNvSpPr txBox="1"/>
          <p:nvPr/>
        </p:nvSpPr>
        <p:spPr>
          <a:xfrm>
            <a:off x="629015" y="279275"/>
            <a:ext cx="74956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БИБЛЕЙСКОЕ ВДОХНОВЕНИЕ</a:t>
            </a:r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548100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6D060-BB44-BF94-86F8-7D967A51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4B3681-7F31-911C-606A-29C5DE4C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073841-2887-67E5-138D-9435D993CF29}"/>
              </a:ext>
            </a:extLst>
          </p:cNvPr>
          <p:cNvSpPr txBox="1"/>
          <p:nvPr/>
        </p:nvSpPr>
        <p:spPr>
          <a:xfrm>
            <a:off x="742346" y="1341519"/>
            <a:ext cx="7754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«Вот наследие от Господа: дети; награда от Него — плод чрева» (Псалтирь 126:3). </a:t>
            </a:r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«снисходя друг другу и прощая взаимно, если кто на кого имеет жалобу: как Христос простил вас, так и вы. 14 Более же всего облекитесь в любовь, которая есть совокупность совершенства»</a:t>
            </a:r>
          </a:p>
          <a:p>
            <a:r>
              <a:rPr lang="ru-RU" sz="3200" dirty="0"/>
              <a:t> (Колоссянам  3:13-14).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B0B32-9E33-5DA2-16B6-3DE23132DB88}"/>
              </a:ext>
            </a:extLst>
          </p:cNvPr>
          <p:cNvSpPr txBox="1"/>
          <p:nvPr/>
        </p:nvSpPr>
        <p:spPr>
          <a:xfrm>
            <a:off x="629015" y="279275"/>
            <a:ext cx="7868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БИБЛЕЙСКОЕ ВДОХНОВЕНИЕ</a:t>
            </a:r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67237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8F77B-3978-BAFD-400F-04164F92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063285-F069-33FC-D30B-F8404574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74D21-1D7A-DCE5-6691-D21C7FA39BF3}"/>
              </a:ext>
            </a:extLst>
          </p:cNvPr>
          <p:cNvSpPr txBox="1"/>
          <p:nvPr/>
        </p:nvSpPr>
        <p:spPr>
          <a:xfrm>
            <a:off x="742346" y="1341519"/>
            <a:ext cx="775489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«Дети мои! станем любить не словом или языком, но делом и истиною»</a:t>
            </a:r>
          </a:p>
          <a:p>
            <a:r>
              <a:rPr lang="ru-RU" sz="2800" dirty="0"/>
              <a:t> (1 Иоанна 3:18).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«ибо дал нам Бог духа не боязни, но силы и любви и целомудрия»</a:t>
            </a:r>
          </a:p>
          <a:p>
            <a:r>
              <a:rPr lang="ru-RU" sz="2800" dirty="0"/>
              <a:t>(2 Тимофея 1:7).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«Сам же Господь мира да даст вам мир всегда во всем. Господь со всеми вами!» (2 Фессалоникийцам 3:16).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6DA97-DCE2-40F8-8B57-B65C3F1B52BD}"/>
              </a:ext>
            </a:extLst>
          </p:cNvPr>
          <p:cNvSpPr txBox="1"/>
          <p:nvPr/>
        </p:nvSpPr>
        <p:spPr>
          <a:xfrm>
            <a:off x="629015" y="279275"/>
            <a:ext cx="7315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БИБЛЕЙСКОЕ ВДОХНОВЕНИЕ</a:t>
            </a:r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58394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8F77B-3978-BAFD-400F-04164F92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063285-F069-33FC-D30B-F8404574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74D21-1D7A-DCE5-6691-D21C7FA39BF3}"/>
              </a:ext>
            </a:extLst>
          </p:cNvPr>
          <p:cNvSpPr txBox="1"/>
          <p:nvPr/>
        </p:nvSpPr>
        <p:spPr>
          <a:xfrm>
            <a:off x="690347" y="1825871"/>
            <a:ext cx="7754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800" dirty="0"/>
              <a:t>«Спокойно ложусь я и сплю, ибо Ты, Господи, един даешь мне жить в безопасности» (Псалтирь 4:9).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«Возложи на Господа заботы твои, и Он поддержит тебя. Никогда не даст Он поколебаться праведнику» (Псалтирь 54:23).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6DA97-DCE2-40F8-8B57-B65C3F1B52BD}"/>
              </a:ext>
            </a:extLst>
          </p:cNvPr>
          <p:cNvSpPr txBox="1"/>
          <p:nvPr/>
        </p:nvSpPr>
        <p:spPr>
          <a:xfrm>
            <a:off x="629015" y="279275"/>
            <a:ext cx="7315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БИБЛЕЙСКОЕ ВДОХНОВЕНИЕ</a:t>
            </a:r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996197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F109-A1F3-CF94-D57F-0691C5864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084D19-4D88-0AA5-C759-A08C7A96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3D82F4-08DB-9B13-53B1-48DEFE722478}"/>
              </a:ext>
            </a:extLst>
          </p:cNvPr>
          <p:cNvSpPr txBox="1"/>
          <p:nvPr/>
        </p:nvSpPr>
        <p:spPr>
          <a:xfrm>
            <a:off x="742346" y="1341519"/>
            <a:ext cx="7754895" cy="42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Соберите в одном месте предметы, которые способствуют включению некоторых из предпочитаемых ребенком сенсорных ощущений.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Вместе с ребенком создайте набор предметов, которые помогут ему успокоиться.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Проверяйте и практикуйте эти действия с ребенком, когда он не находится в стрессе.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DD8BB-2938-B4CB-AB2C-86B7A6D0D889}"/>
              </a:ext>
            </a:extLst>
          </p:cNvPr>
          <p:cNvSpPr txBox="1"/>
          <p:nvPr/>
        </p:nvSpPr>
        <p:spPr>
          <a:xfrm>
            <a:off x="629015" y="279274"/>
            <a:ext cx="827514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ru-RU" sz="2400" dirty="0">
                <a:solidFill>
                  <a:schemeClr val="bg1"/>
                </a:solidFill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НАБОР ПРЕДМЕТОВ, КОТОРЫЕ ПОМОГУТ ЕМУ УСПОКОИТЬСЯ</a:t>
            </a: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249180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98627-2A51-CED1-BC94-8649E3481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C44C57-DA41-76D4-F27E-9FC14396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CBD037-AA09-0F75-1606-E5D71FDA259B}"/>
              </a:ext>
            </a:extLst>
          </p:cNvPr>
          <p:cNvSpPr txBox="1"/>
          <p:nvPr/>
        </p:nvSpPr>
        <p:spPr>
          <a:xfrm>
            <a:off x="742346" y="1341519"/>
            <a:ext cx="7754895" cy="4834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ru-RU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Обсуждения в группах</a:t>
            </a:r>
            <a:r>
              <a:rPr lang="en-US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Что вам показалось наиболее полезным?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Что бы вы включили в набор предметов, которые помогут вашему ребенку успокоиться?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0237F-D605-78C5-F4E2-8A89FE0A115C}"/>
              </a:ext>
            </a:extLst>
          </p:cNvPr>
          <p:cNvSpPr txBox="1"/>
          <p:nvPr/>
        </p:nvSpPr>
        <p:spPr>
          <a:xfrm>
            <a:off x="629016" y="279274"/>
            <a:ext cx="7558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РАЗМЫШЛЕНИЯ В ГРУППЕ</a:t>
            </a:r>
            <a:endParaRPr lang="en-US" sz="4000" dirty="0"/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334517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ИНТЕРНЕТ-РЕСУРСЫ 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672662" y="1343749"/>
            <a:ext cx="7824579" cy="350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/>
              <a:t>ПОТЕНЦИАЛЬНЫЕ ИНТЕРНЕТ-РЕСУРСЫ </a:t>
            </a:r>
          </a:p>
          <a:p>
            <a:pPr>
              <a:lnSpc>
                <a:spcPct val="107000"/>
              </a:lnSpc>
            </a:pPr>
            <a:r>
              <a:rPr lang="ru-RU" sz="2400" b="1" dirty="0"/>
              <a:t>ДЛЯ РАССМОТРЕНИЯ</a:t>
            </a:r>
            <a:r>
              <a:rPr lang="en-US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https://beacons.ai/drbeckyatgoodinside</a:t>
            </a:r>
            <a:endParaRPr lang="en-US" sz="2800" u="sng" dirty="0">
              <a:solidFill>
                <a:srgbClr val="467886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https://www.instagram.com/drbeckyatgoodinside/?hl=en</a:t>
            </a:r>
            <a:endParaRPr lang="en-US" sz="2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u="sng" dirty="0">
              <a:solidFill>
                <a:srgbClr val="467886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5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https://drdansiegel.com/book/the-whole-brain-child/</a:t>
            </a:r>
            <a:endParaRPr lang="en-US" sz="2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44912-9573-6BF6-E50F-F0A082B9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F15384-BFB0-019D-A036-7720BC88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414EC4-6A20-10D5-B4A9-127E29218A86}"/>
              </a:ext>
            </a:extLst>
          </p:cNvPr>
          <p:cNvSpPr txBox="1"/>
          <p:nvPr/>
        </p:nvSpPr>
        <p:spPr>
          <a:xfrm>
            <a:off x="560070" y="317323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ССЫЛКИ</a:t>
            </a:r>
            <a:endParaRPr lang="en-US" sz="40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0B542-9B31-1C9E-0029-4D77E1016C00}"/>
              </a:ext>
            </a:extLst>
          </p:cNvPr>
          <p:cNvSpPr txBox="1"/>
          <p:nvPr/>
        </p:nvSpPr>
        <p:spPr>
          <a:xfrm>
            <a:off x="846343" y="1186094"/>
            <a:ext cx="7435809" cy="515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Beauchaine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T. P. (2012). Physiological markers of emotional and behavioral dysregulation in externalizing psychopathology.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Monographs of the Society for Research in Child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77(2), 79.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Biel, L.,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Peske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(2009).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Raising a sensory smart child: The definitive handbook for helping your child with sensory processing issues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Penguin.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Bowie, B. H. (2010). Emotion regulation related to children's future externalizing and internalizing behaviors.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Child and Adolescent Psychiatric Nursing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23(2), 74-83.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Brobeck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Marklund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B., Haraldsson, K.,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Berntsson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(2007). Stress in children: how fifth‐year pupils experience stress in everyday life.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Scandinavian Journal of Caring Sciences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3-9.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Cabecinha-Alati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O’Hara, G., Kennedy, H., &amp; Montreuil, T. (2020). Parental emotion socialization and adult outcomes: the relationships between parental supportiveness, emotion regulation, and trait anxiety.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Adult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27, 268-280.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Camarata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Miller, L. J., &amp; Wallace, M. T. (2020). Evaluating sensory integration/sensory processing treatment: issues and analysis.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Frontiers in Integrative Neuroscience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556660.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Carrère, S., &amp; Bowie, B. H. (2012). Like parent, like child: Parent and child emotion dysregulation.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Archives of Psychiatric Nursing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e23-e30.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Cascio, C.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Lorenzi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Baranek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G. T. (2016). Self-reported pleasantness ratings and examiner-coded defensiveness in response to touch in children with ASD: effects of stimulus material and bodily location.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Autism and Developmental Disorders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1528-1537.</a:t>
            </a:r>
          </a:p>
          <a:p>
            <a:pPr marL="457200" indent="-457200">
              <a:lnSpc>
                <a:spcPct val="107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Cole, P. M., Michel, M. K., &amp; Teti, L. O. D. (1994). The development of emotion regulation and dysregulation: A clinical perspective.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Monographs of the Society for Research in Child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73-100.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787576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E657A-25BF-06F3-96FF-99F8DAE9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87F64-85ED-0C2F-2D3E-A3BEAAC1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59394-CC25-89D1-754A-B0EF164C0E66}"/>
              </a:ext>
            </a:extLst>
          </p:cNvPr>
          <p:cNvSpPr txBox="1"/>
          <p:nvPr/>
        </p:nvSpPr>
        <p:spPr>
          <a:xfrm>
            <a:off x="560070" y="317323"/>
            <a:ext cx="6750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ССЫЛКИ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02A7E-7030-DBAD-121E-CB122BD8B83B}"/>
              </a:ext>
            </a:extLst>
          </p:cNvPr>
          <p:cNvSpPr txBox="1"/>
          <p:nvPr/>
        </p:nvSpPr>
        <p:spPr>
          <a:xfrm>
            <a:off x="846343" y="1105296"/>
            <a:ext cx="7451314" cy="515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Cummings, E. M. (1994). Marital conflict and children's functioning.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16-36.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Delahooke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(2022). Brain-body parenting: How to stop managing behavior and start raising joyful, resilient kids. Harper Collins.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Dunn, W. (2007). Supporting children to participate successfully in everyday life by using sensory processing knowledge.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Infants &amp; Young Children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84-101.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Elbers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Jaradeh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Yeh, A. M.,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Golianu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B. (2018). Wired for threat: clinical features of nervous system dysregulation in 80 children.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Pediatric Neurology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39-48.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Epel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 S.,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Crosswell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D., Mayer, S. E., Prather, A. A.,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Slavich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G. M.,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Puterman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E., &amp; Mendes, W. B. (2018). More than a feeling: A unified view of stress measurement for population science.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Frontiers in Neuroendocrinology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146-169.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Erdmann, K. A., &amp; Hertel, S. (2019). Self-regulation and co-regulation in early childhood–development, assessment and supporting factors.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Metacognition and Learning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14, 229-238.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Ersan,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Ceyhun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"Physical aggression, relational aggression and anger in preschool children: The mediating role of emotion regulation."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Journal of General Psychology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147, no. 1 (2020): 18-42.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Evans, G. W., &amp; Kim, P. (2007). Childhood poverty and health: Cumulative risk exposure and stress dysregulation.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Psychological Science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(11), 953-957.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Freeman, R.,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Chapleau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W. (2013). Testing the autonomic nervous system.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Handbook of Clinical Neurology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115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115-136.</a:t>
            </a:r>
          </a:p>
          <a:p>
            <a:pPr marL="457200" indent="-457200">
              <a:lnSpc>
                <a:spcPct val="107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Glei, D. A., Goldman, N., Chuang, Y. L., &amp; Weinstein, M. (2007). Do chronic stressors lead to physiological dysregulation? Testing the theory of allostatic load.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Psychosomatic Medicine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(8), 769-776.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4178907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D86AD-95CE-588E-A9BA-E451C4E5F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A5C5D-81C6-ADC0-2558-C01B63B9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0B23A0-F2EB-4F69-BB38-825E5CDE0C0F}"/>
              </a:ext>
            </a:extLst>
          </p:cNvPr>
          <p:cNvSpPr txBox="1"/>
          <p:nvPr/>
        </p:nvSpPr>
        <p:spPr>
          <a:xfrm>
            <a:off x="560070" y="317323"/>
            <a:ext cx="6750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ССЫЛКИ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CD52B-3490-376B-FDB2-528E189FE8B3}"/>
              </a:ext>
            </a:extLst>
          </p:cNvPr>
          <p:cNvSpPr txBox="1"/>
          <p:nvPr/>
        </p:nvSpPr>
        <p:spPr>
          <a:xfrm>
            <a:off x="846343" y="1343749"/>
            <a:ext cx="7451314" cy="469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Hatherly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Stienwandt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Salisbury, M. R.,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E., &amp; Fisher, P. A. (2023). Routines as a protective factor for emerging mental health and behavioral problems in children with neurodevelopmental delays.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Advances in Neurodevelopmental Disorders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35-45.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Joosen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Mesman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Bakermans-Kranenburg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J., &amp; van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IJzendoorn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H. (2013). Maternal overreactive sympathetic nervous system responses to repeated infant crying predicts risk for impulsive harsh discipline of infants.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 Maltreatment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252-263.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Keluskar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Reicher, D., Gorecki, A.,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Mazefsky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C., &amp; Crowell, J. A. (2021). Understanding, assessing, and intervening with emotion dysregulation in autism spectrum disorder: a developmental perspective.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 and Adolescent Psychiatric Clinics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335-348.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Lampert, R.,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Tuit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Hong, K. I., Donovan, T., Lee, F., &amp; Sinha, R. (2016). Cumulative stress and autonomic dysregulation in a community sample.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Stress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269-279.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Liu, J. (2004). Childhood externalizing behavior: Theory and implications.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Child and Adolescent Psychiatric Nursing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93-103.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Liu, J., Chen, X., &amp; Lewis, G. (2011). Childhood internalizing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analysis and implications.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Psychiatric and Mental Health Nursing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(10), 884-894.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Low, P. A. (1993). Autonomic nervous system function.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Clinical Neurophysiology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14-27.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Low, P. A. (Ed.). (2011).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 on the autonomic nervous system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Academic Press.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Lynch, S. A., &amp; Simpson, C. G. (2004). Sensory processing: Meeting individual needs using the seven senses.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Young Exceptional Children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2-9.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1423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E8C72-989E-7C03-411A-5CAA7C21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A8E390-60B3-2224-3CD4-8A61DB8C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A12069-AFD6-1E86-ECC3-0721945F8736}"/>
              </a:ext>
            </a:extLst>
          </p:cNvPr>
          <p:cNvSpPr txBox="1"/>
          <p:nvPr/>
        </p:nvSpPr>
        <p:spPr>
          <a:xfrm>
            <a:off x="846343" y="1706769"/>
            <a:ext cx="7451314" cy="41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7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Состав групп </a:t>
            </a:r>
            <a:r>
              <a:rPr lang="en-US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~12 </a:t>
            </a:r>
            <a:r>
              <a:rPr lang="ru-RU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родителей в группе.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6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Поделитесь в группе что вы ожидаете получить на этом семинаре (одно ожидание)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32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94F68-7E0F-C4A2-4113-5D5E401A22AB}"/>
              </a:ext>
            </a:extLst>
          </p:cNvPr>
          <p:cNvSpPr txBox="1"/>
          <p:nvPr/>
        </p:nvSpPr>
        <p:spPr>
          <a:xfrm>
            <a:off x="533401" y="299387"/>
            <a:ext cx="4661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РАБОТА В ГРУППАХ</a:t>
            </a:r>
            <a:endParaRPr lang="en-US" sz="3600" dirty="0"/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687741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E89CB-FBE6-4DA7-D0B1-4A8FADB19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8E86B-FBD8-5C1B-5DB3-C08512DA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E8414E-E94B-1C0B-0B9C-57F0CE26E7E2}"/>
              </a:ext>
            </a:extLst>
          </p:cNvPr>
          <p:cNvSpPr txBox="1"/>
          <p:nvPr/>
        </p:nvSpPr>
        <p:spPr>
          <a:xfrm>
            <a:off x="560070" y="317323"/>
            <a:ext cx="6750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ССЫЛКИ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5523C-AB60-8C1A-206A-4FF18408A9D5}"/>
              </a:ext>
            </a:extLst>
          </p:cNvPr>
          <p:cNvSpPr txBox="1"/>
          <p:nvPr/>
        </p:nvSpPr>
        <p:spPr>
          <a:xfrm>
            <a:off x="846343" y="1246939"/>
            <a:ext cx="7451314" cy="515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Malik-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Hasbrook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(2023). A Kids Book About Nervous System Regulation. A Kids Co.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McCorry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K. (2007). Physiology of the autonomic nervous system.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American Journal of Pharmaceutical Education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McLaughlin, K. A., Sheridan, M. A., Alves, S., &amp; Mendes, W. B. (2014). Child maltreatment and autonomic nervous system reactivity: Identifying dysregulated stress reactivity patterns by using the biopsychosocial model of challenge and threat.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Psychosomatic Medicine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(7), 538-546.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Mouton-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Odum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Golomb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G. (2021).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Helping Your Child with Sensory Regulation: Skills to Manage the Emotional and Behavioral Components of Your Child's Sensory Processing Challenges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New Harbinger Publications.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Musser, E. D., Backs, R. W., Schmitt, C. F., Ablow, J. C.,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Measelle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R.,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Nigg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T. (2011). Emotion regulation via the autonomic nervous system in children with attention-deficit/hyperactivity disorder (ADHD).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Abnormal Child Psychology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841-852.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Paley, B.,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Hajal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J. (2022). Conceptualizing emotion regulation and co-regulation as family-level phenomena.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 Child and Family Psychology Review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19-43.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Porges, S. W. (2009). The polyvagal theory: new insights into adaptive reactions of the autonomic nervous system.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Cleveland Clinic Journal of Medicine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76 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(Suppl 2), S86.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Quiñones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-Camacho, L. E., &amp; Davis, E. L. (2019). Emotion regulation strategy knowledge moderates the link between cumulative stress and anxiety symptoms in childhood.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Behavioral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43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369-374.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Schulz, S. E., &amp; Stevenson, R. A. (2019). Sensory hypersensitivity predicts repetitive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behaviours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autistic and typically-developing children.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Autism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1028-1041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82856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5BE1-300C-9BD6-8118-C1279175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90F889-7DE2-0E6F-965C-0A19507D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540D49-5037-B9AE-1E42-4636D713C43C}"/>
              </a:ext>
            </a:extLst>
          </p:cNvPr>
          <p:cNvSpPr txBox="1"/>
          <p:nvPr/>
        </p:nvSpPr>
        <p:spPr>
          <a:xfrm>
            <a:off x="560070" y="317323"/>
            <a:ext cx="6750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ССЫЛКИ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6E495-9524-4B4F-B6AC-2CCFB98C4EBF}"/>
              </a:ext>
            </a:extLst>
          </p:cNvPr>
          <p:cNvSpPr txBox="1"/>
          <p:nvPr/>
        </p:nvSpPr>
        <p:spPr>
          <a:xfrm>
            <a:off x="846343" y="1343749"/>
            <a:ext cx="7451314" cy="469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Stelter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L.,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Halberstadt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G. (2011). The interplay between parental beliefs about children's emotions and parental stress impacts children's attachment security.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Infant and Child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20(3), 272-287.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Rapport, M. D., Denney, C. B., Chung, K. M.,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Hustace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 (2001). Internalizing behavior problems and scholastic achievement in children: Cognitive and behavioral pathways as mediators of outcome.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Clinical Child Psychology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536-551.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Rothenberg, W. A., Lansford, J. E., Al‐Hassan, S. M.,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Bacchini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D., Bornstein, M. H., Chang, L., ... &amp; Peña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Alampay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(2020). Examining effects of parent warmth and control on internalizing behavior clusters from age 8 to 12 in 12 cultural groups in nine countries.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Child Psychology and Psychiatry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436-446.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Rutherford, H. J., Wallace, N. S., Laurent, H. K., &amp; Mayes, L. C. (2015). Emotion regulation in parenthood.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Developmental Review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1-14.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Smith, C. U. M. (2008).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Biology of sensory systems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John Wiley &amp; Sons.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Taylor, S. E. (2006). Tend and befriend: Biobehavioral bases of affiliation under stress.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Directions in Psychological Science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(6), 273-277.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Thompson, S. D.,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Raisor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M. (2013). Meeting the sensory needs of young children.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Young Children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68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34.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Tomchek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 D., &amp; Dunn, W. (2007). Sensory processing in children with and without autism: a comparative study using the short sensory profile.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American Journal of Occupational Therapy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190-200.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781701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7F09B-DCFB-DB60-B45C-63E78751C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D347F2-6C8E-7BB0-A00B-BDBA67E3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3526CE-C819-5DFB-6510-97A48BB50F2D}"/>
              </a:ext>
            </a:extLst>
          </p:cNvPr>
          <p:cNvSpPr txBox="1"/>
          <p:nvPr/>
        </p:nvSpPr>
        <p:spPr>
          <a:xfrm>
            <a:off x="560070" y="317323"/>
            <a:ext cx="6750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ССЫЛКИ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6032DE-F95D-26F1-D897-CFC18296FE12}"/>
              </a:ext>
            </a:extLst>
          </p:cNvPr>
          <p:cNvSpPr txBox="1"/>
          <p:nvPr/>
        </p:nvSpPr>
        <p:spPr>
          <a:xfrm>
            <a:off x="846343" y="1343749"/>
            <a:ext cx="7451314" cy="261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Watling, R. L.,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Deitz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&amp; White, O. (2001). Comparison of Sensory Profile scores of young children with and without autism spectrum disorders.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American Journal of Occupational Therapy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55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416-423.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Yack, E., Sutton, S., &amp; Aquilla, P. (2002).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 bridges through sensory integration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Future Horizons.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Zeman, J., Shipman, K.,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Suveg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(2002). Anger and sadness regulation: Predictions to internalizing and externalizing symptoms in children.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Clinical Child and Adolescent Psychology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393-398.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Zimmer-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Gembeck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J., Rudolph,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Kerin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Bohadana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-Brown, G. (2022). Parent emotional regulation: A meta-analytic review of its association with parenting and child adjustment.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Behavioral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63-82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511876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5619F-0CAE-8C22-9B50-F65B4F76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8B80EF-7C04-ED07-9A46-50D84340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13E48A-1470-2DB0-5371-2FD612164FB9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CREATING REST: 70 WAYS TO HELP A DYSREGULATED CHILD CALM THEIR AUTONOMIC NERVOUS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33F03-B4DD-659A-4FBF-5D7FF5EAB7E2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Авторы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0658B-AAAC-C869-0777-FB15DED14E4B}"/>
              </a:ext>
            </a:extLst>
          </p:cNvPr>
          <p:cNvSpPr txBox="1"/>
          <p:nvPr/>
        </p:nvSpPr>
        <p:spPr>
          <a:xfrm>
            <a:off x="846343" y="1411198"/>
            <a:ext cx="7451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Брайан </a:t>
            </a:r>
            <a:r>
              <a:rPr lang="ru-RU" b="1" dirty="0" err="1"/>
              <a:t>Кафферки</a:t>
            </a:r>
            <a:r>
              <a:rPr lang="ru-RU" b="1" dirty="0"/>
              <a:t>, </a:t>
            </a:r>
            <a:r>
              <a:rPr lang="ru-RU" dirty="0"/>
              <a:t>кандидат наук, магистр богословия, специалист по семейным отношениям, доцент Школы поведенческого здоровья Университета Лома Линда, Калифорния, США</a:t>
            </a:r>
            <a:r>
              <a:rPr lang="ru-RU" b="1" dirty="0"/>
              <a:t>.</a:t>
            </a:r>
          </a:p>
          <a:p>
            <a:endParaRPr lang="ru-RU" dirty="0"/>
          </a:p>
          <a:p>
            <a:r>
              <a:rPr lang="ru-RU" b="1" dirty="0" err="1"/>
              <a:t>Хизер</a:t>
            </a:r>
            <a:r>
              <a:rPr lang="ru-RU" b="1" dirty="0"/>
              <a:t> </a:t>
            </a:r>
            <a:r>
              <a:rPr lang="ru-RU" b="1" dirty="0" err="1"/>
              <a:t>Бисон</a:t>
            </a:r>
            <a:r>
              <a:rPr lang="ru-RU" b="1" dirty="0"/>
              <a:t>, </a:t>
            </a:r>
            <a:r>
              <a:rPr lang="ru-RU" dirty="0"/>
              <a:t>Докторская степень в области семейной психотерапии (</a:t>
            </a:r>
            <a:r>
              <a:rPr lang="en-US" dirty="0"/>
              <a:t>DMFT</a:t>
            </a:r>
            <a:r>
              <a:rPr lang="ru-RU" dirty="0"/>
              <a:t>), магистр, специалист по вопросам семьи и брака (</a:t>
            </a:r>
            <a:r>
              <a:rPr lang="en-US" dirty="0"/>
              <a:t>LMFT</a:t>
            </a:r>
            <a:r>
              <a:rPr lang="ru-RU" dirty="0"/>
              <a:t>), доцент кафедры семейных отношений, директор программы «Доктор супружеской и семейной терапии» в Школе поведенческого здоровья Университета Лома Линда, Калифорния, США.</a:t>
            </a:r>
          </a:p>
          <a:p>
            <a:endParaRPr lang="ru-RU" dirty="0"/>
          </a:p>
          <a:p>
            <a:r>
              <a:rPr lang="ru-RU" b="1" dirty="0"/>
              <a:t>Элизабет Джеймс, </a:t>
            </a:r>
            <a:r>
              <a:rPr lang="ru-RU" dirty="0"/>
              <a:t>Докторская степень в области семейной психотерапии (</a:t>
            </a:r>
            <a:r>
              <a:rPr lang="en-US" dirty="0"/>
              <a:t>DMFT</a:t>
            </a:r>
            <a:r>
              <a:rPr lang="ru-RU" dirty="0"/>
              <a:t>), магистр, специалист по вопросам семьи и брака (</a:t>
            </a:r>
            <a:r>
              <a:rPr lang="en-US" dirty="0"/>
              <a:t>LMFT</a:t>
            </a:r>
            <a:r>
              <a:rPr lang="ru-RU" dirty="0"/>
              <a:t>), лицензированный профессиональный клинический консультант (</a:t>
            </a:r>
            <a:r>
              <a:rPr lang="en-US" dirty="0"/>
              <a:t>LPCC</a:t>
            </a:r>
            <a:r>
              <a:rPr lang="ru-RU" dirty="0"/>
              <a:t>) доцент кафедры консультирования и семейных отношений, координатор онлайн-программы «Магистр супружеской и семейной терапии» в Школе поведенческого здоровья Университета Лома Линда, Калифорния, США.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74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DA34B-BEFC-1839-3F15-ED94B2441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8A3694-FD21-7476-C97E-D6889620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2D36E0-F8CF-9997-CBCE-F291F1929DB4}"/>
              </a:ext>
            </a:extLst>
          </p:cNvPr>
          <p:cNvSpPr txBox="1"/>
          <p:nvPr/>
        </p:nvSpPr>
        <p:spPr>
          <a:xfrm>
            <a:off x="560069" y="317323"/>
            <a:ext cx="901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ПОНИМАНИЕ ДИСРЕГУЛЯЦИИ У ДЕТЕЙ</a:t>
            </a:r>
            <a:endParaRPr lang="en-US" sz="5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65E0D-35F4-6670-7889-F66D749A8274}"/>
              </a:ext>
            </a:extLst>
          </p:cNvPr>
          <p:cNvSpPr txBox="1"/>
          <p:nvPr/>
        </p:nvSpPr>
        <p:spPr>
          <a:xfrm>
            <a:off x="753762" y="1156831"/>
            <a:ext cx="7636475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Детская </a:t>
            </a:r>
            <a:r>
              <a:rPr lang="ru-RU" sz="2400" dirty="0" err="1"/>
              <a:t>дисрегуляция</a:t>
            </a:r>
            <a:r>
              <a:rPr lang="ru-RU" sz="2400" dirty="0"/>
              <a:t> — это нормальное биологическое явление. Под </a:t>
            </a:r>
            <a:r>
              <a:rPr lang="ru-RU" sz="2400" dirty="0" err="1"/>
              <a:t>дисрегуляцией</a:t>
            </a:r>
            <a:r>
              <a:rPr lang="ru-RU" sz="2400" dirty="0"/>
              <a:t> подразумевается неспособность управления своими эмоциями и поведением, как правило связанных с сильными физиологическими изменениями.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Дети показывают нам, что они находятся в состоянии </a:t>
            </a:r>
            <a:r>
              <a:rPr lang="ru-RU" sz="2400" dirty="0" err="1"/>
              <a:t>дисрегуляции</a:t>
            </a:r>
            <a:r>
              <a:rPr lang="ru-RU" sz="2400" dirty="0"/>
              <a:t>, разными способами. У некоторых детей это проявляется в поведении, например, громкие выпады или агрессивное (даже деструктивное) поведение, кризис подросткового периода или импульсивное поведение</a:t>
            </a: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96253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A17B-A34C-92F5-3475-858C25D6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19DC82-0052-CF61-63EF-DE34A00A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AE19D1-4A57-CC7E-B48F-9B368C8F1C3B}"/>
              </a:ext>
            </a:extLst>
          </p:cNvPr>
          <p:cNvSpPr txBox="1"/>
          <p:nvPr/>
        </p:nvSpPr>
        <p:spPr>
          <a:xfrm>
            <a:off x="646759" y="1122473"/>
            <a:ext cx="7850482" cy="4026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 других детей </a:t>
            </a:r>
            <a:r>
              <a:rPr lang="ru-RU" sz="2400" dirty="0" err="1"/>
              <a:t>дисрегуляция</a:t>
            </a:r>
            <a:r>
              <a:rPr lang="ru-RU" sz="2400" dirty="0"/>
              <a:t> может проявляться в виде внутренних болей и переживаний, таких как боли в животе или головные боли, замкнутость, глубокая печаль или тревога, отсутствие концентрации внимания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Наша долгосрочная цель как родителей состоит в том, чтобы (а) лучше понять, как наши дети испытывают </a:t>
            </a:r>
            <a:r>
              <a:rPr lang="ru-RU" sz="2400" dirty="0" err="1"/>
              <a:t>дисрегуляцию</a:t>
            </a:r>
            <a:r>
              <a:rPr lang="ru-RU" sz="2400" dirty="0"/>
              <a:t>, и (б) помочь нашим детям применять навыки эмоциональной регуляции, чтобы они становились все более эффективными в управлении </a:t>
            </a:r>
            <a:r>
              <a:rPr lang="ru-RU" sz="2400" dirty="0" err="1"/>
              <a:t>дистрессом</a:t>
            </a:r>
            <a:r>
              <a:rPr lang="ru-RU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D36E0-F8CF-9997-CBCE-F291F1929DB4}"/>
              </a:ext>
            </a:extLst>
          </p:cNvPr>
          <p:cNvSpPr txBox="1"/>
          <p:nvPr/>
        </p:nvSpPr>
        <p:spPr>
          <a:xfrm>
            <a:off x="560069" y="317323"/>
            <a:ext cx="901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ПОНИМАНИЕ ДИСРЕГУЛЯЦИИ У ДЕТЕЙ</a:t>
            </a:r>
            <a:endParaRPr lang="en-US" sz="5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55478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A5DB-506B-6442-A7D0-7DBE7444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64F8C-F764-921A-DFDD-617F847A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C24EA-A253-527F-687A-0E89D777E38E}"/>
              </a:ext>
            </a:extLst>
          </p:cNvPr>
          <p:cNvSpPr txBox="1"/>
          <p:nvPr/>
        </p:nvSpPr>
        <p:spPr>
          <a:xfrm>
            <a:off x="560069" y="317323"/>
            <a:ext cx="831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НАКОПЛЕНИЕ ЭМОЦИОНАЛЬНОГО СТРЕССА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B5EDA3-75F2-93D2-6A34-0676ED8A8544}"/>
              </a:ext>
            </a:extLst>
          </p:cNvPr>
          <p:cNvSpPr txBox="1"/>
          <p:nvPr/>
        </p:nvSpPr>
        <p:spPr>
          <a:xfrm>
            <a:off x="729048" y="1313709"/>
            <a:ext cx="7636475" cy="4211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dirty="0"/>
              <a:t>Каждый стрессовый фактор, каким бы незначительным он ни был, может привести к тому, что дети почувствуют себя разбитыми. Хотя некоторые люди могут винить последнюю каплю воды в том, что чашка переполнилась, на самом деле </a:t>
            </a:r>
            <a:r>
              <a:rPr lang="ru-RU" sz="2800" dirty="0" err="1"/>
              <a:t>дисрегуляция</a:t>
            </a:r>
            <a:r>
              <a:rPr lang="ru-RU" sz="2800" dirty="0"/>
              <a:t> является результатом накопления стрессовых факторов, которые уже наполнили чашку до краев </a:t>
            </a:r>
            <a:r>
              <a:rPr lang="en-US" sz="2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 			Cole et al., 1994; </a:t>
            </a:r>
            <a:r>
              <a:rPr lang="en-US" sz="28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Epel</a:t>
            </a:r>
            <a:r>
              <a:rPr lang="en-US" sz="2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2018; Lampert et al., 2016</a:t>
            </a: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58167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16AA-9645-6DBD-331F-F05CEA144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E1988E-9FC3-4680-3894-12EB282A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0B025-03DE-F3B9-7F72-C02700E6A14B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EXAMPLES OF CUMULATIVE STRESSORS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915BD-EC80-8D3D-D935-0248CEFBBE0A}"/>
              </a:ext>
            </a:extLst>
          </p:cNvPr>
          <p:cNvSpPr txBox="1"/>
          <p:nvPr/>
        </p:nvSpPr>
        <p:spPr>
          <a:xfrm>
            <a:off x="753763" y="1294996"/>
            <a:ext cx="7625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b="1" dirty="0"/>
              <a:t>Напряжение дома или какое-то разочарование в школе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b="1" dirty="0"/>
              <a:t>Чувство одиночества или непонимания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b="1" dirty="0"/>
              <a:t>Ощущение жара, зуда, недомогания или боли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b="1" dirty="0"/>
              <a:t>Нарушение сна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b="1" dirty="0"/>
              <a:t>Обезвоживание, нехватка питательных веществ</a:t>
            </a: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27020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877A9-6201-F86F-AA7F-20133151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F95378-62FD-A117-BD9B-4F489D20E6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46AE51-0656-B344-9905-20B67542842A}"/>
              </a:ext>
            </a:extLst>
          </p:cNvPr>
          <p:cNvSpPr txBox="1"/>
          <p:nvPr/>
        </p:nvSpPr>
        <p:spPr>
          <a:xfrm>
            <a:off x="560069" y="317323"/>
            <a:ext cx="783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ПРИМЕРЫ НАКОПЛЕННЫХ ФАКТОРОВ СТРЕССА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1306C-F09E-D10E-1F8B-37402D988794}"/>
              </a:ext>
            </a:extLst>
          </p:cNvPr>
          <p:cNvSpPr txBox="1"/>
          <p:nvPr/>
        </p:nvSpPr>
        <p:spPr>
          <a:xfrm>
            <a:off x="753762" y="1339966"/>
            <a:ext cx="78301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4000" b="1" dirty="0"/>
              <a:t>Изменение привычного распорядка дня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4000" b="1" dirty="0"/>
              <a:t>Когнитивные нарушения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4000" b="1" dirty="0"/>
              <a:t>Нейробиологические различия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4000" b="1" dirty="0"/>
              <a:t>Генетическая предрасположенность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en-US" sz="28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(пример, </a:t>
            </a:r>
            <a:r>
              <a:rPr lang="en-US" sz="1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e.g. </a:t>
            </a:r>
            <a:r>
              <a:rPr lang="en-US" sz="1600" b="1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Brobeck</a:t>
            </a:r>
            <a:r>
              <a:rPr lang="en-US" sz="1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2007; Cummings, 1994; Evans &amp; Kim, 2007; </a:t>
            </a:r>
            <a:r>
              <a:rPr lang="en-US" sz="1600" b="1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Hatherly</a:t>
            </a:r>
            <a:r>
              <a:rPr lang="en-US" sz="1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2023; </a:t>
            </a:r>
            <a:r>
              <a:rPr lang="en-US" sz="1600" b="1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Keluskar</a:t>
            </a:r>
            <a:r>
              <a:rPr lang="en-US" sz="1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2021</a:t>
            </a:r>
            <a:r>
              <a:rPr lang="ru-RU" sz="1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b="1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41345" y="6306348"/>
            <a:ext cx="547799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900" b="1" dirty="0">
                <a:solidFill>
                  <a:schemeClr val="accent4">
                    <a:lumMod val="75000"/>
                  </a:schemeClr>
                </a:solidFill>
              </a:rPr>
              <a:t>ВЫДЕЛЯТЬ ВРЕМЯ ДЛЯ ОТДЫХА: 70 СПОСОБОВ ПОМОЧЬ РЕБЕНКУ С ДИСРЕГУЛЯЦИЕЙ УСПОКОИТЬ ВЕГЕТАТИВНУЮ НЕРВНУЮ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86739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6616</Words>
  <Application>Microsoft Macintosh PowerPoint</Application>
  <PresentationFormat>Экран (4:3)</PresentationFormat>
  <Paragraphs>401</Paragraphs>
  <Slides>44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Aptos</vt:lpstr>
      <vt:lpstr>Arial</vt:lpstr>
      <vt:lpstr>Avenir Next Condensed</vt:lpstr>
      <vt:lpstr>Avenir Next Condensed Medium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Akseniya Liberanskaya</cp:lastModifiedBy>
  <cp:revision>52</cp:revision>
  <dcterms:created xsi:type="dcterms:W3CDTF">2015-08-17T22:20:08Z</dcterms:created>
  <dcterms:modified xsi:type="dcterms:W3CDTF">2025-01-15T10:58:39Z</dcterms:modified>
</cp:coreProperties>
</file>