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71" r:id="rId4"/>
    <p:sldId id="264" r:id="rId5"/>
    <p:sldId id="274" r:id="rId6"/>
    <p:sldId id="265" r:id="rId7"/>
    <p:sldId id="266" r:id="rId8"/>
    <p:sldId id="275" r:id="rId9"/>
    <p:sldId id="267" r:id="rId10"/>
    <p:sldId id="268" r:id="rId11"/>
    <p:sldId id="277" r:id="rId12"/>
    <p:sldId id="278" r:id="rId13"/>
    <p:sldId id="279" r:id="rId14"/>
    <p:sldId id="280" r:id="rId15"/>
    <p:sldId id="281" r:id="rId16"/>
    <p:sldId id="272" r:id="rId17"/>
    <p:sldId id="273" r:id="rId18"/>
    <p:sldId id="263" r:id="rId19"/>
    <p:sldId id="262" r:id="rId20"/>
    <p:sldId id="269" r:id="rId21"/>
    <p:sldId id="270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4F"/>
    <a:srgbClr val="000FFA"/>
    <a:srgbClr val="0070FA"/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/>
    <p:restoredTop sz="83755" autoAdjust="0"/>
  </p:normalViewPr>
  <p:slideViewPr>
    <p:cSldViewPr snapToGrid="0" snapToObjects="1">
      <p:cViewPr varScale="1">
        <p:scale>
          <a:sx n="109" d="100"/>
          <a:sy n="109" d="100"/>
        </p:scale>
        <p:origin x="21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chemeClr val="bg1"/>
                </a:solidFill>
              </a:rPr>
              <a:t>Алина </a:t>
            </a:r>
            <a:r>
              <a:rPr lang="ru-RU" sz="1200" b="1" dirty="0" err="1">
                <a:solidFill>
                  <a:schemeClr val="bg1"/>
                </a:solidFill>
              </a:rPr>
              <a:t>Балтазар</a:t>
            </a:r>
            <a:r>
              <a:rPr lang="ru-RU" sz="1200" b="1" dirty="0">
                <a:solidFill>
                  <a:schemeClr val="bg1"/>
                </a:solidFill>
              </a:rPr>
              <a:t>, </a:t>
            </a:r>
            <a:r>
              <a:rPr lang="ru-RU" sz="1200" dirty="0">
                <a:solidFill>
                  <a:schemeClr val="bg1"/>
                </a:solidFill>
              </a:rPr>
              <a:t>Доктор философии, Магистр Социальной работы,  Специалист по вопросам семейных отношений, доцент и директор методам обучения профилактики Института профилактики созависимостей Университета Эндрюса, а также психотерапевт, лечащий психические заболевания у детей/подростков и семей в </a:t>
            </a:r>
            <a:r>
              <a:rPr lang="ru-RU" sz="1200" dirty="0" err="1">
                <a:solidFill>
                  <a:schemeClr val="bg1"/>
                </a:solidFill>
              </a:rPr>
              <a:t>Берриен</a:t>
            </a:r>
            <a:r>
              <a:rPr lang="ru-RU" sz="1200" dirty="0">
                <a:solidFill>
                  <a:schemeClr val="bg1"/>
                </a:solidFill>
              </a:rPr>
              <a:t>-Спрингс, штат Мичиган, США.</a:t>
            </a:r>
            <a:endParaRPr lang="en-US" sz="8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Этот семинар займет примерно один час. Предполагаемая аудитория — лидеры </a:t>
            </a:r>
            <a:r>
              <a:rPr lang="ru-RU" dirty="0" err="1"/>
              <a:t>цер</a:t>
            </a:r>
            <a:r>
              <a:rPr lang="ru-RU" dirty="0"/>
              <a:t>- </a:t>
            </a:r>
            <a:r>
              <a:rPr lang="ru-RU" dirty="0" err="1"/>
              <a:t>кви</a:t>
            </a:r>
            <a:r>
              <a:rPr lang="ru-RU" dirty="0"/>
              <a:t>; люди, пережившие сексуальное насилие в детском возрасте; родители и специалисты в области психического здоровья.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греко-римской культуре, в которой </a:t>
            </a:r>
            <a:r>
              <a:rPr lang="ru-RU" dirty="0" err="1"/>
              <a:t>ро</a:t>
            </a:r>
            <a:r>
              <a:rPr lang="ru-RU" dirty="0"/>
              <a:t>- </a:t>
            </a:r>
            <a:r>
              <a:rPr lang="ru-RU" dirty="0" err="1"/>
              <a:t>дился</a:t>
            </a:r>
            <a:r>
              <a:rPr lang="ru-RU" dirty="0"/>
              <a:t> Иисус, дети рассматривались как </a:t>
            </a:r>
            <a:r>
              <a:rPr lang="ru-RU" dirty="0" err="1"/>
              <a:t>соб</a:t>
            </a:r>
            <a:r>
              <a:rPr lang="ru-RU" dirty="0"/>
              <a:t>- </a:t>
            </a:r>
            <a:r>
              <a:rPr lang="ru-RU" dirty="0" err="1"/>
              <a:t>ственность</a:t>
            </a:r>
            <a:r>
              <a:rPr lang="ru-RU" dirty="0"/>
              <a:t>, которой родители могли </a:t>
            </a:r>
            <a:r>
              <a:rPr lang="ru-RU" dirty="0" err="1"/>
              <a:t>распо</a:t>
            </a:r>
            <a:r>
              <a:rPr lang="ru-RU" dirty="0"/>
              <a:t>- </a:t>
            </a:r>
            <a:r>
              <a:rPr lang="ru-RU" dirty="0" err="1"/>
              <a:t>ряжаться</a:t>
            </a:r>
            <a:r>
              <a:rPr lang="ru-RU" dirty="0"/>
              <a:t> по своему усмотрению. Библия же, напротив, представляет детей как сокровен- </a:t>
            </a:r>
            <a:r>
              <a:rPr lang="ru-RU" dirty="0" err="1"/>
              <a:t>ный</a:t>
            </a:r>
            <a:r>
              <a:rPr lang="ru-RU" dirty="0"/>
              <a:t> дар Божий (</a:t>
            </a:r>
            <a:r>
              <a:rPr lang="ru-RU" dirty="0" err="1"/>
              <a:t>Пс</a:t>
            </a:r>
            <a:r>
              <a:rPr lang="ru-RU" dirty="0"/>
              <a:t>. 126:3). Но во времена Иисуса в еврейской культуре дети часто </a:t>
            </a:r>
            <a:r>
              <a:rPr lang="ru-RU" dirty="0" err="1"/>
              <a:t>отхо</a:t>
            </a:r>
            <a:r>
              <a:rPr lang="ru-RU" dirty="0"/>
              <a:t>- </a:t>
            </a:r>
            <a:r>
              <a:rPr lang="ru-RU" dirty="0" err="1"/>
              <a:t>дили</a:t>
            </a:r>
            <a:r>
              <a:rPr lang="ru-RU" dirty="0"/>
              <a:t> на второй план.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3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Мужчины испытывают характерные трудности, рассказывая о  своем пагубном опыте, из-за сексуальных культурных </a:t>
            </a:r>
            <a:r>
              <a:rPr lang="ru-RU" dirty="0" err="1"/>
              <a:t>ожи</a:t>
            </a:r>
            <a:r>
              <a:rPr lang="ru-RU" dirty="0"/>
              <a:t>- даний в отношении мужчин (</a:t>
            </a:r>
            <a:r>
              <a:rPr lang="en-US" dirty="0" err="1"/>
              <a:t>Alaggia</a:t>
            </a:r>
            <a:r>
              <a:rPr lang="en-US" dirty="0"/>
              <a:t>, 2010). </a:t>
            </a:r>
            <a:r>
              <a:rPr lang="ru-RU" dirty="0"/>
              <a:t>Как и  женщины, они могут бояться, что им не поверят (</a:t>
            </a:r>
            <a:r>
              <a:rPr lang="en-US" dirty="0" err="1"/>
              <a:t>Rapsey</a:t>
            </a:r>
            <a:r>
              <a:rPr lang="en-US" dirty="0"/>
              <a:t>, Campbell, Clearwater &amp; Patterson, 2020). </a:t>
            </a:r>
            <a:r>
              <a:rPr lang="ru-RU" dirty="0"/>
              <a:t>Те, кто в детстве подвергался насилию со стороны других мужчин, могут быть обеспокоены тем, что другие могут по- думать об их сексуальности. Они могут сами задаваться вопросом о своей сексуальности. Это особенно сложно в условиях </a:t>
            </a:r>
            <a:r>
              <a:rPr lang="ru-RU" dirty="0" err="1"/>
              <a:t>консерватив</a:t>
            </a:r>
            <a:r>
              <a:rPr lang="ru-RU" dirty="0"/>
              <a:t>- ной христианской церкви, где брак </a:t>
            </a:r>
            <a:r>
              <a:rPr lang="ru-RU" dirty="0" err="1"/>
              <a:t>предпола</a:t>
            </a:r>
            <a:r>
              <a:rPr lang="ru-RU" dirty="0"/>
              <a:t>- </a:t>
            </a:r>
            <a:r>
              <a:rPr lang="ru-RU" dirty="0" err="1"/>
              <a:t>гается</a:t>
            </a:r>
            <a:r>
              <a:rPr lang="ru-RU" dirty="0"/>
              <a:t> между мужчиной и женщиной. Когда несовершеннолетние юноши сталкиваются с нежелательной сексуальной активностью со стороны женщин старшего возраста, они могут не решаться обратиться за помощью, поскольку в  культуре принято поддержи- </a:t>
            </a:r>
            <a:r>
              <a:rPr lang="ru-RU" dirty="0" err="1"/>
              <a:t>вать</a:t>
            </a:r>
            <a:r>
              <a:rPr lang="ru-RU" dirty="0"/>
              <a:t> действия сексуально агрессивных жен- </a:t>
            </a:r>
            <a:r>
              <a:rPr lang="ru-RU" dirty="0" err="1"/>
              <a:t>щин</a:t>
            </a:r>
            <a:r>
              <a:rPr lang="ru-RU" dirty="0"/>
              <a:t> в отношении молодых мужчин. Поэтому во взрослом возрасте мужчины с большей вероятностью расскажут о пережитом </a:t>
            </a:r>
            <a:r>
              <a:rPr lang="ru-RU" dirty="0" err="1"/>
              <a:t>наси</a:t>
            </a:r>
            <a:r>
              <a:rPr lang="ru-RU" dirty="0"/>
              <a:t>- </a:t>
            </a:r>
            <a:r>
              <a:rPr lang="ru-RU" dirty="0" err="1"/>
              <a:t>лии</a:t>
            </a:r>
            <a:r>
              <a:rPr lang="ru-RU" dirty="0"/>
              <a:t> в прошлом (</a:t>
            </a:r>
            <a:r>
              <a:rPr lang="en-US" dirty="0" err="1"/>
              <a:t>Gagnier</a:t>
            </a:r>
            <a:r>
              <a:rPr lang="en-US" dirty="0"/>
              <a:t> et al., 2016). </a:t>
            </a:r>
            <a:r>
              <a:rPr lang="ru-RU" dirty="0"/>
              <a:t>Жена- </a:t>
            </a:r>
            <a:r>
              <a:rPr lang="ru-RU" dirty="0" err="1"/>
              <a:t>тые</a:t>
            </a:r>
            <a:r>
              <a:rPr lang="ru-RU" dirty="0"/>
              <a:t> мужчины, которые чувствуют давление со стороны жены, принуждающей их к </a:t>
            </a:r>
            <a:r>
              <a:rPr lang="ru-RU" dirty="0" err="1"/>
              <a:t>неже</a:t>
            </a:r>
            <a:r>
              <a:rPr lang="ru-RU" dirty="0"/>
              <a:t>- </a:t>
            </a:r>
            <a:r>
              <a:rPr lang="ru-RU" dirty="0" err="1"/>
              <a:t>лательным</a:t>
            </a:r>
            <a:r>
              <a:rPr lang="ru-RU" dirty="0"/>
              <a:t> или вредным сексуальным дей- </a:t>
            </a:r>
            <a:r>
              <a:rPr lang="ru-RU" dirty="0" err="1"/>
              <a:t>ствиям</a:t>
            </a:r>
            <a:r>
              <a:rPr lang="ru-RU" dirty="0"/>
              <a:t>, также испытывают определенное расстройство. Мужчины могут испытывать чувство стыда за отказ от любого </a:t>
            </a:r>
            <a:r>
              <a:rPr lang="ru-RU" dirty="0" err="1"/>
              <a:t>сексуаль</a:t>
            </a:r>
            <a:r>
              <a:rPr lang="ru-RU" dirty="0"/>
              <a:t>- </a:t>
            </a:r>
            <a:r>
              <a:rPr lang="ru-RU" dirty="0" err="1"/>
              <a:t>ного</a:t>
            </a:r>
            <a:r>
              <a:rPr lang="ru-RU" dirty="0"/>
              <a:t> акта, даже если он вреден.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5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ventistlearningcommunity.com/?keyword=sexual%20abus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arvestusa.org/post-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4" y="0"/>
            <a:ext cx="9145504" cy="6853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32" y="6244835"/>
            <a:ext cx="75437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09732" y="2410910"/>
            <a:ext cx="7764766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ПОМОЩЬ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В РЕАБИЛИТАЦИИ МУЖЧИН ПЕРЕЖИВШИХ СЕКСУАЛЬНОЕ НАСИЛИЕ:</a:t>
            </a: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ВЗГЛЯД ХРИСТИАНСКОЙ ОБЩИНЫ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Graphic 140"/>
          <p:cNvSpPr>
            <a:spLocks/>
          </p:cNvSpPr>
          <p:nvPr/>
        </p:nvSpPr>
        <p:spPr>
          <a:xfrm>
            <a:off x="3602824" y="6228939"/>
            <a:ext cx="1646555" cy="1270"/>
          </a:xfrm>
          <a:custGeom>
            <a:avLst/>
            <a:gdLst/>
            <a:ahLst/>
            <a:cxnLst/>
            <a:rect l="l" t="t" r="r" b="b"/>
            <a:pathLst>
              <a:path w="1646555">
                <a:moveTo>
                  <a:pt x="0" y="0"/>
                </a:moveTo>
                <a:lnTo>
                  <a:pt x="1646021" y="0"/>
                </a:lnTo>
              </a:path>
            </a:pathLst>
          </a:custGeom>
          <a:ln w="3175">
            <a:solidFill>
              <a:srgbClr val="A7A9AC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245704" y="42439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dobe Garamond Pro" panose="02020502060506020403" pitchFamily="18" charset="0"/>
                <a:cs typeface="Adobe Garamond Pro" panose="02020502060506020403" pitchFamily="18" charset="0"/>
              </a:rPr>
            </a:b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2118" y="821192"/>
            <a:ext cx="3432313" cy="530087"/>
          </a:xfrm>
          <a:prstGeom prst="rect">
            <a:avLst/>
          </a:prstGeom>
          <a:solidFill>
            <a:srgbClr val="012E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88865" y="754958"/>
            <a:ext cx="42699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ВОЗВЕЛИЧИВАЯ ТВОРЕНИЕ: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БРАК, СЕМЬЮ И СУББОТУ</a:t>
            </a:r>
            <a:endParaRPr kumimoji="0" lang="ru-RU" altLang="ru-RU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D674B-B3F8-9E40-8AB0-B81F12378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154C76-D4E3-E0CD-9741-14199F6F5C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884AF1-5C48-A5DA-9731-ECF72C05A2DF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ВЫНОСЛИВОСТЬ и ИСЦЕЛЕНИЕ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B71A80-C393-D263-BA44-285BB0886331}"/>
              </a:ext>
            </a:extLst>
          </p:cNvPr>
          <p:cNvSpPr txBox="1"/>
          <p:nvPr/>
        </p:nvSpPr>
        <p:spPr>
          <a:xfrm>
            <a:off x="846342" y="1228000"/>
            <a:ext cx="786033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venir Next Condensed" panose="020B0506020202020204" pitchFamily="34" charset="0"/>
              </a:rPr>
              <a:t>Развитие выносливости:</a:t>
            </a:r>
            <a:endParaRPr lang="en-US" sz="3600" b="1" dirty="0">
              <a:latin typeface="Avenir Next Condensed" panose="020B0506020202020204" pitchFamily="34" charset="0"/>
            </a:endParaRPr>
          </a:p>
          <a:p>
            <a:pPr>
              <a:buClr>
                <a:schemeClr val="accent6"/>
              </a:buClr>
            </a:pPr>
            <a:endParaRPr lang="en-US" sz="1200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Развитие эмпатии, доверия и глубоких взаимоотношений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Восстановление мужской самоидентификации для преодоления общественных ожиданий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Посттравматический рост и духовное исцеление 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Большее самопознание и переоценка жизни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Более близкие отношения и зависимость от Бога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8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7BA3D-5C70-C17D-E088-81C3F7054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B427D1-91CC-D9D4-EDA0-562768E120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F487EC-F078-3BA2-844B-DCAF5CE57449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ВЫНОСЛИВОСТЬ и ИСЦЕЛЕНИЕ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B9D77F-44BA-2026-4587-1D9E7A558A16}"/>
              </a:ext>
            </a:extLst>
          </p:cNvPr>
          <p:cNvSpPr txBox="1"/>
          <p:nvPr/>
        </p:nvSpPr>
        <p:spPr>
          <a:xfrm>
            <a:off x="846343" y="1181252"/>
            <a:ext cx="745131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3600" b="1" dirty="0">
                <a:latin typeface="Avenir Next Condensed" panose="020B0506020202020204" pitchFamily="34" charset="0"/>
              </a:rPr>
              <a:t>Христианский взгляд на исцеление: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latin typeface="Avenir Next Condensed" panose="020B0506020202020204" pitchFamily="34" charset="0"/>
              </a:rPr>
              <a:t>Решение духовных вопросов: «Почему Бог допускает страдания?»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latin typeface="Avenir Next Condensed" panose="020B0506020202020204" pitchFamily="34" charset="0"/>
              </a:rPr>
              <a:t>Обретение утешения в страданиях и любви Христа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dirty="0">
                <a:latin typeface="Avenir Next Condensed" panose="020B0506020202020204" pitchFamily="34" charset="0"/>
              </a:rPr>
              <a:t>Процесс передачи эмоциональной боли Христу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venir Next Condensed" panose="020B0506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3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66D8-9732-C684-B989-5658690C7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4A1E6-1721-AAB1-D578-AC3B13EFE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94F3CB-8BE9-4A41-0354-75D04D943BBC}"/>
              </a:ext>
            </a:extLst>
          </p:cNvPr>
          <p:cNvSpPr txBox="1"/>
          <p:nvPr/>
        </p:nvSpPr>
        <p:spPr>
          <a:xfrm>
            <a:off x="283779" y="317323"/>
            <a:ext cx="865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ЛЕЧЕНИЕ и ПОМОЩЬ мужчинам, пережившим СНД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AC91A-C01A-7D1D-B290-649F7012214C}"/>
              </a:ext>
            </a:extLst>
          </p:cNvPr>
          <p:cNvSpPr txBox="1"/>
          <p:nvPr/>
        </p:nvSpPr>
        <p:spPr>
          <a:xfrm>
            <a:off x="846343" y="1703765"/>
            <a:ext cx="74513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3600" b="1" dirty="0">
                <a:latin typeface="Avenir Next Condensed" panose="020B0506020202020204" pitchFamily="34" charset="0"/>
              </a:rPr>
              <a:t>Преимущества терапии</a:t>
            </a:r>
            <a:r>
              <a:rPr lang="en-US" sz="3600" b="1" dirty="0">
                <a:latin typeface="Avenir Next Condensed" panose="020B0506020202020204" pitchFamily="34" charset="0"/>
              </a:rPr>
              <a:t>:</a:t>
            </a:r>
          </a:p>
          <a:p>
            <a:pPr>
              <a:buClr>
                <a:schemeClr val="accent6"/>
              </a:buClr>
            </a:pPr>
            <a:endParaRPr lang="en-US" sz="1200" b="1" dirty="0">
              <a:latin typeface="Avenir Next Condensed" panose="020B0506020202020204" pitchFamily="34" charset="0"/>
            </a:endParaRPr>
          </a:p>
          <a:p>
            <a:pPr marL="1028700" lvl="1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Социальная компетентность</a:t>
            </a:r>
          </a:p>
          <a:p>
            <a:pPr marL="1028700" lvl="1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Самооценка</a:t>
            </a:r>
          </a:p>
          <a:p>
            <a:pPr marL="1028700" lvl="1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Коммуникативные навыки</a:t>
            </a:r>
          </a:p>
          <a:p>
            <a:pPr marL="1028700" lvl="1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Решение проблем в отношениях и развитие эмпатии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1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3A866-E412-3962-4E20-C5D223F9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55F777-C981-9A40-9694-CD013E60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22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5E4F6E-FCF6-6D08-26A1-76AA992BB04C}"/>
              </a:ext>
            </a:extLst>
          </p:cNvPr>
          <p:cNvSpPr txBox="1"/>
          <p:nvPr/>
        </p:nvSpPr>
        <p:spPr>
          <a:xfrm>
            <a:off x="283779" y="317323"/>
            <a:ext cx="865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ЛЕЧЕНИЕ и ПОМОЩЬ мужчинам, пережившим СНД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F050EB-4E83-8CBF-0BE4-286C218D13F6}"/>
              </a:ext>
            </a:extLst>
          </p:cNvPr>
          <p:cNvSpPr txBox="1"/>
          <p:nvPr/>
        </p:nvSpPr>
        <p:spPr>
          <a:xfrm>
            <a:off x="990028" y="1290982"/>
            <a:ext cx="764102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venir Next Condensed" panose="020B0506020202020204" pitchFamily="34" charset="0"/>
              </a:rPr>
              <a:t>Барьеры, мешающие обратиться за помощью:</a:t>
            </a:r>
            <a:endParaRPr lang="en-US" sz="700" b="1" dirty="0">
              <a:latin typeface="Avenir Next Condensed" panose="020B0506020202020204" pitchFamily="34" charset="0"/>
            </a:endParaRP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Трудно признать необходимость в помощи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Христианские заблуждения о терапии</a:t>
            </a:r>
          </a:p>
          <a:p>
            <a:endParaRPr lang="en-US" b="1" dirty="0">
              <a:latin typeface="Avenir Next Condensed" panose="020B0506020202020204" pitchFamily="34" charset="0"/>
            </a:endParaRPr>
          </a:p>
          <a:p>
            <a:r>
              <a:rPr lang="ru-RU" sz="3200" b="1" dirty="0">
                <a:latin typeface="Avenir Next Condensed" panose="020B0506020202020204" pitchFamily="34" charset="0"/>
              </a:rPr>
              <a:t>Роль христианских консультантов:</a:t>
            </a:r>
            <a:endParaRPr lang="en-US" sz="700" b="1" dirty="0">
              <a:latin typeface="Avenir Next Condensed" panose="020B0506020202020204" pitchFamily="34" charset="0"/>
            </a:endParaRP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Внесение аспектов духовности в процесс исцеления</a:t>
            </a:r>
          </a:p>
          <a:p>
            <a:pPr marL="571500" indent="-5715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Признание важности терапии как Божьего инструмента для исцеления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26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3DE8-1B51-0BA1-D809-FB630534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A2E53B-E9FF-56E2-7036-AF79F64C05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22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636DA1-4085-0849-5B06-213472B8BCE6}"/>
              </a:ext>
            </a:extLst>
          </p:cNvPr>
          <p:cNvSpPr txBox="1"/>
          <p:nvPr/>
        </p:nvSpPr>
        <p:spPr>
          <a:xfrm>
            <a:off x="283779" y="317323"/>
            <a:ext cx="8650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ЦЕРКОВЬ и ПОДДЕРЖКА ОБЩЕСТВА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AA629-C1A5-5B2A-1CAA-058DD6507CDF}"/>
              </a:ext>
            </a:extLst>
          </p:cNvPr>
          <p:cNvSpPr txBox="1"/>
          <p:nvPr/>
        </p:nvSpPr>
        <p:spPr>
          <a:xfrm>
            <a:off x="709448" y="1270757"/>
            <a:ext cx="69900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venir Next Condensed" panose="020B0506020202020204" pitchFamily="34" charset="0"/>
              </a:rPr>
              <a:t>Роль пасторов и пресвитеров:</a:t>
            </a:r>
            <a:endParaRPr lang="en-US" sz="2400" b="1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Поддержка жертв и решение их особых проблем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Конфиденциальность и деликатность в случаях СНД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Ресурсы: enditnow® и Адвентистские учебные сообщества</a:t>
            </a:r>
          </a:p>
          <a:p>
            <a:endParaRPr lang="en-US" sz="2400" b="1" dirty="0">
              <a:latin typeface="Avenir Next Condensed" panose="020B0506020202020204" pitchFamily="34" charset="0"/>
            </a:endParaRPr>
          </a:p>
          <a:p>
            <a:r>
              <a:rPr lang="ru-RU" sz="2400" b="1" dirty="0">
                <a:latin typeface="Avenir Next Condensed" panose="020B0506020202020204" pitchFamily="34" charset="0"/>
              </a:rPr>
              <a:t>Сообщение о СНД:</a:t>
            </a:r>
            <a:endParaRPr lang="en-US" sz="2400" b="1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Важно верить пострадавшим и привлечь властей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Преодоление опасений по поводу ложных обвинений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59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0D823-6983-D0A9-1F60-198E4A077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1539F0-7EE4-A3ED-DAAE-2F9D885D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22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43E41-00C4-95A4-52ED-DC2CC2FD2194}"/>
              </a:ext>
            </a:extLst>
          </p:cNvPr>
          <p:cNvSpPr txBox="1"/>
          <p:nvPr/>
        </p:nvSpPr>
        <p:spPr>
          <a:xfrm>
            <a:off x="-1" y="160567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ЮРИДИЧЕСКИЕ и ОБЩЕСТВЕННЫЕ РЕСУРСЫ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84D31-6F1E-FE2B-CD5B-6979369D6036}"/>
              </a:ext>
            </a:extLst>
          </p:cNvPr>
          <p:cNvSpPr txBox="1"/>
          <p:nvPr/>
        </p:nvSpPr>
        <p:spPr>
          <a:xfrm>
            <a:off x="709448" y="1360896"/>
            <a:ext cx="77251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venir Next Condensed" panose="020B0506020202020204" pitchFamily="34" charset="0"/>
              </a:rPr>
              <a:t>Трудности судебного разбирательства:</a:t>
            </a:r>
            <a:endParaRPr lang="en-US" sz="800" b="1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Эмоциональные трудности, связанные с сообщением о СНД, особенно для мужчин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Центры защиты детей: бесплатная поддержка и следственные услуги</a:t>
            </a:r>
          </a:p>
          <a:p>
            <a:endParaRPr lang="en-US" sz="1200" b="1" dirty="0">
              <a:latin typeface="Avenir Next Condensed" panose="020B0506020202020204" pitchFamily="34" charset="0"/>
            </a:endParaRPr>
          </a:p>
          <a:p>
            <a:r>
              <a:rPr lang="ru-RU" sz="3200" b="1" dirty="0">
                <a:latin typeface="Avenir Next Condensed" panose="020B0506020202020204" pitchFamily="34" charset="0"/>
              </a:rPr>
              <a:t>Организация общественной поддержки:</a:t>
            </a:r>
            <a:endParaRPr lang="en-US" sz="3200" b="1" dirty="0">
              <a:latin typeface="Avenir Next Condensed" panose="020B0506020202020204" pitchFamily="34" charset="0"/>
            </a:endParaRPr>
          </a:p>
          <a:p>
            <a:endParaRPr lang="en-US" sz="800" b="1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Как церкви могут создать безопасное пространство для пострадавших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Поощрение в подаче заявлений и защита детей от неприятностей в будущем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E99D2-BB21-2291-9E09-CC7CFE7F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6935C-3499-A81E-86AD-DAA028CC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26C533-AD8A-76A0-AF3D-37D0EB3CA193}"/>
              </a:ext>
            </a:extLst>
          </p:cNvPr>
          <p:cNvSpPr txBox="1"/>
          <p:nvPr/>
        </p:nvSpPr>
        <p:spPr>
          <a:xfrm>
            <a:off x="560070" y="317323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ЗАКЛЮЧЕНИЕ</a:t>
            </a:r>
            <a:endParaRPr lang="en-US" sz="4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185705-ADC8-6E56-8188-20F145E33E40}"/>
              </a:ext>
            </a:extLst>
          </p:cNvPr>
          <p:cNvSpPr txBox="1"/>
          <p:nvPr/>
        </p:nvSpPr>
        <p:spPr>
          <a:xfrm>
            <a:off x="846343" y="1343749"/>
            <a:ext cx="7451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b="1" dirty="0"/>
              <a:t>Сексуальное насилие в детстве (СНД) - проблема общественного здравоохранения, затрагивающая мужчин и женщин.</a:t>
            </a:r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b="1" dirty="0"/>
              <a:t>Характерные проблемы мужчин, переживших насилие: социальные, эмоциональные и духовные</a:t>
            </a:r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b="1" dirty="0"/>
              <a:t>Важность терапии, поддержки со стороны церкви и стойкости</a:t>
            </a:r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8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61E8D-C7CE-3BA1-C2DC-8670262B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219D49-D210-E2B1-0BEB-6139A2D2A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586EE0-3E3C-9DEF-858C-10C2B9C60CA2}"/>
              </a:ext>
            </a:extLst>
          </p:cNvPr>
          <p:cNvSpPr txBox="1"/>
          <p:nvPr/>
        </p:nvSpPr>
        <p:spPr>
          <a:xfrm>
            <a:off x="560070" y="317323"/>
            <a:ext cx="6750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ЗАКЛЮЧЕНИЕ</a:t>
            </a:r>
            <a:endParaRPr lang="en-US" sz="4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FBFA8-172D-C946-0249-971BB6CC4D2C}"/>
              </a:ext>
            </a:extLst>
          </p:cNvPr>
          <p:cNvSpPr txBox="1"/>
          <p:nvPr/>
        </p:nvSpPr>
        <p:spPr>
          <a:xfrm>
            <a:off x="846343" y="1343749"/>
            <a:ext cx="74513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b="1" dirty="0"/>
              <a:t>Исцеление возможно благодаря вере, поддержке общины и терапии</a:t>
            </a:r>
          </a:p>
          <a:p>
            <a:pPr marL="457200" indent="-45720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600" b="1" dirty="0"/>
              <a:t>Иисус считает детей драгоценным даром, и наша обязанность - защищать и поддерживать их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11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225322" y="2468422"/>
            <a:ext cx="4536170" cy="258532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5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ВОПРОСЫ ДЛЯ ОБСУЖДЕНИЯ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5322" y="1841882"/>
            <a:ext cx="619324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ПОСЛЕ СЕКСУАЛЬНОГО НАСИЛИЯ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ТОЧКА ЗРЕНИЯ ХРИСТИАНСКОГО СООБЩЕСТВА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ВОПРОСЫ ДЛЯ ОБСУЖДЕНИЯ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846343" y="1343749"/>
            <a:ext cx="7451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E18F39"/>
              </a:buClr>
              <a:buAutoNum type="arabicPeriod"/>
            </a:pPr>
            <a:r>
              <a:rPr lang="ru-RU" sz="3200" b="1" dirty="0">
                <a:latin typeface="Avenir Next Condensed" panose="020B0506020202020204" pitchFamily="34" charset="0"/>
              </a:rPr>
              <a:t>Как культурные ожидания от мужчин останавливают их раскрыть информацию о сексуальном насилии?</a:t>
            </a:r>
          </a:p>
          <a:p>
            <a:pPr marL="514350" indent="-514350">
              <a:buClr>
                <a:srgbClr val="E18F39"/>
              </a:buClr>
              <a:buAutoNum type="arabicPeriod"/>
            </a:pPr>
            <a:r>
              <a:rPr lang="ru-RU" sz="3200" b="1" dirty="0">
                <a:latin typeface="Avenir Next Condensed" panose="020B0506020202020204" pitchFamily="34" charset="0"/>
              </a:rPr>
              <a:t>Как христианское сообщество может лучше поддержать жертв, нуждающихся в помощи?</a:t>
            </a:r>
          </a:p>
          <a:p>
            <a:pPr marL="514350" indent="-514350">
              <a:buClr>
                <a:srgbClr val="E18F39"/>
              </a:buClr>
              <a:buAutoNum type="arabicPeriod"/>
            </a:pPr>
            <a:r>
              <a:rPr lang="ru-RU" sz="3200" b="1" dirty="0">
                <a:latin typeface="Avenir Next Condensed" panose="020B0506020202020204" pitchFamily="34" charset="0"/>
              </a:rPr>
              <a:t>Какие вам известны методы восстановления в результате  травмы?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822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БИБЛЕЙСКИЕ ТЕКСТЫ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1DCA3-A769-C049-BA95-5D4CF043B697}"/>
              </a:ext>
            </a:extLst>
          </p:cNvPr>
          <p:cNvSpPr txBox="1"/>
          <p:nvPr/>
        </p:nvSpPr>
        <p:spPr>
          <a:xfrm>
            <a:off x="736447" y="1659029"/>
            <a:ext cx="7680440" cy="4586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kern="100" dirty="0"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«Лучше было бы ему, если бы мельничный жернов повесили ему на шею и бросили его в море, нежели чтобы он соблазнил одного из малых сих»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Луки</a:t>
            </a:r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17:2</a:t>
            </a:r>
            <a:endParaRPr lang="en-US" sz="1200" kern="100" dirty="0">
              <a:effectLst/>
              <a:latin typeface="Time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i="1" kern="100" dirty="0"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«Но Иисус, подозвав их, сказал: пустите детей приходить ко Мне и не возбраняйте им, ибо таковых есть Царствие Божие»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kern="100" dirty="0"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Луки</a:t>
            </a:r>
            <a:r>
              <a:rPr lang="en-US" sz="2400" kern="100" dirty="0">
                <a:effectLst/>
                <a:latin typeface="Time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18:16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Graphic 140"/>
          <p:cNvSpPr>
            <a:spLocks/>
          </p:cNvSpPr>
          <p:nvPr/>
        </p:nvSpPr>
        <p:spPr>
          <a:xfrm>
            <a:off x="2447175" y="2445385"/>
            <a:ext cx="1646555" cy="1270"/>
          </a:xfrm>
          <a:custGeom>
            <a:avLst/>
            <a:gdLst/>
            <a:ahLst/>
            <a:cxnLst/>
            <a:rect l="l" t="t" r="r" b="b"/>
            <a:pathLst>
              <a:path w="1646555">
                <a:moveTo>
                  <a:pt x="0" y="0"/>
                </a:moveTo>
                <a:lnTo>
                  <a:pt x="1646021" y="0"/>
                </a:lnTo>
              </a:path>
            </a:pathLst>
          </a:custGeom>
          <a:ln w="3175">
            <a:solidFill>
              <a:srgbClr val="A7A9AC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055" y="58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Adobe Garamond Pro" panose="02020502060506020403" pitchFamily="18" charset="0"/>
                <a:cs typeface="Adobe Garamond Pro" panose="02020502060506020403" pitchFamily="18" charset="0"/>
              </a:rPr>
            </a:b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ADA1D-6DE0-BED5-8D08-734E9A3A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BB165D-80D0-36C7-8061-908DFF3B67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2822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214C12-33FF-6C8C-B880-9B860F09D49E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ССЫЛКИ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3C6DA-11A3-6D7B-EA82-D524AA48C422}"/>
              </a:ext>
            </a:extLst>
          </p:cNvPr>
          <p:cNvSpPr txBox="1"/>
          <p:nvPr/>
        </p:nvSpPr>
        <p:spPr>
          <a:xfrm>
            <a:off x="846343" y="1298248"/>
            <a:ext cx="7451314" cy="461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Adventist Learning Communities (2019).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Sexual Abuse - Reclaiming Hope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en-US" sz="1400" u="sng" kern="100" dirty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https://www.adventistlearningcommunity.com/?keyword=sexual%20abuse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Alaggia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 (2010). An ecological analysis of child sexual abuse disclosure: Considerations for 		child and adolescent mental health.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the Canadian Academy of Child and 	Adolescent Psychiatry, 19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32-39.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Crete, G.K. &amp; Singh, A.A. (2015). Resilience strategies of male survivors of childhood sexual 	abuse and their female partners: A phenomenological inquiry.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Mental Health		Counseling, 37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(4), 341-354.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Crowder, A. (1995).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Opening the door: A treatment model for therapy with male survivors of 	sexual abuse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Brunner/Mazel Publishers.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Deblinger, E. &amp; Heflin, A.H. (1996).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Treating sexually abused children and their non-offending 	parents: A cognitive behavioral approach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Sage Publications.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Dykas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E.M. (2020).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Post-traumatic growth and the gospel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1400" u="sng" kern="100" dirty="0">
                <a:solidFill>
                  <a:srgbClr val="000FF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https://harvestusa.org/post-</a:t>
            </a:r>
            <a:r>
              <a:rPr lang="en-US" sz="1400" u="sng" kern="100" dirty="0">
                <a:solidFill>
                  <a:srgbClr val="000FF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traumatic</a:t>
            </a:r>
            <a:r>
              <a:rPr lang="en-US" sz="1400" kern="100" dirty="0">
                <a:solidFill>
                  <a:srgbClr val="000FF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 u="sng" kern="100" dirty="0">
                <a:solidFill>
                  <a:srgbClr val="000FF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-growth-and-the gospel/#:~:text=Post%2Dtraumatic%20growth%20could%20be,</a:t>
            </a:r>
            <a:r>
              <a:rPr lang="en-US" sz="1400" kern="100" dirty="0">
                <a:solidFill>
                  <a:srgbClr val="000FFA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sz="1400" u="sng" kern="100" dirty="0">
                <a:solidFill>
                  <a:srgbClr val="000FF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and%20healing%2C%20displaces%20our%20distress%2C</a:t>
            </a:r>
            <a:endParaRPr lang="en-US" sz="1400" u="sng" kern="100" dirty="0">
              <a:solidFill>
                <a:srgbClr val="000FFA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Easton, S.D.,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Coohey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C., Rhodes, A.M., &amp; Moorthy, M.V.  (2013). Posttraumatic growth among men	 with histories of child sexual abuse.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Child maltreatment, 18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211-220.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840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9482B-DC24-A368-C3BA-F639E368E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E91B5D-7950-C2AA-79C0-1EB7475A5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2822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4C6B29-5D4D-95A1-F069-11F07CC625C5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ССЫЛКИ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18A013-8C30-0282-0532-868581F1C369}"/>
              </a:ext>
            </a:extLst>
          </p:cNvPr>
          <p:cNvSpPr txBox="1"/>
          <p:nvPr/>
        </p:nvSpPr>
        <p:spPr>
          <a:xfrm>
            <a:off x="846343" y="1298248"/>
            <a:ext cx="7451314" cy="528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Elkins, J., Crawford, K., &amp; Briggs, H.E. (2017). Male survivors of sexual abuse: Becoming gender-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sensitive and trauma-informed.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Advances in Social Work, 18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Gagnier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&amp; Collin-Vezina, D. (2016). The disclosure experiences of male child sexual abuse 	survivors.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Child Sexual Abuse, 25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221-241. 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Larson, J.H., Newell, K. E., Holman, T.B., &amp; </a:t>
            </a:r>
            <a:r>
              <a:rPr lang="en-US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Feinauer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I.D (2007). The role of family environment in</a:t>
            </a:r>
            <a:r>
              <a:rPr lang="en-US" sz="14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	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dating relationships and readiness for marriage of young adult male survivors of non		-familial childhood sexual abuse.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American Journal of Family Therapy, 35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173-	187.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Olson, P.E. (1990). The sexual abuse of boys: A study of long-term psychological effects. In M. 	Hunter (ed.),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sexually abused male: Vol. 1 Prevalent, Impact, and Treatment, Ch. 6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	Lexington Books.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Rapsey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C., Campbell, A., Clearwater, K, &amp; Patterson, T. (2020). Listening to the therapeutic 	needs of male survivors of childhood sexual abuse.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Interpersonal Violence, 35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(9-10), 	2033-2054.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Tedeschi, R.G., &amp; </a:t>
            </a:r>
            <a:r>
              <a:rPr lang="it-IT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Calhoun</a:t>
            </a:r>
            <a:r>
              <a:rPr lang="it-IT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L.G. (1996). 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Posttraumatic growth inventory: Measuring the 	positive legacy of trauma.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Journal of Traumatic Stress, 9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(3), 455-471.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Tedeschi, R.G., Shakespeare-Finch, J., Taku, K., &amp; Calhoun, L.G. (2018). 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Posttraumatic growth:		 Theory, research, and applications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Routledge.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Wark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&amp; Viz, J. (2018). Effects of child abuse on the parenting of male survivors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Trauma,		 Violence, &amp; Abuse, 19</a:t>
            </a:r>
            <a:r>
              <a:rPr lang="en-U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(5), 499-511.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93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FA280-6D95-4BB9-0D3B-7BF874308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B89FE4-8A0B-2623-A450-FFE623805C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380731-2190-45E7-AE54-38D87DF87B4C}"/>
              </a:ext>
            </a:extLst>
          </p:cNvPr>
          <p:cNvSpPr txBox="1"/>
          <p:nvPr/>
        </p:nvSpPr>
        <p:spPr>
          <a:xfrm>
            <a:off x="560069" y="317323"/>
            <a:ext cx="763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ВВЕДЕНИЕ</a:t>
            </a:r>
            <a:endParaRPr lang="en-US" sz="2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BECAB-B497-EB5C-C6CF-51A404595C48}"/>
              </a:ext>
            </a:extLst>
          </p:cNvPr>
          <p:cNvSpPr txBox="1"/>
          <p:nvPr/>
        </p:nvSpPr>
        <p:spPr>
          <a:xfrm>
            <a:off x="846343" y="503837"/>
            <a:ext cx="76729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  <a:p>
            <a:pPr algn="ctr"/>
            <a:endParaRPr lang="en-US" sz="3200" b="1" dirty="0">
              <a:latin typeface="Avenir Next Condensed" panose="020B0506020202020204" pitchFamily="34" charset="0"/>
            </a:endParaRPr>
          </a:p>
          <a:p>
            <a:pPr algn="ctr"/>
            <a:r>
              <a:rPr lang="ru-RU" sz="3600" b="1" dirty="0">
                <a:latin typeface="Avenir Next Condensed" panose="020B0506020202020204" pitchFamily="34" charset="0"/>
              </a:rPr>
              <a:t>Реальность сексуального насилия над детьми</a:t>
            </a:r>
            <a:r>
              <a:rPr lang="en-US" sz="3600" b="1" dirty="0">
                <a:latin typeface="Avenir Next Condensed" panose="020B0506020202020204" pitchFamily="34" charset="0"/>
              </a:rPr>
              <a:t> (</a:t>
            </a:r>
            <a:r>
              <a:rPr lang="ru-RU" sz="3600" b="1" dirty="0">
                <a:latin typeface="Avenir Next Condensed" panose="020B0506020202020204" pitchFamily="34" charset="0"/>
              </a:rPr>
              <a:t>СНД)</a:t>
            </a:r>
            <a:endParaRPr lang="en-US" sz="3600" b="1" dirty="0">
              <a:latin typeface="Avenir Next Condensed" panose="020B0506020202020204" pitchFamily="34" charset="0"/>
            </a:endParaRPr>
          </a:p>
          <a:p>
            <a:pPr algn="ctr"/>
            <a:endParaRPr lang="en-US" sz="3200" b="1" dirty="0">
              <a:latin typeface="Avenir Next Condensed" panose="020B0506020202020204" pitchFamily="34" charset="0"/>
            </a:endParaRPr>
          </a:p>
          <a:p>
            <a:pPr algn="ctr"/>
            <a:r>
              <a:rPr lang="ru-RU" sz="3600" b="1" dirty="0">
                <a:latin typeface="Avenir Next Condensed" panose="020B0506020202020204" pitchFamily="34" charset="0"/>
              </a:rPr>
              <a:t>Определение</a:t>
            </a:r>
            <a:r>
              <a:rPr lang="en-US" sz="3600" b="1" dirty="0">
                <a:latin typeface="Avenir Next Condensed" panose="020B0506020202020204" pitchFamily="34" charset="0"/>
              </a:rPr>
              <a:t>: </a:t>
            </a:r>
            <a:r>
              <a:rPr lang="ru-RU" sz="2800" b="1" i="1" dirty="0"/>
              <a:t>Любой вид сексуальных отношений с несовершеннолетними со стороны человека, занимающего должность руководителя  или человека, наделенного определенными полномочиями </a:t>
            </a:r>
            <a:endParaRPr lang="en-US" sz="2800" b="1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4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EB0E-37A5-B5EB-B9AD-787C7F3B2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E7F6CC-4BC3-2857-5C31-3D0A0DE7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9292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DD918F-522B-A6F0-3D60-85D107072E4C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ВВЕДЕНИЕ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3D80D-84B1-C028-914D-D3CBBA8CA225}"/>
              </a:ext>
            </a:extLst>
          </p:cNvPr>
          <p:cNvSpPr txBox="1"/>
          <p:nvPr/>
        </p:nvSpPr>
        <p:spPr>
          <a:xfrm>
            <a:off x="846343" y="1259175"/>
            <a:ext cx="74513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 греко-римской культуре, дети рассматривались как собственность в противовес Библейскому взгляду  </a:t>
            </a:r>
            <a:r>
              <a:rPr lang="en-US" sz="2400" dirty="0">
                <a:latin typeface="Avenir Next Condensed" panose="020B0506020202020204" pitchFamily="34" charset="0"/>
              </a:rPr>
              <a:t>(</a:t>
            </a:r>
            <a:r>
              <a:rPr lang="ru-RU" sz="2400" dirty="0" err="1">
                <a:latin typeface="Avenir Next Condensed" panose="020B0506020202020204" pitchFamily="34" charset="0"/>
              </a:rPr>
              <a:t>Пс</a:t>
            </a:r>
            <a:r>
              <a:rPr lang="ru-RU" sz="2400" dirty="0">
                <a:latin typeface="Avenir Next Condensed" panose="020B0506020202020204" pitchFamily="34" charset="0"/>
              </a:rPr>
              <a:t>.</a:t>
            </a:r>
            <a:r>
              <a:rPr lang="en-US" sz="2400" dirty="0">
                <a:latin typeface="Avenir Next Condensed" panose="020B0506020202020204" pitchFamily="34" charset="0"/>
              </a:rPr>
              <a:t> 12</a:t>
            </a:r>
            <a:r>
              <a:rPr lang="ru-RU" sz="2400" dirty="0">
                <a:latin typeface="Avenir Next Condensed" panose="020B0506020202020204" pitchFamily="34" charset="0"/>
              </a:rPr>
              <a:t>6</a:t>
            </a:r>
            <a:r>
              <a:rPr lang="en-US" sz="2400" dirty="0">
                <a:latin typeface="Avenir Next Condensed" panose="020B0506020202020204" pitchFamily="34" charset="0"/>
              </a:rPr>
              <a:t>:3)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Отношение Иисуса к детям</a:t>
            </a:r>
            <a:r>
              <a:rPr lang="en-US" sz="2400" dirty="0">
                <a:latin typeface="Avenir Next Condensed" panose="020B0506020202020204" pitchFamily="34" charset="0"/>
              </a:rPr>
              <a:t> (</a:t>
            </a:r>
            <a:r>
              <a:rPr lang="ru-RU" sz="2400" dirty="0">
                <a:latin typeface="Avenir Next Condensed" panose="020B0506020202020204" pitchFamily="34" charset="0"/>
              </a:rPr>
              <a:t>Луки</a:t>
            </a:r>
            <a:r>
              <a:rPr lang="en-US" sz="2400" dirty="0">
                <a:latin typeface="Avenir Next Condensed" panose="020B0506020202020204" pitchFamily="34" charset="0"/>
              </a:rPr>
              <a:t> 17:2)</a:t>
            </a:r>
          </a:p>
          <a:p>
            <a:endParaRPr lang="en-US" sz="2400" b="1" dirty="0">
              <a:latin typeface="Avenir Next Condensed" panose="020B0506020202020204" pitchFamily="34" charset="0"/>
            </a:endParaRPr>
          </a:p>
          <a:p>
            <a:r>
              <a:rPr lang="ru-RU" sz="2400" b="1" dirty="0">
                <a:latin typeface="Avenir Next Condensed" panose="020B0506020202020204" pitchFamily="34" charset="0"/>
              </a:rPr>
              <a:t>Сексуальное насилие в христианском контексте</a:t>
            </a:r>
            <a:r>
              <a:rPr lang="en-US" sz="2400" b="1" dirty="0">
                <a:latin typeface="Avenir Next Condensed" panose="020B0506020202020204" pitchFamily="34" charset="0"/>
              </a:rPr>
              <a:t>: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Сексуальное насилие над детьми (СНД) может и происходит в христианском обществе</a:t>
            </a:r>
            <a:endParaRPr lang="en-US" sz="2400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Опасная убежденность в том, что сексуальное насилие над детьми не происходит в христианских дома/церквях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Avenir Next Condensed" panose="020B0506020202020204" pitchFamily="34" charset="0"/>
              </a:rPr>
              <a:t>Статистика</a:t>
            </a:r>
            <a:r>
              <a:rPr lang="en-US" sz="2400" dirty="0">
                <a:latin typeface="Avenir Next Condensed" panose="020B0506020202020204" pitchFamily="34" charset="0"/>
              </a:rPr>
              <a:t>: 1 </a:t>
            </a:r>
            <a:r>
              <a:rPr lang="ru-RU" sz="2400" dirty="0">
                <a:latin typeface="Avenir Next Condensed" panose="020B0506020202020204" pitchFamily="34" charset="0"/>
              </a:rPr>
              <a:t>из</a:t>
            </a:r>
            <a:r>
              <a:rPr lang="en-US" sz="2400" dirty="0">
                <a:latin typeface="Avenir Next Condensed" panose="020B0506020202020204" pitchFamily="34" charset="0"/>
              </a:rPr>
              <a:t> 4 </a:t>
            </a:r>
            <a:r>
              <a:rPr lang="ru-RU" sz="2400" dirty="0">
                <a:latin typeface="Avenir Next Condensed" panose="020B0506020202020204" pitchFamily="34" charset="0"/>
              </a:rPr>
              <a:t>женщин</a:t>
            </a:r>
            <a:r>
              <a:rPr lang="en-US" sz="2400" dirty="0">
                <a:latin typeface="Avenir Next Condensed" panose="020B0506020202020204" pitchFamily="34" charset="0"/>
              </a:rPr>
              <a:t>, 1 </a:t>
            </a:r>
            <a:r>
              <a:rPr lang="ru-RU" sz="2400" dirty="0">
                <a:latin typeface="Avenir Next Condensed" panose="020B0506020202020204" pitchFamily="34" charset="0"/>
              </a:rPr>
              <a:t>из</a:t>
            </a:r>
            <a:r>
              <a:rPr lang="en-US" sz="2400" dirty="0">
                <a:latin typeface="Avenir Next Condensed" panose="020B0506020202020204" pitchFamily="34" charset="0"/>
              </a:rPr>
              <a:t> 10 </a:t>
            </a:r>
            <a:r>
              <a:rPr lang="ru-RU" sz="2400" dirty="0">
                <a:latin typeface="Avenir Next Condensed" panose="020B0506020202020204" pitchFamily="34" charset="0"/>
              </a:rPr>
              <a:t>мужчин</a:t>
            </a:r>
            <a:endParaRPr lang="en-US" sz="2400" dirty="0">
              <a:latin typeface="Avenir Next Condensed" panose="020B0506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6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3F755-1671-22A4-D746-48A0C41E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260947-E47A-A416-0D8F-C612BB15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5650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EEC2E3-F612-79DC-FE97-54021DA9D648}"/>
              </a:ext>
            </a:extLst>
          </p:cNvPr>
          <p:cNvSpPr txBox="1"/>
          <p:nvPr/>
        </p:nvSpPr>
        <p:spPr>
          <a:xfrm>
            <a:off x="842138" y="1359927"/>
            <a:ext cx="74513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venir Next Condensed" panose="020B0506020202020204" pitchFamily="34" charset="0"/>
              </a:rPr>
              <a:t>Влияние сексуального насилия над детьми (СНД):</a:t>
            </a:r>
            <a:endParaRPr lang="en-US" sz="3200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Уязвимость и  зависимость от взрослых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Подрыв доверия, утрата ощущения безопасности и нанесение вреда психическому здоровью 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Высокие показатели</a:t>
            </a:r>
            <a:r>
              <a:rPr lang="en-US" sz="3200" dirty="0">
                <a:latin typeface="Avenir Next Condensed" panose="020B0506020202020204" pitchFamily="34" charset="0"/>
              </a:rPr>
              <a:t> </a:t>
            </a:r>
            <a:r>
              <a:rPr lang="ru-RU" sz="3200" dirty="0">
                <a:latin typeface="Avenir Next Condensed" panose="020B0506020202020204" pitchFamily="34" charset="0"/>
              </a:rPr>
              <a:t>депрессии, химической зависимости и проблем в браке</a:t>
            </a:r>
            <a:endParaRPr lang="en-US" sz="3200" dirty="0">
              <a:latin typeface="Avenir Next Condensed" panose="020B0506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F3E39-727F-1B4E-81EA-C545F157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22496-26BA-8671-74DB-E89B10583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7E5506-0E9A-C5A2-92BA-81380BB5BA74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Духовные последствия СНД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5CD2D-7408-4B7D-A2AA-DA0F920C219F}"/>
              </a:ext>
            </a:extLst>
          </p:cNvPr>
          <p:cNvSpPr txBox="1"/>
          <p:nvPr/>
        </p:nvSpPr>
        <p:spPr>
          <a:xfrm>
            <a:off x="846343" y="1146764"/>
            <a:ext cx="7451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ru-RU" sz="2800" b="1" dirty="0">
                <a:latin typeface="Avenir Next Condensed" panose="020B0506020202020204" pitchFamily="34" charset="0"/>
              </a:rPr>
              <a:t>Чувство вины и стыда в христианских семьях: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У ребенка возникает искаженное представление о любящем небесном Отце </a:t>
            </a:r>
            <a:r>
              <a:rPr lang="en-US" sz="2800" dirty="0">
                <a:latin typeface="Avenir Next Condensed" panose="020B0506020202020204" pitchFamily="34" charset="0"/>
              </a:rPr>
              <a:t>(</a:t>
            </a:r>
            <a:r>
              <a:rPr lang="ru-RU" sz="2800" dirty="0">
                <a:latin typeface="Avenir Next Condensed" panose="020B0506020202020204" pitchFamily="34" charset="0"/>
              </a:rPr>
              <a:t>Луки</a:t>
            </a:r>
            <a:r>
              <a:rPr lang="en-US" sz="2800" dirty="0">
                <a:latin typeface="Avenir Next Condensed" panose="020B0506020202020204" pitchFamily="34" charset="0"/>
              </a:rPr>
              <a:t> 17:2).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Духовная борьба и заблуждение в отношении проступков</a:t>
            </a:r>
          </a:p>
          <a:p>
            <a:pPr>
              <a:buClr>
                <a:schemeClr val="accent6"/>
              </a:buClr>
            </a:pPr>
            <a:endParaRPr lang="en-US" sz="1600" dirty="0">
              <a:latin typeface="Avenir Next Condensed" panose="020B0506020202020204" pitchFamily="34" charset="0"/>
            </a:endParaRPr>
          </a:p>
          <a:p>
            <a:r>
              <a:rPr lang="ru-RU" sz="2800" b="1" dirty="0">
                <a:latin typeface="Avenir Next Condensed" panose="020B0506020202020204" pitchFamily="34" charset="0"/>
              </a:rPr>
              <a:t>Эмоциональное влияние:</a:t>
            </a:r>
            <a:endParaRPr lang="en-US" sz="2800" b="1" dirty="0">
              <a:latin typeface="Avenir Next Condensed" panose="020B0506020202020204" pitchFamily="34" charset="0"/>
            </a:endParaRP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Проблемы с доверием в отношениях и трудности в развитии интимной близости</a:t>
            </a:r>
          </a:p>
          <a:p>
            <a: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Avenir Next Condensed" panose="020B0506020202020204" pitchFamily="34" charset="0"/>
              </a:rPr>
              <a:t>Продолжительные последствия в браке и воспитании детей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C0DAF-5BF7-7464-D4E9-32404007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5501E6-71F9-9AE4-6487-5E29A434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E8F666-B5B6-6DE1-3307-C186C76B4359}"/>
              </a:ext>
            </a:extLst>
          </p:cNvPr>
          <p:cNvSpPr txBox="1"/>
          <p:nvPr/>
        </p:nvSpPr>
        <p:spPr>
          <a:xfrm>
            <a:off x="499058" y="39756"/>
            <a:ext cx="8289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ХАРАКТЕРНЫЕ ПРОБЛЕМЫ МУЖЧИН,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ПЕРЕЖИВШИХ СЕКСУАЛЬНОЕ НАСИЛИЕ В ДЕТСТВЕ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9E0D2-3742-DB9B-72A7-DDEE7D335E8B}"/>
              </a:ext>
            </a:extLst>
          </p:cNvPr>
          <p:cNvSpPr txBox="1"/>
          <p:nvPr/>
        </p:nvSpPr>
        <p:spPr>
          <a:xfrm>
            <a:off x="768482" y="993863"/>
            <a:ext cx="77507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r>
              <a:rPr lang="ru-RU" sz="4000" b="1" dirty="0">
                <a:latin typeface="Avenir Next Condensed" panose="020B0506020202020204" pitchFamily="34" charset="0"/>
              </a:rPr>
              <a:t>Культурные ожидания по отношению к мужчинам</a:t>
            </a:r>
            <a:r>
              <a:rPr lang="en-US" sz="4000" b="1" dirty="0">
                <a:latin typeface="Avenir Next Condensed" panose="020B0506020202020204" pitchFamily="34" charset="0"/>
              </a:rPr>
              <a:t>:</a:t>
            </a:r>
            <a:endParaRPr lang="ru-RU" sz="4000" b="1" dirty="0">
              <a:latin typeface="Avenir Next Condensed" panose="020B0506020202020204" pitchFamily="34" charset="0"/>
            </a:endParaRPr>
          </a:p>
          <a:p>
            <a:pPr>
              <a:buClr>
                <a:srgbClr val="E18F39"/>
              </a:buClr>
            </a:pPr>
            <a:endParaRPr lang="en-US" b="1" dirty="0">
              <a:latin typeface="Avenir Next Condensed" panose="020B0506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latin typeface="Avenir Next Condensed" panose="020B0506020202020204" pitchFamily="34" charset="0"/>
              </a:rPr>
              <a:t>Страх, что вам не поверят, или стигматизация (общественное осуждение)</a:t>
            </a:r>
          </a:p>
          <a:p>
            <a:pPr>
              <a:buClr>
                <a:srgbClr val="E18F39"/>
              </a:buClr>
            </a:pPr>
            <a:endParaRPr lang="ru-RU" sz="2800" b="1" dirty="0">
              <a:latin typeface="Avenir Next Condensed" panose="020B0506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latin typeface="Avenir Next Condensed" panose="020B0506020202020204" pitchFamily="34" charset="0"/>
              </a:rPr>
              <a:t>Озабоченность по поводу сексуальности, особенно в случаях однополого насилия</a:t>
            </a:r>
          </a:p>
          <a:p>
            <a:pPr>
              <a:buClr>
                <a:srgbClr val="E18F39"/>
              </a:buClr>
            </a:pPr>
            <a:endParaRPr lang="ru-RU" sz="2800" b="1" dirty="0">
              <a:latin typeface="Avenir Next Condensed" panose="020B0506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latin typeface="Avenir Next Condensed" panose="020B0506020202020204" pitchFamily="34" charset="0"/>
              </a:rPr>
              <a:t>Нежелание сообщать о случившемся из-за общественных представлений о мужской силе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9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3714C-C684-4783-9ED0-5BEC9667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6799E2-E3A9-81DA-C3E0-5C936DD5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C61D95-8564-B65C-E435-B8785A7DBADE}"/>
              </a:ext>
            </a:extLst>
          </p:cNvPr>
          <p:cNvSpPr txBox="1"/>
          <p:nvPr/>
        </p:nvSpPr>
        <p:spPr>
          <a:xfrm>
            <a:off x="560070" y="92039"/>
            <a:ext cx="8289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ХАРАКТЕРНЫЕ ПРОБЛЕМЫ МУЖЧИН,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ПЕРЕЖИВШИХ СЕКСУАЛЬНОЕ НАСИЛИЕ В ДЕТСТВЕ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3EC9F-6741-750F-099A-441EB94AABBA}"/>
              </a:ext>
            </a:extLst>
          </p:cNvPr>
          <p:cNvSpPr txBox="1"/>
          <p:nvPr/>
        </p:nvSpPr>
        <p:spPr>
          <a:xfrm>
            <a:off x="768483" y="1250199"/>
            <a:ext cx="775079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ru-RU" sz="3600" b="1" dirty="0">
                <a:latin typeface="Avenir Next Condensed" panose="020B0506020202020204" pitchFamily="34" charset="0"/>
              </a:rPr>
              <a:t>Позднее вскрытие информации</a:t>
            </a:r>
            <a:r>
              <a:rPr lang="en-US" sz="3600" b="1" dirty="0">
                <a:latin typeface="Avenir Next Condensed" panose="020B0506020202020204" pitchFamily="34" charset="0"/>
              </a:rPr>
              <a:t>:</a:t>
            </a:r>
          </a:p>
          <a:p>
            <a:pPr>
              <a:lnSpc>
                <a:spcPct val="150000"/>
              </a:lnSpc>
              <a:buClr>
                <a:srgbClr val="E18F39"/>
              </a:buClr>
            </a:pPr>
            <a:endParaRPr lang="en-US" sz="2000" b="1" dirty="0">
              <a:latin typeface="Avenir Next Condensed" panose="020B0506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Мужчины часто рассказывают о насилии только уже в зрелом возрасте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3200" dirty="0">
                <a:latin typeface="Avenir Next Condensed" panose="020B0506020202020204" pitchFamily="34" charset="0"/>
              </a:rPr>
              <a:t>Давление, заставляющее соответствовать традиционным гендерным ролям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84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8E66-2ACB-4268-C17C-D447C19D0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F95891-F89A-1F0F-A264-608B4F2BAA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9A105-176A-FF0C-8D1D-7CD9CDD773FA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ВЛИЯНИЕ НА БРАК И СЕМЬЮ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A02D6A-CFF7-9AA1-4063-61B225D93344}"/>
              </a:ext>
            </a:extLst>
          </p:cNvPr>
          <p:cNvSpPr txBox="1"/>
          <p:nvPr/>
        </p:nvSpPr>
        <p:spPr>
          <a:xfrm>
            <a:off x="842138" y="1300172"/>
            <a:ext cx="74513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18F39"/>
              </a:buClr>
            </a:pPr>
            <a:r>
              <a:rPr lang="ru-RU" sz="3600" b="1" dirty="0">
                <a:latin typeface="Avenir Next Condensed" panose="020B0506020202020204" pitchFamily="34" charset="0"/>
              </a:rPr>
              <a:t>Трудности в отношениях</a:t>
            </a:r>
            <a:r>
              <a:rPr lang="en-US" sz="3600" b="1" dirty="0">
                <a:latin typeface="Avenir Next Condensed" panose="020B0506020202020204" pitchFamily="34" charset="0"/>
              </a:rPr>
              <a:t>: </a:t>
            </a:r>
          </a:p>
          <a:p>
            <a:pPr>
              <a:lnSpc>
                <a:spcPct val="150000"/>
              </a:lnSpc>
              <a:buClr>
                <a:srgbClr val="E18F39"/>
              </a:buClr>
            </a:pPr>
            <a:endParaRPr lang="en-US" sz="800" b="1" dirty="0">
              <a:latin typeface="Avenir Next Condensed" panose="020B0506020202020204" pitchFamily="34" charset="0"/>
            </a:endParaRP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latin typeface="Avenir Next Condensed" panose="020B0506020202020204" pitchFamily="34" charset="0"/>
              </a:rPr>
              <a:t>Трудности в построении стабильных, преданных отношений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latin typeface="Avenir Next Condensed" panose="020B0506020202020204" pitchFamily="34" charset="0"/>
              </a:rPr>
              <a:t>Проблемы с доверием и близостью в браке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latin typeface="Avenir Next Condensed" panose="020B0506020202020204" pitchFamily="34" charset="0"/>
              </a:rPr>
              <a:t>Потенциальное негативное влияние на воспитание детей (отсутствие примеров для подражания, страх не справиться с воспитанием детей)</a:t>
            </a:r>
          </a:p>
          <a:p>
            <a:pPr>
              <a:buClr>
                <a:srgbClr val="E18F39"/>
              </a:buClr>
            </a:pPr>
            <a:endParaRPr lang="en-US" sz="1200" dirty="0">
              <a:latin typeface="Avenir Next Condensed" panose="020B0506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47175" y="6635734"/>
            <a:ext cx="61932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dobe Garamond Pro" panose="02020502060506020403" pitchFamily="18" charset="0"/>
                <a:cs typeface="Calibri" panose="020F0502020204030204" pitchFamily="34" charset="0"/>
              </a:rPr>
              <a:t>ПОДДЕРЖКА В ВОССТАНОВЛЕНИИ МУЖЧИН ПОСЛЕ СЕКСУАЛЬНОГО НАСИЛИЯ  ТОЧКА ЗРЕНИЯ ХРИСТИАНСКОГО СООБЩЕСТВА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33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1920</Words>
  <Application>Microsoft Macintosh PowerPoint</Application>
  <PresentationFormat>Экран (4:3)</PresentationFormat>
  <Paragraphs>166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Aptos</vt:lpstr>
      <vt:lpstr>Arial</vt:lpstr>
      <vt:lpstr>Avenir Next Condensed</vt:lpstr>
      <vt:lpstr>Calibri</vt:lpstr>
      <vt:lpstr>Times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rosemay</dc:creator>
  <cp:lastModifiedBy>Akseniya Liberanskaya</cp:lastModifiedBy>
  <cp:revision>72</cp:revision>
  <dcterms:created xsi:type="dcterms:W3CDTF">2015-08-17T22:20:08Z</dcterms:created>
  <dcterms:modified xsi:type="dcterms:W3CDTF">2025-01-15T12:46:50Z</dcterms:modified>
</cp:coreProperties>
</file>