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8"/>
  </p:notesMasterIdLst>
  <p:sldIdLst>
    <p:sldId id="294" r:id="rId2"/>
    <p:sldId id="260" r:id="rId3"/>
    <p:sldId id="264" r:id="rId4"/>
    <p:sldId id="265" r:id="rId5"/>
    <p:sldId id="266" r:id="rId6"/>
    <p:sldId id="288" r:id="rId7"/>
    <p:sldId id="267" r:id="rId8"/>
    <p:sldId id="263" r:id="rId9"/>
    <p:sldId id="262" r:id="rId10"/>
    <p:sldId id="271" r:id="rId11"/>
    <p:sldId id="289" r:id="rId12"/>
    <p:sldId id="291" r:id="rId13"/>
    <p:sldId id="286" r:id="rId14"/>
    <p:sldId id="284" r:id="rId15"/>
    <p:sldId id="273" r:id="rId16"/>
    <p:sldId id="274" r:id="rId17"/>
    <p:sldId id="290" r:id="rId18"/>
    <p:sldId id="292" r:id="rId19"/>
    <p:sldId id="277" r:id="rId20"/>
    <p:sldId id="275" r:id="rId21"/>
    <p:sldId id="278" r:id="rId22"/>
    <p:sldId id="287" r:id="rId23"/>
    <p:sldId id="293" r:id="rId24"/>
    <p:sldId id="283" r:id="rId25"/>
    <p:sldId id="281" r:id="rId26"/>
    <p:sldId id="261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C48"/>
    <a:srgbClr val="FDA400"/>
    <a:srgbClr val="F7AA00"/>
    <a:srgbClr val="454B59"/>
    <a:srgbClr val="FDD7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530"/>
    <p:restoredTop sz="64759"/>
  </p:normalViewPr>
  <p:slideViewPr>
    <p:cSldViewPr snapToGrid="0" snapToObjects="1">
      <p:cViewPr varScale="1">
        <p:scale>
          <a:sx n="72" d="100"/>
          <a:sy n="72" d="100"/>
        </p:scale>
        <p:origin x="2288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2FEC05-6604-984C-BC0C-5126241BF795}" type="datetimeFigureOut">
              <a:rPr lang="en-US" smtClean="0"/>
              <a:t>1/15/25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F559D1-0F43-E249-A8F6-7C6E7A0EBC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7471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559D1-0F43-E249-A8F6-7C6E7A0EBC3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7647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«Семя» жены (Иисус </a:t>
            </a:r>
            <a:r>
              <a:rPr lang="ru-RU" dirty="0" err="1"/>
              <a:t>Хри</a:t>
            </a:r>
            <a:r>
              <a:rPr lang="ru-RU" dirty="0"/>
              <a:t>- </a:t>
            </a:r>
            <a:r>
              <a:rPr lang="ru-RU" dirty="0" err="1"/>
              <a:t>стос</a:t>
            </a:r>
            <a:r>
              <a:rPr lang="ru-RU" dirty="0"/>
              <a:t>) в конечном итоге поразит змея (сатану) и примирит Бога с людьми. Это решение, </a:t>
            </a:r>
            <a:r>
              <a:rPr lang="ru-RU" dirty="0" err="1"/>
              <a:t>реа</a:t>
            </a:r>
            <a:r>
              <a:rPr lang="ru-RU" dirty="0"/>
              <a:t>- </a:t>
            </a:r>
            <a:r>
              <a:rPr lang="ru-RU" dirty="0" err="1"/>
              <a:t>лизованное</a:t>
            </a:r>
            <a:r>
              <a:rPr lang="ru-RU" dirty="0"/>
              <a:t> через жертву Иисуса на кресте, восстановит доступ людей к отношениям с </a:t>
            </a:r>
            <a:r>
              <a:rPr lang="ru-RU" dirty="0" err="1"/>
              <a:t>Бо</a:t>
            </a:r>
            <a:r>
              <a:rPr lang="ru-RU" dirty="0"/>
              <a:t>- гом и подарит им вечную жизнь. «Ибо </a:t>
            </a:r>
            <a:r>
              <a:rPr lang="ru-RU" dirty="0" err="1"/>
              <a:t>возмез</a:t>
            </a:r>
            <a:r>
              <a:rPr lang="ru-RU" dirty="0"/>
              <a:t>- </a:t>
            </a:r>
            <a:r>
              <a:rPr lang="ru-RU" dirty="0" err="1"/>
              <a:t>дие</a:t>
            </a:r>
            <a:r>
              <a:rPr lang="ru-RU" dirty="0"/>
              <a:t> за грех — смерть, а дар Божий — жизнь вечная во Христе Иисусе, Господе нашем» (Рим. 6:23).</a:t>
            </a:r>
          </a:p>
          <a:p>
            <a:r>
              <a:rPr lang="ru-RU" dirty="0"/>
              <a:t>Несмотря на  попытки Бога исправить отношения с человечеством, люди </a:t>
            </a:r>
            <a:r>
              <a:rPr lang="ru-RU" dirty="0" err="1"/>
              <a:t>продол</a:t>
            </a:r>
            <a:r>
              <a:rPr lang="ru-RU" dirty="0"/>
              <a:t>- жали упорно грешить, и Бог решил стереть их с лица земли (Быт. 6:5–7). Однако Бог нашел верного и преданного Ноя и </a:t>
            </a:r>
            <a:r>
              <a:rPr lang="ru-RU" dirty="0" err="1"/>
              <a:t>заклю</a:t>
            </a:r>
            <a:r>
              <a:rPr lang="ru-RU" dirty="0"/>
              <a:t>- </a:t>
            </a:r>
            <a:r>
              <a:rPr lang="ru-RU" dirty="0" err="1"/>
              <a:t>чил</a:t>
            </a:r>
            <a:r>
              <a:rPr lang="ru-RU" dirty="0"/>
              <a:t> с ним завет — первый завет, упомянутый в Библии (Быт. 6:8, 13–22). Впоследствии Бог заключил завет с Авраамом (Быт. 17:1–13). Несмотря на человеческую греховность, Бог продолжает поддерживать с нами отношения (Рим. 5:8–17).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559D1-0F43-E249-A8F6-7C6E7A0EBC3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3898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ИЧНОЕ ИЛИ ГРУППОВОЕ ОБСУЖДЕНИЕ</a:t>
            </a:r>
          </a:p>
          <a:p>
            <a:r>
              <a:rPr lang="ru-RU" dirty="0"/>
              <a:t>Что вы можете делать каждый день, чтобы улучшить свои отношения, беря пример с Божьей любви к вам?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559D1-0F43-E249-A8F6-7C6E7A0EBC3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0716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Хотя брак представлен в Писании как идеальная среда для того, чтобы люди могли испытать максимальную близость в человеческих отношениях (Быт. 2:18, 24, 25), это не единственное место, где люди испытывают полноценные отношения и близость. В конце концов, Иисус никогда не был женат. У Давида и Ионафана были прекрасные, близкие и поддерживающие отношения, о которых говорится в Писании: «Душа Ионафана прилепилась к душе его [Давида] и полюбил его Ионафан, как свою душу… Ионафан же заключил с Давидом союз, ибо полюбил его, как свою душу» (1 </a:t>
            </a:r>
            <a:r>
              <a:rPr lang="ru-RU" dirty="0" err="1"/>
              <a:t>Цар</a:t>
            </a:r>
            <a:r>
              <a:rPr lang="ru-RU" dirty="0"/>
              <a:t>. 18:1, 3).</a:t>
            </a:r>
          </a:p>
          <a:p>
            <a:r>
              <a:rPr lang="ru-RU" dirty="0"/>
              <a:t>Еще одно библейское повествование, привлекающее внимание к близким и поддерживающим отношениям между двумя людьми вне брачного контекста, — это история Ное- мини и ее невестки Руфи: «Но Руфь сказала: не  принуждай меня оставить тебя и  возвратиться от тебя; но куда ты пойдешь, туда и я пойду, и где ты жить будешь, там и я буду жить; народ твой будет моим народом, и твой Бог — моим Богом» (Руф. 1:16).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559D1-0F43-E249-A8F6-7C6E7A0EBC3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6117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Иоанн, ученик Иисуса, написавший Первое послание Иоанна, в самом его начале заявляет о себе как об очевидце жизни, смерти и воскресения Иисуса Христа. По его собственному свидетельству, то, чем он делится здесь, основано на том, что он видел, слышал и осязал. Испытав на себе любовь Иисуса и поняв смысл Его жизни и служения, Иоанн написал: «Ибо так возлюбил Бог мир, что отдал Сына Своего Единородного, дабы всякий, верую- </a:t>
            </a:r>
            <a:r>
              <a:rPr lang="ru-RU" dirty="0" err="1"/>
              <a:t>щий</a:t>
            </a:r>
            <a:r>
              <a:rPr lang="ru-RU" dirty="0"/>
              <a:t> в Него, не погиб, но имел жизнь вечную» (Ин. 3:16).</a:t>
            </a:r>
          </a:p>
          <a:p>
            <a:r>
              <a:rPr lang="ru-RU" dirty="0"/>
              <a:t>Иоанн был настолько тронут проявленной Богом любовью, что призвал своих слушателей «любить друг друга» в знак того, что они приняли Божью любовь в лице Иисуса Христа.</a:t>
            </a:r>
          </a:p>
          <a:p>
            <a:r>
              <a:rPr lang="ru-RU" dirty="0"/>
              <a:t>Иоанн ясно говорит, что нелюбящий человек не знает Бога, «потому что Бог есть любовь» (1 Ин. 4:8). По сути, человек не может претендовать на  звание верующего, если он не любит, как Бог. Сам Иисус вновь заявляет Своим ученикам, что Божий план с самого начала заключался в том, чтобы они любили Бога и друг друга: «Заповедь новую даю вам, да любите друг друга; как Я возлюбил вас, так и вы да любите друг друга. По тому </a:t>
            </a:r>
            <a:r>
              <a:rPr lang="ru-RU" dirty="0" err="1"/>
              <a:t>узна́ют</a:t>
            </a:r>
            <a:r>
              <a:rPr lang="ru-RU" dirty="0"/>
              <a:t> все, что вы Мои ученики, если будете иметь любовь между собою» (Ин. 13:34, 35).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559D1-0F43-E249-A8F6-7C6E7A0EBC3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7550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Чтобы у последователей Христа было четкое понимание того, что представляет собой эта любовь, апостол Павел пишет:</a:t>
            </a:r>
          </a:p>
          <a:p>
            <a:r>
              <a:rPr lang="ru-RU" dirty="0"/>
              <a:t>«Любовь </a:t>
            </a:r>
            <a:r>
              <a:rPr lang="ru-RU" dirty="0" err="1"/>
              <a:t>долготерпит</a:t>
            </a:r>
            <a:r>
              <a:rPr lang="ru-RU" dirty="0"/>
              <a:t>, милосердствует, любовь не завидует, любовь не превозносится, не гордится, не бесчинствует, не ищет своего, не раздражается, не мыслит зла, не радуется неправде, а </a:t>
            </a:r>
            <a:r>
              <a:rPr lang="ru-RU" dirty="0" err="1"/>
              <a:t>сорадуется</a:t>
            </a:r>
            <a:r>
              <a:rPr lang="ru-RU" dirty="0"/>
              <a:t> истине; все покрывает, всему верит, всего надеется, все переносит. Любовь никогда не перестает» (1 Кор. 13:4–8).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559D1-0F43-E249-A8F6-7C6E7A0EBC3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3343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Павел далее говорит: «Итак, облекитесь, как избранные Божии, святые и возлюблен- </a:t>
            </a:r>
            <a:r>
              <a:rPr lang="ru-RU" dirty="0" err="1"/>
              <a:t>ные</a:t>
            </a:r>
            <a:r>
              <a:rPr lang="ru-RU" dirty="0"/>
              <a:t>, в милосердие, благость, </a:t>
            </a:r>
            <a:r>
              <a:rPr lang="ru-RU" dirty="0" err="1"/>
              <a:t>смиренномуд</a:t>
            </a:r>
            <a:r>
              <a:rPr lang="ru-RU" dirty="0"/>
              <a:t>- </a:t>
            </a:r>
            <a:r>
              <a:rPr lang="ru-RU" dirty="0" err="1"/>
              <a:t>рие</a:t>
            </a:r>
            <a:r>
              <a:rPr lang="ru-RU" dirty="0"/>
              <a:t>, кротость, долготерпение, снисходя друг другу и прощая взаимно, если кто на кого имеет жалобу: как Христос простил вас, так и вы» (Кол. 3:12–14).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559D1-0F43-E249-A8F6-7C6E7A0EBC3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9330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ЛИЧНЫЕ РАЗМЫШЛЕНИЯ</a:t>
            </a:r>
          </a:p>
          <a:p>
            <a:r>
              <a:rPr lang="ru-RU" dirty="0"/>
              <a:t>Что вы будете делать каждый день, чтобы сообщить людям из  вашего внутреннего и внешнего круга, что вы ученик Иисуса Христа?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559D1-0F43-E249-A8F6-7C6E7A0EBC3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0651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Когда мы размышляем о чудесном Божьем замысле отношений, нам, как правило, при- ходят на ум отношения в браке и семье. Брак и семья были неотъемлемой частью Божьего идеала отношений при сотворении мира, наглядно показанного на  примере союза Адама и Евы в Эдемском саду. Однако Божий </a:t>
            </a:r>
          </a:p>
          <a:p>
            <a:r>
              <a:rPr lang="ru-RU" dirty="0"/>
              <a:t>замысел об отношениях выходит далеко за рамки семьи и включает каждого человека, созданного по Его образу и подобию, к кото- рому мы должны относиться с любовью и со- страданием как представители Иисуса Христа. Петр, один из учеников Иисуса, пишет: «Более же всего имейте усердную любовь друг ко другу, потому что любовь покрывает множество грехов. Будьте страннолюбивы друг ко другу без ропота» (1 Петр. 4:8, 9).</a:t>
            </a:r>
          </a:p>
          <a:p>
            <a:r>
              <a:rPr lang="ru-RU" dirty="0"/>
              <a:t>Бог заложил в человека глубокое стремление к эмоциональной, психической, физической и духовной близости. Этот замысел проявляется в  нашей общей потребности в отношениях, и эта концепция находит решительную поддержку в современной теории взаимоотношений. Идея Стивена </a:t>
            </a:r>
            <a:r>
              <a:rPr lang="ru-RU" dirty="0" err="1"/>
              <a:t>Кови</a:t>
            </a:r>
            <a:r>
              <a:rPr lang="ru-RU" dirty="0"/>
              <a:t> об «эмоциональном банковском счете» в от- ношениях перекликается с принципом отдачи и поучения, лежащим в основе Божьего за- вета с людьми (</a:t>
            </a:r>
            <a:r>
              <a:rPr lang="ru-RU" dirty="0" err="1"/>
              <a:t>Кови</a:t>
            </a:r>
            <a:r>
              <a:rPr lang="ru-RU" dirty="0"/>
              <a:t>, 1989). Поскольку Бог остается верным, несмотря на человеческие ошибки (2 Тим. 2:13), </a:t>
            </a:r>
            <a:r>
              <a:rPr lang="ru-RU" dirty="0" err="1"/>
              <a:t>Кови</a:t>
            </a:r>
            <a:r>
              <a:rPr lang="ru-RU" dirty="0"/>
              <a:t> предполагает, что постоянное проявление доброты и уважения может поддержать отношения в непростое время.</a:t>
            </a:r>
          </a:p>
          <a:p>
            <a:r>
              <a:rPr lang="ru-RU" dirty="0"/>
              <a:t>Эллен Уайт лаконично передает суть </a:t>
            </a:r>
            <a:r>
              <a:rPr lang="ru-RU" dirty="0" err="1"/>
              <a:t>Божь</a:t>
            </a:r>
            <a:r>
              <a:rPr lang="ru-RU" dirty="0"/>
              <a:t>- его замысла о человеческих взаимоотношениях: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559D1-0F43-E249-A8F6-7C6E7A0EBC3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02235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Эллен Уайт лаконично передает суть Божьего замысла о человеческих взаимоотношениях:</a:t>
            </a:r>
          </a:p>
          <a:p>
            <a:r>
              <a:rPr lang="ru-RU" dirty="0"/>
              <a:t>«Христос не разделял людей по их национальной принадлежности, по занимаемому ими положению в обществе или по их </a:t>
            </a:r>
            <a:r>
              <a:rPr lang="ru-RU" dirty="0" err="1"/>
              <a:t>вероубеждениям</a:t>
            </a:r>
            <a:r>
              <a:rPr lang="ru-RU" dirty="0"/>
              <a:t>. Книжники и  фарисеи хотели из посланных Небом даров извлечь выгоду только для своей нации и лишить этого преимущества другую часть семьи Божьей. Но Христос пришел разрушить всякую стену разделения. Он  пришел показать, что Его дар милости и  любви столь  же  безграничен, как воздух, свет или дождевые потоки, освежающие землю… Христос всех людей считал достойными и  стремился исцелить душу каждого.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559D1-0F43-E249-A8F6-7C6E7A0EBC3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5314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Среди каких бы людей Иисус ни  находился, Он  доносил до  них то, что было уместно с точки зрения времени и обстоятельств. Когда одни люди пренебрегали другими и оскорбляли их, это еще больше помогало Ему осознать их нужду в Его богочеловеческом сочувствии. Он стремился вдохнуть надежду в самых грубых и малообещающих людей, пытался уверить их, что они могут стать непорочны и чисты и приобрести такой характер, который сделает их детьми Божьими» (Свидетельства для Церкви. Т. 9. С. 191).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559D1-0F43-E249-A8F6-7C6E7A0EBC3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2589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Этот семинар нацелен на изучение Библии, чтобы помочь участникам осмыслить Божий замысел касательно человеческих отношений. Хотя в семинаре делаются ссылки на </a:t>
            </a:r>
            <a:r>
              <a:rPr lang="ru-RU" dirty="0" err="1"/>
              <a:t>современ</a:t>
            </a:r>
            <a:r>
              <a:rPr lang="ru-RU" dirty="0"/>
              <a:t>- </a:t>
            </a:r>
            <a:r>
              <a:rPr lang="ru-RU" dirty="0" err="1"/>
              <a:t>ную</a:t>
            </a:r>
            <a:r>
              <a:rPr lang="ru-RU" dirty="0"/>
              <a:t> науку об отношениях, его основная цель — выяснить, что Библия говорит об отношениях и как современные христиане могут применять библейские принципы в построении всех видов отношений в современных условиях.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559D1-0F43-E249-A8F6-7C6E7A0EBC3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5380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1. По Чьему образу вы были созданы и с какой целью?</a:t>
            </a:r>
          </a:p>
          <a:p>
            <a:r>
              <a:rPr lang="ru-RU" dirty="0"/>
              <a:t>2. Чем библейское определение любви </a:t>
            </a:r>
            <a:r>
              <a:rPr lang="ru-RU" dirty="0" err="1"/>
              <a:t>отли</a:t>
            </a:r>
            <a:r>
              <a:rPr lang="ru-RU" dirty="0"/>
              <a:t>- чается от того, как ее определяет культура, в которой вы живете?</a:t>
            </a:r>
          </a:p>
          <a:p>
            <a:r>
              <a:rPr lang="ru-RU" dirty="0"/>
              <a:t>Семинары</a:t>
            </a:r>
          </a:p>
          <a:p>
            <a:r>
              <a:rPr lang="ru-RU" b="1" u="sng" baseline="0" dirty="0"/>
              <a:t>3. Насколько здоровы ваши отношения, особенно с близкими людьми, и что вы будете делать, чтобы с каждым днем лучше отражать в них Иисуса?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559D1-0F43-E249-A8F6-7C6E7A0EBC3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2989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Бог вложил в человечество глубокое стремление к близости - эмоциональной, ментальной, физической и духовной. дизайн </a:t>
            </a:r>
            <a:r>
              <a:rPr lang="en" dirty="0"/>
              <a:t>is </a:t>
            </a:r>
            <a:r>
              <a:rPr lang="ru-RU" dirty="0"/>
              <a:t>проявляется в нашей всеобщей потребности в связи - концепции, которая активно поддерживается современной теорией взаимоотношений. Идея Стивена </a:t>
            </a:r>
            <a:r>
              <a:rPr lang="ru-RU" dirty="0" err="1"/>
              <a:t>Кови</a:t>
            </a:r>
            <a:r>
              <a:rPr lang="ru-RU" dirty="0"/>
              <a:t> об "эмоциональном банковском счете" в отношениях перекликается с природой уступок и взяток в Божьем завете с людьми (</a:t>
            </a:r>
            <a:r>
              <a:rPr lang="en" dirty="0"/>
              <a:t>Covey, 1989). </a:t>
            </a:r>
            <a:r>
              <a:rPr lang="ru-RU" dirty="0"/>
              <a:t>Точно так же, как Бог остается верным, несмотря на человеческие недостатки (2 Тимофею 2: 13), </a:t>
            </a:r>
            <a:r>
              <a:rPr lang="ru-RU" dirty="0" err="1"/>
              <a:t>Кови</a:t>
            </a:r>
            <a:r>
              <a:rPr lang="ru-RU" dirty="0"/>
              <a:t> предполагает, что постоянное проявление доброты и уважения может поддерживать отношения в трудные времена.</a:t>
            </a:r>
          </a:p>
          <a:p>
            <a:r>
              <a:rPr lang="ru-RU" dirty="0"/>
              <a:t>Божье творение являло собой потрясающий шедевр! Каждое Его решение было безупречным, Его пути — превосходящими наше пони- мание, а Его мысли — непостижимыми для нас (см. Ис. 55:9). Идеальным получилось все — свет, небо, земля, моря, трава, семена, цветы, деревья, плоды, солнце, луна, звезды, птицы, рыбы, животные, пресмыкающиеся и люди — Адам и Ева, созданные по образу Божьему мужчиной и женщиной (см. Быт. 1:27). В процессе Творения Бог заложил в человека глубокое стремление к эмоциональной, психической, физической и духовной близости. Люди во всем мире очень хотят, чтобы их любили, принимали и  ценили. Это часть глубокого Божьего замысла. В </a:t>
            </a:r>
            <a:r>
              <a:rPr lang="en-US" dirty="0"/>
              <a:t>XIX </a:t>
            </a:r>
            <a:r>
              <a:rPr lang="ru-RU" dirty="0"/>
              <a:t>веке большинство младенцев в приютах погибали от заболевания,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559D1-0F43-E249-A8F6-7C6E7A0EBC3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4008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здоровье ухудшилось, что привело к потере интереса к жизни, ослаблению иммунной системы и, в конечном итоге, к смерти. После тщательного наблюдения врачи из Организации Объединенных Наций прописали простое, но эффективное решение. Они рекомендовала медсестрам брать детей на руки, обнимать их, играть с ними и разговаривать с ними в течение десяти минут каждый час. этот, казалось бы, ненаучный подход, ныне признанный в качестве основанной на фактических данных теории привязанности или связующего звена, оказался удивительно успешным в лечении младенцев (</a:t>
            </a:r>
            <a:r>
              <a:rPr lang="en" dirty="0"/>
              <a:t>Bick &amp; Nelson, 2016, </a:t>
            </a:r>
            <a:r>
              <a:rPr lang="ru-RU" dirty="0"/>
              <a:t>стр. 177-196). Во всех людях Богом заложена потребность любить и быть любимым, быть в здоровых и счастливых отношениях. Мы запрограммированы на связь; другими словами, значимые отношения необходимы для нашего благополучия (</a:t>
            </a:r>
            <a:r>
              <a:rPr lang="ru-RU" dirty="0" err="1"/>
              <a:t>Козолино</a:t>
            </a:r>
            <a:r>
              <a:rPr lang="ru-RU" dirty="0"/>
              <a:t>, 2014).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559D1-0F43-E249-A8F6-7C6E7A0EBC3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8462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МУЖЧИНА И ЖЕНЩИНА, СОТВОРЕННЫЕ </a:t>
            </a:r>
          </a:p>
          <a:p>
            <a:r>
              <a:rPr lang="ru-RU" dirty="0"/>
              <a:t>ПО БОЖЬЕМУ ОБРАЗУ</a:t>
            </a:r>
          </a:p>
          <a:p>
            <a:r>
              <a:rPr lang="ru-RU" dirty="0"/>
              <a:t>Когда рождается ребенок, его родители и окружающие родственники первым делом восклицают: «Он похож на...». Люди часто хотят связать образ ребенка с собой. В Быт. 1 и 2 ясно сказано, что люди созданы по об- разу и подобию Божьему. Адам и Ева были созданы иначе, чем другие сотворенные су- </a:t>
            </a:r>
            <a:r>
              <a:rPr lang="ru-RU" dirty="0" err="1"/>
              <a:t>щества</a:t>
            </a:r>
            <a:r>
              <a:rPr lang="ru-RU" dirty="0"/>
              <a:t> (Быт. 1:24, 25). Они были наделены уникальными социальными навыками. Люди похожи на нашего Творца, мы созданы по Его образу и подобию.</a:t>
            </a:r>
          </a:p>
          <a:p>
            <a:r>
              <a:rPr lang="ru-RU" dirty="0"/>
              <a:t>Хотя численность одиноких взрослых людей за последние три десятилетия резко возросла - особенно в промышленно развитых обществах - нет никакой ошибки в том, что Бог создал людей для отношений (Притч. 3: 3, 4). Первоначальный Божий план поместил людей в контекст брака и семейных отношений, чтобы помочь человечеству иметь работающую модель для всех будущих отношений, интимных или платонических (Кол. 3:12-14). Итак, независимо от того, женаты они или нет, люди были созданы для отношений, которые чтят Бога (Гал. 5: 16). вот почему Павел призывает: "Будьте добры друг к другу, сострадательны, прощайте друг друга, как Бог во Христе простил нас" (</a:t>
            </a:r>
            <a:r>
              <a:rPr lang="ru-RU" dirty="0" err="1"/>
              <a:t>Еф</a:t>
            </a:r>
            <a:r>
              <a:rPr lang="ru-RU" dirty="0"/>
              <a:t>. 4:32, </a:t>
            </a:r>
            <a:r>
              <a:rPr lang="en" dirty="0"/>
              <a:t>ESV)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559D1-0F43-E249-A8F6-7C6E7A0EBC3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2762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Как социальные существа, обладающие ген- </a:t>
            </a:r>
            <a:r>
              <a:rPr lang="ru-RU" dirty="0" err="1"/>
              <a:t>дерными</a:t>
            </a:r>
            <a:r>
              <a:rPr lang="ru-RU" dirty="0"/>
              <a:t> особенностями (мужчины и жен- </a:t>
            </a:r>
            <a:r>
              <a:rPr lang="ru-RU" dirty="0" err="1"/>
              <a:t>щины</a:t>
            </a:r>
            <a:r>
              <a:rPr lang="ru-RU" dirty="0"/>
              <a:t>), люди исключительны в  характере и самобытности отношений друг с другом и с Богом. Существенная характеристика </a:t>
            </a:r>
            <a:r>
              <a:rPr lang="ru-RU" dirty="0" err="1"/>
              <a:t>лю</a:t>
            </a:r>
            <a:r>
              <a:rPr lang="ru-RU" dirty="0"/>
              <a:t>- дей — мужчин и женщин — выражение ими образа Божьего (</a:t>
            </a:r>
            <a:r>
              <a:rPr lang="en-US" dirty="0"/>
              <a:t>imago Dei; </a:t>
            </a:r>
            <a:r>
              <a:rPr lang="ru-RU" dirty="0"/>
              <a:t>Быт. 1:26, 27; 5:1, 2). Писание говорит о Боге, Который не </a:t>
            </a:r>
            <a:r>
              <a:rPr lang="ru-RU" dirty="0" err="1"/>
              <a:t>оди</a:t>
            </a:r>
            <a:r>
              <a:rPr lang="ru-RU" dirty="0"/>
              <a:t>- нок (Быт. 1:26, 27; 3:22; 11:7; Ис. 6:8, ср. Ин. 10:30), что убедительно обосновывает </a:t>
            </a:r>
            <a:r>
              <a:rPr lang="ru-RU" dirty="0" err="1"/>
              <a:t>необ</a:t>
            </a:r>
            <a:r>
              <a:rPr lang="ru-RU" dirty="0"/>
              <a:t>- ходимость создания людей — мужчин и жен- </a:t>
            </a:r>
            <a:r>
              <a:rPr lang="ru-RU" dirty="0" err="1"/>
              <a:t>щин</a:t>
            </a:r>
            <a:r>
              <a:rPr lang="ru-RU" dirty="0"/>
              <a:t> — по Его образу и подобию, чтобы они общались с Ним и имели отношения друг с другом. Поэтому Бог создал Еву как ответ на проблему одиночества. Он сказал: «Не хо- </a:t>
            </a:r>
            <a:r>
              <a:rPr lang="ru-RU" dirty="0" err="1"/>
              <a:t>рошо</a:t>
            </a:r>
            <a:r>
              <a:rPr lang="ru-RU" dirty="0"/>
              <a:t> быть человеку одному» (Быт. 2:18). Это не означает, что одинокий человек не может представлять собой образ Божий, поскольку все люди созданы по образу и подобию </a:t>
            </a:r>
            <a:r>
              <a:rPr lang="ru-RU" dirty="0" err="1"/>
              <a:t>Божь</a:t>
            </a:r>
            <a:r>
              <a:rPr lang="ru-RU" dirty="0"/>
              <a:t>- ему (Быт. 1:27; </a:t>
            </a:r>
            <a:r>
              <a:rPr lang="ru-RU" dirty="0" err="1"/>
              <a:t>Пс</a:t>
            </a:r>
            <a:r>
              <a:rPr lang="ru-RU" dirty="0"/>
              <a:t>. 138:14). Однако история сотворения мира представляет брак (Быт. 2:20–24) и семью (</a:t>
            </a:r>
            <a:r>
              <a:rPr lang="ru-RU" dirty="0" err="1"/>
              <a:t>Пс</a:t>
            </a:r>
            <a:r>
              <a:rPr lang="ru-RU" dirty="0"/>
              <a:t>. 67:7) как Божье основ- </a:t>
            </a:r>
            <a:r>
              <a:rPr lang="ru-RU" dirty="0" err="1"/>
              <a:t>ное</a:t>
            </a:r>
            <a:r>
              <a:rPr lang="ru-RU" dirty="0"/>
              <a:t> решение проблемы человеческого </a:t>
            </a:r>
            <a:r>
              <a:rPr lang="ru-RU" dirty="0" err="1"/>
              <a:t>одино</a:t>
            </a:r>
            <a:r>
              <a:rPr lang="ru-RU" dirty="0"/>
              <a:t>- </a:t>
            </a:r>
            <a:r>
              <a:rPr lang="ru-RU" dirty="0" err="1"/>
              <a:t>чества</a:t>
            </a:r>
            <a:r>
              <a:rPr lang="ru-RU" dirty="0"/>
              <a:t>.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559D1-0F43-E249-A8F6-7C6E7A0EBC3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9815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Сотворенные по  образу Божьему Адам и Ева были предназначены для цели, выходя- щей за рамки их самих, для отношений с </a:t>
            </a:r>
            <a:r>
              <a:rPr lang="ru-RU" dirty="0" err="1"/>
              <a:t>Бо</a:t>
            </a:r>
            <a:r>
              <a:rPr lang="ru-RU" dirty="0"/>
              <a:t>- </a:t>
            </a:r>
            <a:r>
              <a:rPr lang="ru-RU" dirty="0" err="1"/>
              <a:t>жеством</a:t>
            </a:r>
            <a:r>
              <a:rPr lang="ru-RU" dirty="0"/>
              <a:t> — Отцом, Сыном и Святым Духом, что было Божьим намерением для человече- </a:t>
            </a:r>
            <a:r>
              <a:rPr lang="ru-RU" dirty="0" err="1"/>
              <a:t>ской</a:t>
            </a:r>
            <a:r>
              <a:rPr lang="ru-RU" dirty="0"/>
              <a:t> семьи в будущем (</a:t>
            </a:r>
            <a:r>
              <a:rPr lang="ru-RU" dirty="0" err="1"/>
              <a:t>Иер</a:t>
            </a:r>
            <a:r>
              <a:rPr lang="ru-RU" dirty="0"/>
              <a:t>. 1:4, 5; </a:t>
            </a:r>
            <a:r>
              <a:rPr lang="ru-RU" dirty="0" err="1"/>
              <a:t>Еф</a:t>
            </a:r>
            <a:r>
              <a:rPr lang="ru-RU" dirty="0"/>
              <a:t>. 2:10; Рим. 8:28; </a:t>
            </a:r>
            <a:r>
              <a:rPr lang="ru-RU" dirty="0" err="1"/>
              <a:t>Флп</a:t>
            </a:r>
            <a:r>
              <a:rPr lang="ru-RU" dirty="0"/>
              <a:t>. 2:13). В повествовании о со- творении человечество названо венцом </a:t>
            </a:r>
            <a:r>
              <a:rPr lang="ru-RU" dirty="0" err="1"/>
              <a:t>творе</a:t>
            </a:r>
            <a:r>
              <a:rPr lang="ru-RU" dirty="0"/>
              <a:t>- </a:t>
            </a:r>
            <a:r>
              <a:rPr lang="ru-RU" dirty="0" err="1"/>
              <a:t>ния</a:t>
            </a:r>
            <a:r>
              <a:rPr lang="ru-RU" dirty="0"/>
              <a:t>: «Сотворим человека по образу нашему... И да владычествуют они над...» (Быт. 1:26). «Как представителю Бога ему [Адаму] пред- назначено было властвовать над низшими существами» (Уайт Э. Патриархи и пророки. </a:t>
            </a:r>
          </a:p>
          <a:p>
            <a:r>
              <a:rPr lang="ru-RU" dirty="0"/>
              <a:t>С. 45). Это было подтверждением того, что человеческие существа были созданы </a:t>
            </a:r>
            <a:r>
              <a:rPr lang="ru-RU" dirty="0" err="1"/>
              <a:t>уни</a:t>
            </a:r>
            <a:r>
              <a:rPr lang="ru-RU" dirty="0"/>
              <a:t>- </a:t>
            </a:r>
            <a:r>
              <a:rPr lang="ru-RU" dirty="0" err="1"/>
              <a:t>кальными</a:t>
            </a:r>
            <a:r>
              <a:rPr lang="ru-RU" dirty="0"/>
              <a:t> и получили Божье благословение. Они были созданы по Его образу и подобию и должны были называться детьми Божьими (1 Ин. 3:1).</a:t>
            </a:r>
          </a:p>
          <a:p>
            <a:r>
              <a:rPr lang="ru-RU" dirty="0"/>
              <a:t>Хотя за последние три десятилетия число одиноких людей резко возросло, особенно в промышленно развитых странах, не стоит сомневаться, что Бог создал людей для </a:t>
            </a:r>
            <a:r>
              <a:rPr lang="ru-RU" dirty="0" err="1"/>
              <a:t>отно</a:t>
            </a:r>
            <a:r>
              <a:rPr lang="ru-RU" dirty="0"/>
              <a:t>- </a:t>
            </a:r>
            <a:r>
              <a:rPr lang="ru-RU" dirty="0" err="1"/>
              <a:t>шений</a:t>
            </a:r>
            <a:r>
              <a:rPr lang="ru-RU" dirty="0"/>
              <a:t> (Притч. 3:3, 4). Изначальный Божий замысел поместил людей в контекст брака и семейных отношений, чтобы у человечества была рабочая модель для всех будущих </a:t>
            </a:r>
            <a:r>
              <a:rPr lang="ru-RU" dirty="0" err="1"/>
              <a:t>отно</a:t>
            </a:r>
            <a:r>
              <a:rPr lang="ru-RU" dirty="0"/>
              <a:t>- </a:t>
            </a:r>
            <a:r>
              <a:rPr lang="ru-RU" dirty="0" err="1"/>
              <a:t>шений</a:t>
            </a:r>
            <a:r>
              <a:rPr lang="ru-RU" dirty="0"/>
              <a:t>, интимных или платонических (Кол. 3:12–14). Итак, независимо от того, женаты люди или одиноки, они были созданы для отношений, которые будут прославлять Бога (Гал. 5:16). Вот почему Павел призывает: «Будьте друг ко другу добры, сострадательны, прощайте друг друга, как и Бог во Христе про- </a:t>
            </a:r>
            <a:r>
              <a:rPr lang="ru-RU" dirty="0" err="1"/>
              <a:t>стил</a:t>
            </a:r>
            <a:r>
              <a:rPr lang="ru-RU" dirty="0"/>
              <a:t> вас» (</a:t>
            </a:r>
            <a:r>
              <a:rPr lang="ru-RU" dirty="0" err="1"/>
              <a:t>Еф</a:t>
            </a:r>
            <a:r>
              <a:rPr lang="ru-RU" dirty="0"/>
              <a:t>. 4:32).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559D1-0F43-E249-A8F6-7C6E7A0EBC3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3362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ЛИЧНОЕ ИЛИ ГРУППОВОЕ ОБСУЖДЕНИЕ</a:t>
            </a:r>
          </a:p>
          <a:p>
            <a:r>
              <a:rPr lang="ru-RU" dirty="0"/>
              <a:t>Как вы думаете, что Бог сообщает о Своей любви и отношении к человечеству в Своем акте Творения?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559D1-0F43-E249-A8F6-7C6E7A0EBC3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7053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Несмотря на непослушание первого муж- чины и  первой женщины, которое при- вело к их изгнанию из Эдемского сада (Быт. 3:1–24), Бог привел в действие план спасения человечества от последствий их непослушания. Это было крайне важно для будущего человечества и для сохранения отношений с Богом. Таким образом, Бог дал первое в Библии обетование о спасении: «И вражду положу между тобою и между женою, и между семе- нем твоим и между семенем ее; оно будет поражать тебя в голову, а ты будешь жалить его в пяту» (Быт. 3:15).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559D1-0F43-E249-A8F6-7C6E7A0EBC3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8238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0444-D0A7-974E-B483-81E0C00C4638}" type="datetimeFigureOut">
              <a:rPr lang="en-US" smtClean="0"/>
              <a:t>1/15/25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A780A-563C-0046-B457-B0B9E957C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3589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0444-D0A7-974E-B483-81E0C00C4638}" type="datetimeFigureOut">
              <a:rPr lang="en-US" smtClean="0"/>
              <a:t>1/15/25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A780A-563C-0046-B457-B0B9E957C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8447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0444-D0A7-974E-B483-81E0C00C4638}" type="datetimeFigureOut">
              <a:rPr lang="en-US" smtClean="0"/>
              <a:t>1/15/25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A780A-563C-0046-B457-B0B9E957C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360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0444-D0A7-974E-B483-81E0C00C4638}" type="datetimeFigureOut">
              <a:rPr lang="en-US" smtClean="0"/>
              <a:t>1/15/25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A780A-563C-0046-B457-B0B9E957C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714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0444-D0A7-974E-B483-81E0C00C4638}" type="datetimeFigureOut">
              <a:rPr lang="en-US" smtClean="0"/>
              <a:t>1/15/25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A780A-563C-0046-B457-B0B9E957C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166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0444-D0A7-974E-B483-81E0C00C4638}" type="datetimeFigureOut">
              <a:rPr lang="en-US" smtClean="0"/>
              <a:t>1/15/25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A780A-563C-0046-B457-B0B9E957C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5296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0444-D0A7-974E-B483-81E0C00C4638}" type="datetimeFigureOut">
              <a:rPr lang="en-US" smtClean="0"/>
              <a:t>1/15/25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A780A-563C-0046-B457-B0B9E957C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713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0444-D0A7-974E-B483-81E0C00C4638}" type="datetimeFigureOut">
              <a:rPr lang="en-US" smtClean="0"/>
              <a:t>1/15/25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A780A-563C-0046-B457-B0B9E957C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990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0444-D0A7-974E-B483-81E0C00C4638}" type="datetimeFigureOut">
              <a:rPr lang="en-US" smtClean="0"/>
              <a:t>1/15/25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A780A-563C-0046-B457-B0B9E957C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3637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0444-D0A7-974E-B483-81E0C00C4638}" type="datetimeFigureOut">
              <a:rPr lang="en-US" smtClean="0"/>
              <a:t>1/15/25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A780A-563C-0046-B457-B0B9E957C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2930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0444-D0A7-974E-B483-81E0C00C4638}" type="datetimeFigureOut">
              <a:rPr lang="en-US" smtClean="0"/>
              <a:t>1/15/25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A780A-563C-0046-B457-B0B9E957C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859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360444-D0A7-974E-B483-81E0C00C4638}" type="datetimeFigureOut">
              <a:rPr lang="en-US" smtClean="0"/>
              <a:t>1/15/25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5A780A-563C-0046-B457-B0B9E957C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92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-1505" y="2190"/>
            <a:ext cx="9145504" cy="685361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9732" y="2185703"/>
            <a:ext cx="7543799" cy="3280136"/>
          </a:xfrm>
          <a:prstGeom prst="rect">
            <a:avLst/>
          </a:prstGeom>
          <a:noFill/>
        </p:spPr>
        <p:txBody>
          <a:bodyPr wrap="square" rtlCol="0" anchor="b">
            <a:noAutofit/>
          </a:bodyPr>
          <a:lstStyle/>
          <a:p>
            <a:r>
              <a:rPr lang="ru-RU" sz="4400" dirty="0">
                <a:solidFill>
                  <a:schemeClr val="bg1"/>
                </a:solidFill>
                <a:effectLst/>
              </a:rPr>
              <a:t>Прекрасный Божий </a:t>
            </a:r>
          </a:p>
          <a:p>
            <a:r>
              <a:rPr lang="ru-RU" sz="4400" dirty="0">
                <a:solidFill>
                  <a:schemeClr val="bg1"/>
                </a:solidFill>
                <a:effectLst/>
              </a:rPr>
              <a:t>замысел для </a:t>
            </a:r>
          </a:p>
          <a:p>
            <a:r>
              <a:rPr lang="ru-RU" sz="4400" dirty="0">
                <a:solidFill>
                  <a:schemeClr val="bg1"/>
                </a:solidFill>
                <a:effectLst/>
              </a:rPr>
              <a:t>отношений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22118" y="821192"/>
            <a:ext cx="3432313" cy="530087"/>
          </a:xfrm>
          <a:prstGeom prst="rect">
            <a:avLst/>
          </a:prstGeom>
          <a:solidFill>
            <a:srgbClr val="012E4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688864" y="803929"/>
            <a:ext cx="4155279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ВОЗВЕЛИЧИВАЯ ТВОРЕНИЕ: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БРАК, СЕМЬЮ И СУББОТУ</a:t>
            </a:r>
            <a:endParaRPr kumimoji="0" lang="ru-RU" altLang="ru-RU" b="1" i="1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05403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242EC9-B601-C04A-FED1-CE832B9125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B6ACA3A-B173-3B04-119C-D7659DEC159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-4205" y="-397"/>
            <a:ext cx="9152410" cy="685879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AE719E3-C8D1-8497-90F8-E4FFA7757C5D}"/>
              </a:ext>
            </a:extLst>
          </p:cNvPr>
          <p:cNvSpPr/>
          <p:nvPr/>
        </p:nvSpPr>
        <p:spPr>
          <a:xfrm>
            <a:off x="2245031" y="6402133"/>
            <a:ext cx="6252210" cy="230832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marL="0" marR="0" algn="r">
              <a:spcBef>
                <a:spcPts val="0"/>
              </a:spcBef>
              <a:spcAft>
                <a:spcPts val="0"/>
              </a:spcAft>
            </a:pPr>
            <a:r>
              <a:rPr lang="en-US" sz="900" dirty="0">
                <a:solidFill>
                  <a:schemeClr val="accent4"/>
                </a:solidFill>
                <a:effectLst/>
                <a:latin typeface="Calibri" panose="020F0502020204030204" pitchFamily="34" charset="0"/>
              </a:rPr>
              <a:t>GOD'S WONDERFUL DESIGN FOR RELATIONSHIPS</a:t>
            </a:r>
            <a:endParaRPr lang="en-US" sz="900" dirty="0">
              <a:solidFill>
                <a:schemeClr val="accent4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696FB97-F5F1-A0D2-02CA-E8E86E342C4B}"/>
              </a:ext>
            </a:extLst>
          </p:cNvPr>
          <p:cNvSpPr txBox="1"/>
          <p:nvPr/>
        </p:nvSpPr>
        <p:spPr>
          <a:xfrm>
            <a:off x="560069" y="274991"/>
            <a:ext cx="82623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ru-RU" sz="2800" b="1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ОТНОШЕНИЯ БОЖЬЕГО ЗАВЕТА С ЛЮДЬМИ</a:t>
            </a:r>
            <a:endParaRPr lang="en-US" sz="2800" b="1" dirty="0">
              <a:solidFill>
                <a:schemeClr val="bg1"/>
              </a:solidFill>
              <a:effectLst/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F07C47A-734B-E4EA-CFFB-D23763210680}"/>
              </a:ext>
            </a:extLst>
          </p:cNvPr>
          <p:cNvSpPr txBox="1"/>
          <p:nvPr/>
        </p:nvSpPr>
        <p:spPr>
          <a:xfrm>
            <a:off x="560069" y="1197620"/>
            <a:ext cx="7748359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ru-RU" sz="24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Несмотря на непослушание первого мужчины и первой женщины, которое привело к их изгнанию из Эдемского сада (Быт. 3:1-24), Бог привел в действие план по спасению человечества от последствий их непослушания. </a:t>
            </a:r>
          </a:p>
          <a:p>
            <a:pPr marL="342900" indent="-342900" algn="just">
              <a:buClr>
                <a:schemeClr val="accent6"/>
              </a:buClr>
              <a:buFont typeface="Arial" panose="020B0604020202020204" pitchFamily="34" charset="0"/>
              <a:buChar char="•"/>
            </a:pPr>
            <a:endParaRPr lang="ru-RU" sz="2400" dirty="0">
              <a:effectLst/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pPr marL="342900" indent="-342900" algn="just"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ru-RU" sz="24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Бог дал первое обещание об искуплении в Библии </a:t>
            </a:r>
          </a:p>
          <a:p>
            <a:pPr marL="342900" indent="-342900" algn="just"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ru-RU" sz="2000" b="0" i="0" dirty="0">
                <a:solidFill>
                  <a:srgbClr val="212529"/>
                </a:solidFill>
                <a:effectLst/>
                <a:latin typeface="Century Gothic" panose="020B0502020202020204" pitchFamily="34" charset="0"/>
              </a:rPr>
              <a:t>«И вражду положу между тобою и между женою, и между семенем твоим и между семенем её; оно будет поражать тебя в голову, а ты будешь жалить его в пяту». Бытие 3:15</a:t>
            </a:r>
            <a:endParaRPr lang="en-US" sz="9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35270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1B5B59-8E63-A121-9E09-C8A37ED6F8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A8E3753-E971-8EDC-1E8D-21AFE9AF061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-4205" y="-397"/>
            <a:ext cx="9152410" cy="685879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E7D7506-061C-30A2-4FF3-3EEF7A76FDD1}"/>
              </a:ext>
            </a:extLst>
          </p:cNvPr>
          <p:cNvSpPr/>
          <p:nvPr/>
        </p:nvSpPr>
        <p:spPr>
          <a:xfrm>
            <a:off x="2245031" y="6402133"/>
            <a:ext cx="6252210" cy="230832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marL="0" marR="0" algn="r">
              <a:spcBef>
                <a:spcPts val="0"/>
              </a:spcBef>
              <a:spcAft>
                <a:spcPts val="0"/>
              </a:spcAft>
            </a:pPr>
            <a:r>
              <a:rPr lang="en-US" sz="900" dirty="0">
                <a:solidFill>
                  <a:schemeClr val="accent4"/>
                </a:solidFill>
                <a:effectLst/>
                <a:latin typeface="Calibri" panose="020F0502020204030204" pitchFamily="34" charset="0"/>
              </a:rPr>
              <a:t>GOD'S WONDERFUL DESIGN FOR RELATIONSHIPS</a:t>
            </a:r>
            <a:endParaRPr lang="en-US" sz="900" dirty="0">
              <a:solidFill>
                <a:schemeClr val="accent4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0717048-5324-8D81-E8BB-E4835CBA75FA}"/>
              </a:ext>
            </a:extLst>
          </p:cNvPr>
          <p:cNvSpPr txBox="1"/>
          <p:nvPr/>
        </p:nvSpPr>
        <p:spPr>
          <a:xfrm>
            <a:off x="560069" y="274991"/>
            <a:ext cx="82623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ru-RU" sz="2800" b="1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ОТНОШЕНИЯ БОЖЬЕГО ЗАВЕТА С ЛЮДЬМИ</a:t>
            </a:r>
            <a:endParaRPr lang="en-US" sz="2800" b="1" dirty="0">
              <a:solidFill>
                <a:schemeClr val="bg1"/>
              </a:solidFill>
              <a:effectLst/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23CC5F2-454C-8073-69D7-A547DF1F206B}"/>
              </a:ext>
            </a:extLst>
          </p:cNvPr>
          <p:cNvSpPr txBox="1"/>
          <p:nvPr/>
        </p:nvSpPr>
        <p:spPr>
          <a:xfrm>
            <a:off x="835572" y="1197620"/>
            <a:ext cx="747285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chemeClr val="accent6"/>
              </a:buClr>
            </a:pPr>
            <a:r>
              <a:rPr lang="ru-RU" sz="2400" dirty="0">
                <a:latin typeface="Century Gothic" panose="020B0502020202020204" pitchFamily="34" charset="0"/>
              </a:rPr>
              <a:t>Условие достигнутое благодаря жертве Иисуса на кресте, восстановило бы доступ людей к взаимоотношениям с Богом и даровало бы им вечную жизнь. </a:t>
            </a:r>
          </a:p>
          <a:p>
            <a:pPr algn="just">
              <a:buClr>
                <a:schemeClr val="accent6"/>
              </a:buClr>
            </a:pPr>
            <a:r>
              <a:rPr lang="ru-RU" sz="2400" dirty="0">
                <a:latin typeface="Century Gothic" panose="020B0502020202020204" pitchFamily="34" charset="0"/>
              </a:rPr>
              <a:t>"Ибо возмездие за грех - смерть, а дар Божий - жизнь вечная во Христе Иисусе, Господе нашем" (Рим. 6:23). </a:t>
            </a:r>
          </a:p>
          <a:p>
            <a:pPr algn="just">
              <a:buClr>
                <a:schemeClr val="accent6"/>
              </a:buClr>
            </a:pPr>
            <a:endParaRPr lang="ru-RU" sz="2400" dirty="0">
              <a:latin typeface="Century Gothic" panose="020B0502020202020204" pitchFamily="34" charset="0"/>
            </a:endParaRPr>
          </a:p>
          <a:p>
            <a:pPr algn="just">
              <a:buClr>
                <a:schemeClr val="accent6"/>
              </a:buClr>
            </a:pPr>
            <a:r>
              <a:rPr lang="ru-RU" sz="2400" dirty="0">
                <a:latin typeface="Century Gothic" panose="020B0502020202020204" pitchFamily="34" charset="0"/>
              </a:rPr>
              <a:t>Несмотря на греховность человека, Бог продолжает поддерживать с нами отношения (Римлянам 5:8-17).</a:t>
            </a:r>
            <a:endParaRPr lang="en-US" sz="10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52844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4205" y="0"/>
            <a:ext cx="9152410" cy="685879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25322" y="2206986"/>
            <a:ext cx="6252210" cy="338554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ru-RU" sz="1600" dirty="0">
                <a:solidFill>
                  <a:srgbClr val="FFC000"/>
                </a:solidFill>
                <a:effectLst/>
                <a:latin typeface="Calibri" panose="020F0502020204030204" pitchFamily="34" charset="0"/>
              </a:rPr>
              <a:t>ЧУДЕСНЫЙ БОЖИЙ ЗАМЫСЕЛ ДЛЯ ВЗАИМООТНОШЕНИЙ</a:t>
            </a:r>
            <a:endParaRPr lang="en-US" sz="1600" dirty="0">
              <a:solidFill>
                <a:srgbClr val="FFC000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E0CE529-1C45-F548-AE8A-BB4457328103}"/>
              </a:ext>
            </a:extLst>
          </p:cNvPr>
          <p:cNvSpPr txBox="1"/>
          <p:nvPr/>
        </p:nvSpPr>
        <p:spPr>
          <a:xfrm>
            <a:off x="225322" y="3142440"/>
            <a:ext cx="5422444" cy="769441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r>
              <a:rPr lang="ru-RU" sz="4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Обсуждение</a:t>
            </a:r>
            <a:endParaRPr lang="en-US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373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413F18-68D7-9AC3-9148-CB554A03E3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6206BD9-C8B0-27EE-881D-EF285BEC7D1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-4205" y="-397"/>
            <a:ext cx="9152410" cy="685879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5ED0A73-D905-0098-FE7E-BBF1165D2B33}"/>
              </a:ext>
            </a:extLst>
          </p:cNvPr>
          <p:cNvSpPr/>
          <p:nvPr/>
        </p:nvSpPr>
        <p:spPr>
          <a:xfrm>
            <a:off x="2245031" y="6402133"/>
            <a:ext cx="6252210" cy="230832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marL="0" marR="0" algn="r">
              <a:spcBef>
                <a:spcPts val="0"/>
              </a:spcBef>
              <a:spcAft>
                <a:spcPts val="0"/>
              </a:spcAft>
            </a:pPr>
            <a:r>
              <a:rPr lang="en-US" sz="900" dirty="0">
                <a:solidFill>
                  <a:schemeClr val="accent4"/>
                </a:solidFill>
                <a:effectLst/>
                <a:latin typeface="Calibri" panose="020F0502020204030204" pitchFamily="34" charset="0"/>
              </a:rPr>
              <a:t>GOD'S WONDERFUL DESIGN FOR RELATIONSHIPS</a:t>
            </a:r>
            <a:endParaRPr lang="en-US" sz="900" dirty="0">
              <a:solidFill>
                <a:schemeClr val="accent4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426EC22-1343-F264-249F-D26F01B5CA99}"/>
              </a:ext>
            </a:extLst>
          </p:cNvPr>
          <p:cNvSpPr txBox="1"/>
          <p:nvPr/>
        </p:nvSpPr>
        <p:spPr>
          <a:xfrm>
            <a:off x="846343" y="1343749"/>
            <a:ext cx="7451314" cy="3691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buClr>
                <a:srgbClr val="E18F39"/>
              </a:buClr>
            </a:pPr>
            <a:r>
              <a:rPr lang="ru-RU" sz="3200" b="1" dirty="0">
                <a:solidFill>
                  <a:srgbClr val="002C48"/>
                </a:solidFill>
                <a:latin typeface="Century Gothic" panose="020B0502020202020204" pitchFamily="34" charset="0"/>
              </a:rPr>
              <a:t>Вопрос:</a:t>
            </a:r>
          </a:p>
          <a:p>
            <a:pPr algn="ctr">
              <a:lnSpc>
                <a:spcPct val="150000"/>
              </a:lnSpc>
              <a:buClr>
                <a:srgbClr val="E18F39"/>
              </a:buClr>
            </a:pPr>
            <a:r>
              <a:rPr lang="ru-RU" sz="3200" b="1" dirty="0">
                <a:solidFill>
                  <a:srgbClr val="002C48"/>
                </a:solidFill>
                <a:latin typeface="Century Gothic" panose="020B0502020202020204" pitchFamily="34" charset="0"/>
              </a:rPr>
              <a:t>Что вы можете делать каждый день, чтобы улучшить ваши отношения, беря пример с Божьей любви к вам?</a:t>
            </a:r>
            <a:endParaRPr lang="en-US" sz="2400" dirty="0">
              <a:solidFill>
                <a:srgbClr val="002C48"/>
              </a:solidFill>
              <a:effectLst/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31437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5DF07C-82A8-9713-26BC-FB4FD2E2EF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10485BA-86A4-76A8-22F7-51BADDC1087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-4205" y="-397"/>
            <a:ext cx="9152410" cy="685879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25D3951-25EE-763E-B86B-71032E8C0951}"/>
              </a:ext>
            </a:extLst>
          </p:cNvPr>
          <p:cNvSpPr/>
          <p:nvPr/>
        </p:nvSpPr>
        <p:spPr>
          <a:xfrm>
            <a:off x="2245031" y="6402133"/>
            <a:ext cx="6252210" cy="230832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marL="0" marR="0" algn="r">
              <a:spcBef>
                <a:spcPts val="0"/>
              </a:spcBef>
              <a:spcAft>
                <a:spcPts val="0"/>
              </a:spcAft>
            </a:pPr>
            <a:r>
              <a:rPr lang="en-US" sz="900" dirty="0">
                <a:solidFill>
                  <a:schemeClr val="accent4"/>
                </a:solidFill>
                <a:effectLst/>
                <a:latin typeface="Calibri" panose="020F0502020204030204" pitchFamily="34" charset="0"/>
              </a:rPr>
              <a:t>GOD'S WONDERFUL DESIGN FOR RELATIONSHIPS</a:t>
            </a:r>
            <a:endParaRPr lang="en-US" sz="900" dirty="0">
              <a:solidFill>
                <a:schemeClr val="accent4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CDD4D0C-96E4-1BDB-F456-22CE6A2E6C1C}"/>
              </a:ext>
            </a:extLst>
          </p:cNvPr>
          <p:cNvSpPr txBox="1"/>
          <p:nvPr/>
        </p:nvSpPr>
        <p:spPr>
          <a:xfrm>
            <a:off x="440808" y="318912"/>
            <a:ext cx="82623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ru-RU" sz="2000" b="1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Потребность в отношениях присуща всему человечеству</a:t>
            </a:r>
            <a:endParaRPr lang="en-US" sz="2000" b="1" dirty="0">
              <a:solidFill>
                <a:schemeClr val="bg1"/>
              </a:solidFill>
              <a:effectLst/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1D28AA0-E022-5C70-B03C-FFA294840935}"/>
              </a:ext>
            </a:extLst>
          </p:cNvPr>
          <p:cNvSpPr txBox="1"/>
          <p:nvPr/>
        </p:nvSpPr>
        <p:spPr>
          <a:xfrm>
            <a:off x="631596" y="1289953"/>
            <a:ext cx="786564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ru-RU" sz="2800" dirty="0">
                <a:latin typeface="Century Gothic" panose="020B0502020202020204" pitchFamily="34" charset="0"/>
              </a:rPr>
              <a:t>Брак как условие максимальной близости</a:t>
            </a:r>
          </a:p>
          <a:p>
            <a:pPr marL="457200" indent="-457200" algn="just"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ru-RU" sz="2800" dirty="0">
                <a:latin typeface="Century Gothic" panose="020B0502020202020204" pitchFamily="34" charset="0"/>
              </a:rPr>
              <a:t>Адам и Ева - Быт. 2:18-22 </a:t>
            </a:r>
          </a:p>
          <a:p>
            <a:pPr marL="457200" indent="-457200" algn="just">
              <a:buClr>
                <a:schemeClr val="accent6"/>
              </a:buClr>
              <a:buFont typeface="Arial" panose="020B0604020202020204" pitchFamily="34" charset="0"/>
              <a:buChar char="•"/>
            </a:pPr>
            <a:endParaRPr lang="ru-RU" sz="2800" dirty="0">
              <a:latin typeface="Century Gothic" panose="020B0502020202020204" pitchFamily="34" charset="0"/>
            </a:endParaRPr>
          </a:p>
          <a:p>
            <a:pPr algn="just">
              <a:buClr>
                <a:schemeClr val="accent6"/>
              </a:buClr>
            </a:pPr>
            <a:endParaRPr lang="ru-RU" sz="2800" dirty="0">
              <a:latin typeface="Century Gothic" panose="020B0502020202020204" pitchFamily="34" charset="0"/>
            </a:endParaRPr>
          </a:p>
          <a:p>
            <a:pPr marL="457200" indent="-457200" algn="just"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ru-RU" sz="2800" dirty="0">
                <a:latin typeface="Century Gothic" panose="020B0502020202020204" pitchFamily="34" charset="0"/>
              </a:rPr>
              <a:t>Другие отношения также отражают Божью любовь </a:t>
            </a:r>
          </a:p>
          <a:p>
            <a:pPr marL="457200" indent="-457200" algn="just"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ru-RU" sz="2800" dirty="0">
                <a:latin typeface="Century Gothic" panose="020B0502020202020204" pitchFamily="34" charset="0"/>
              </a:rPr>
              <a:t>Давид и Ионафан – 1 </a:t>
            </a:r>
            <a:r>
              <a:rPr lang="ru-RU" sz="2800" dirty="0" err="1">
                <a:latin typeface="Century Gothic" panose="020B0502020202020204" pitchFamily="34" charset="0"/>
              </a:rPr>
              <a:t>Цар</a:t>
            </a:r>
            <a:r>
              <a:rPr lang="ru-RU" sz="2800" dirty="0">
                <a:latin typeface="Century Gothic" panose="020B0502020202020204" pitchFamily="34" charset="0"/>
              </a:rPr>
              <a:t>. 18:1,3</a:t>
            </a:r>
          </a:p>
          <a:p>
            <a:pPr marL="457200" indent="-457200" algn="just"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ru-RU" sz="2800" dirty="0">
                <a:latin typeface="Century Gothic" panose="020B0502020202020204" pitchFamily="34" charset="0"/>
              </a:rPr>
              <a:t>Руфь и </a:t>
            </a:r>
            <a:r>
              <a:rPr lang="ru-RU" sz="2800" dirty="0" err="1">
                <a:latin typeface="Century Gothic" panose="020B0502020202020204" pitchFamily="34" charset="0"/>
              </a:rPr>
              <a:t>Ноеминь</a:t>
            </a:r>
            <a:r>
              <a:rPr lang="ru-RU" sz="2800" dirty="0">
                <a:latin typeface="Century Gothic" panose="020B0502020202020204" pitchFamily="34" charset="0"/>
              </a:rPr>
              <a:t> – Руфь 1:16</a:t>
            </a:r>
            <a:endParaRPr lang="en-US" sz="20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36508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91B20C-C6E1-4C8D-4F4D-F3EC7A7793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17739CE-44DA-767D-CAC9-58ECA0DF8F6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-4205" y="-397"/>
            <a:ext cx="9152410" cy="685879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8E7C7FF-3F58-FD0E-E880-7013EBB40294}"/>
              </a:ext>
            </a:extLst>
          </p:cNvPr>
          <p:cNvSpPr/>
          <p:nvPr/>
        </p:nvSpPr>
        <p:spPr>
          <a:xfrm>
            <a:off x="2245031" y="6402133"/>
            <a:ext cx="6252210" cy="230832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marL="0" marR="0" algn="r">
              <a:spcBef>
                <a:spcPts val="0"/>
              </a:spcBef>
              <a:spcAft>
                <a:spcPts val="0"/>
              </a:spcAft>
            </a:pPr>
            <a:r>
              <a:rPr lang="en-US" sz="900" dirty="0">
                <a:solidFill>
                  <a:schemeClr val="accent4"/>
                </a:solidFill>
                <a:effectLst/>
                <a:latin typeface="Calibri" panose="020F0502020204030204" pitchFamily="34" charset="0"/>
              </a:rPr>
              <a:t>GOD'S WONDERFUL DESIGN FOR RELATIONSHIPS</a:t>
            </a:r>
            <a:endParaRPr lang="en-US" sz="900" dirty="0">
              <a:solidFill>
                <a:schemeClr val="accent4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074F478-A40D-15DB-955C-261B5BBC53F8}"/>
              </a:ext>
            </a:extLst>
          </p:cNvPr>
          <p:cNvSpPr txBox="1"/>
          <p:nvPr/>
        </p:nvSpPr>
        <p:spPr>
          <a:xfrm>
            <a:off x="560069" y="274991"/>
            <a:ext cx="82623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ru-RU" sz="3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Любовь, сосредоточенная на Христе</a:t>
            </a:r>
            <a:endParaRPr lang="en-US" sz="3200" b="1" dirty="0">
              <a:solidFill>
                <a:schemeClr val="bg1"/>
              </a:solidFill>
              <a:effectLst/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0313886-9C59-12DD-544B-9733F8A9DDA6}"/>
              </a:ext>
            </a:extLst>
          </p:cNvPr>
          <p:cNvSpPr txBox="1"/>
          <p:nvPr/>
        </p:nvSpPr>
        <p:spPr>
          <a:xfrm>
            <a:off x="646759" y="1135154"/>
            <a:ext cx="785048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chemeClr val="accent6"/>
              </a:buClr>
            </a:pPr>
            <a:r>
              <a:rPr lang="ru-RU" sz="2800" b="1" dirty="0">
                <a:latin typeface="Century Gothic" panose="020B0502020202020204" pitchFamily="34" charset="0"/>
              </a:rPr>
              <a:t>Иоанн, ученик Иисуса, говорит о Божьей любви через Христа:</a:t>
            </a:r>
          </a:p>
          <a:p>
            <a:pPr algn="just">
              <a:buClr>
                <a:schemeClr val="accent6"/>
              </a:buClr>
            </a:pPr>
            <a:endParaRPr lang="ru-RU" sz="2800" dirty="0">
              <a:latin typeface="Century Gothic" panose="020B0502020202020204" pitchFamily="34" charset="0"/>
            </a:endParaRPr>
          </a:p>
          <a:p>
            <a:pPr algn="just">
              <a:buClr>
                <a:schemeClr val="accent6"/>
              </a:buClr>
            </a:pPr>
            <a:r>
              <a:rPr lang="ru-RU" sz="2800" dirty="0">
                <a:latin typeface="Century Gothic" panose="020B0502020202020204" pitchFamily="34" charset="0"/>
              </a:rPr>
              <a:t>"Ибо так возлюбил Бог мир..." Иоанна 3:16</a:t>
            </a:r>
          </a:p>
          <a:p>
            <a:pPr algn="just">
              <a:buClr>
                <a:schemeClr val="accent6"/>
              </a:buClr>
            </a:pPr>
            <a:endParaRPr lang="ru-RU" sz="2800" dirty="0">
              <a:latin typeface="Century Gothic" panose="020B0502020202020204" pitchFamily="34" charset="0"/>
            </a:endParaRPr>
          </a:p>
          <a:p>
            <a:pPr algn="just">
              <a:buClr>
                <a:schemeClr val="accent6"/>
              </a:buClr>
            </a:pPr>
            <a:r>
              <a:rPr lang="ru-RU" sz="2800" b="1" dirty="0">
                <a:latin typeface="Century Gothic" panose="020B0502020202020204" pitchFamily="34" charset="0"/>
              </a:rPr>
              <a:t>Иоанн также пишет о Божьем плане относительно того, чтобы мы любили друг друга</a:t>
            </a:r>
          </a:p>
          <a:p>
            <a:pPr algn="just">
              <a:buClr>
                <a:schemeClr val="accent6"/>
              </a:buClr>
            </a:pPr>
            <a:endParaRPr lang="ru-RU" sz="2800" dirty="0">
              <a:latin typeface="Century Gothic" panose="020B0502020202020204" pitchFamily="34" charset="0"/>
            </a:endParaRPr>
          </a:p>
          <a:p>
            <a:pPr algn="just">
              <a:buClr>
                <a:schemeClr val="accent6"/>
              </a:buClr>
            </a:pPr>
            <a:r>
              <a:rPr lang="ru-RU" sz="2800" dirty="0">
                <a:latin typeface="Century Gothic" panose="020B0502020202020204" pitchFamily="34" charset="0"/>
              </a:rPr>
              <a:t>"По тому узнают все... если будете иметь любовь между собою". Иоанна 13:34-35</a:t>
            </a:r>
            <a:endParaRPr lang="en-US" sz="24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90515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3AD07A-9B8D-7125-97E0-05CEE8C649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AD173B3-77EE-96B3-EA5D-8D02979EC9C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-9461" y="0"/>
            <a:ext cx="9152410" cy="685879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9A349AE-98A7-448E-5362-591DE9AECF07}"/>
              </a:ext>
            </a:extLst>
          </p:cNvPr>
          <p:cNvSpPr/>
          <p:nvPr/>
        </p:nvSpPr>
        <p:spPr>
          <a:xfrm>
            <a:off x="2245031" y="6402133"/>
            <a:ext cx="6252210" cy="230832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marL="0" marR="0" algn="r">
              <a:spcBef>
                <a:spcPts val="0"/>
              </a:spcBef>
              <a:spcAft>
                <a:spcPts val="0"/>
              </a:spcAft>
            </a:pPr>
            <a:r>
              <a:rPr lang="en-US" sz="900" dirty="0">
                <a:solidFill>
                  <a:schemeClr val="accent4"/>
                </a:solidFill>
                <a:effectLst/>
                <a:latin typeface="Calibri" panose="020F0502020204030204" pitchFamily="34" charset="0"/>
              </a:rPr>
              <a:t>GOD'S WONDERFUL DESIGN FOR RELATIONSHIPS</a:t>
            </a:r>
            <a:endParaRPr lang="en-US" sz="900" dirty="0">
              <a:solidFill>
                <a:schemeClr val="accent4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8795EDB-BF3B-12AA-27D8-34E5CBD361CB}"/>
              </a:ext>
            </a:extLst>
          </p:cNvPr>
          <p:cNvSpPr txBox="1"/>
          <p:nvPr/>
        </p:nvSpPr>
        <p:spPr>
          <a:xfrm>
            <a:off x="830316" y="1159546"/>
            <a:ext cx="747285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6"/>
              </a:buClr>
            </a:pPr>
            <a:r>
              <a:rPr lang="ru-RU" sz="2000" b="1" dirty="0">
                <a:latin typeface="Century Gothic" panose="020B0502020202020204" pitchFamily="34" charset="0"/>
              </a:rPr>
              <a:t>Описание любви, данное Павлом:</a:t>
            </a:r>
          </a:p>
          <a:p>
            <a:pPr>
              <a:buClr>
                <a:schemeClr val="accent6"/>
              </a:buClr>
            </a:pPr>
            <a:endParaRPr lang="ru-RU" sz="2000" b="1" dirty="0">
              <a:latin typeface="Century Gothic" panose="020B0502020202020204" pitchFamily="34" charset="0"/>
            </a:endParaRPr>
          </a:p>
          <a:p>
            <a:pPr algn="just"/>
            <a:r>
              <a:rPr lang="ru-RU" sz="2400" b="0" i="0" dirty="0">
                <a:solidFill>
                  <a:srgbClr val="212529"/>
                </a:solidFill>
                <a:effectLst/>
                <a:latin typeface="Century Gothic" panose="020B0502020202020204" pitchFamily="34" charset="0"/>
              </a:rPr>
              <a:t>Любовь </a:t>
            </a:r>
            <a:r>
              <a:rPr lang="ru-RU" sz="2400" b="0" i="0" dirty="0" err="1">
                <a:solidFill>
                  <a:srgbClr val="212529"/>
                </a:solidFill>
                <a:effectLst/>
                <a:latin typeface="Century Gothic" panose="020B0502020202020204" pitchFamily="34" charset="0"/>
              </a:rPr>
              <a:t>долготерпит</a:t>
            </a:r>
            <a:r>
              <a:rPr lang="ru-RU" sz="2400" b="0" i="0" dirty="0">
                <a:solidFill>
                  <a:srgbClr val="212529"/>
                </a:solidFill>
                <a:effectLst/>
                <a:latin typeface="Century Gothic" panose="020B0502020202020204" pitchFamily="34" charset="0"/>
              </a:rPr>
              <a:t>, милосердствует, любовь не завидует, любовь не превозносится, не гордится, не бесчинствует, не ищет своего, не раздражается, не мыслит зла, не радуется неправде, а </a:t>
            </a:r>
            <a:r>
              <a:rPr lang="ru-RU" sz="2400" b="0" i="0" dirty="0" err="1">
                <a:solidFill>
                  <a:srgbClr val="212529"/>
                </a:solidFill>
                <a:effectLst/>
                <a:latin typeface="Century Gothic" panose="020B0502020202020204" pitchFamily="34" charset="0"/>
              </a:rPr>
              <a:t>сорадуется</a:t>
            </a:r>
            <a:r>
              <a:rPr lang="ru-RU" sz="2400" b="0" i="0" dirty="0">
                <a:solidFill>
                  <a:srgbClr val="212529"/>
                </a:solidFill>
                <a:effectLst/>
                <a:latin typeface="Century Gothic" panose="020B0502020202020204" pitchFamily="34" charset="0"/>
              </a:rPr>
              <a:t> истине; всё покрывает, всему верит, всего надеется, всё переносит.</a:t>
            </a:r>
          </a:p>
          <a:p>
            <a:pPr algn="just"/>
            <a:r>
              <a:rPr lang="ru-RU" sz="2400" b="0" i="0" dirty="0">
                <a:solidFill>
                  <a:srgbClr val="212529"/>
                </a:solidFill>
                <a:effectLst/>
                <a:latin typeface="Century Gothic" panose="020B0502020202020204" pitchFamily="34" charset="0"/>
              </a:rPr>
              <a:t>Любовь никогда не перестаёт, хотя и пророчества прекратятся, и языки умолкнут, и знание упразднится.</a:t>
            </a:r>
          </a:p>
          <a:p>
            <a:pPr algn="just"/>
            <a:br>
              <a:rPr lang="ru-RU" sz="2000" dirty="0">
                <a:latin typeface="Century Gothic" panose="020B0502020202020204" pitchFamily="34" charset="0"/>
              </a:rPr>
            </a:br>
            <a:r>
              <a:rPr lang="ru-RU" sz="2000" b="0" i="0" dirty="0">
                <a:solidFill>
                  <a:srgbClr val="212529"/>
                </a:solidFill>
                <a:effectLst/>
                <a:latin typeface="Century Gothic" panose="020B0502020202020204" pitchFamily="34" charset="0"/>
              </a:rPr>
              <a:t>1-е послание Коринфянам 13:4-8</a:t>
            </a:r>
            <a:endParaRPr lang="en-US" sz="16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59509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64A0EB-7648-C04B-6713-56960D85A4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48E0FE8-BD2A-3FAB-B0EE-7DC1CBD8FB3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-4205" y="-397"/>
            <a:ext cx="9152410" cy="685879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C35CAF4-2450-1ABF-A16E-757399737891}"/>
              </a:ext>
            </a:extLst>
          </p:cNvPr>
          <p:cNvSpPr/>
          <p:nvPr/>
        </p:nvSpPr>
        <p:spPr>
          <a:xfrm>
            <a:off x="2245031" y="6402133"/>
            <a:ext cx="6252210" cy="230832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marL="0" marR="0" algn="r">
              <a:spcBef>
                <a:spcPts val="0"/>
              </a:spcBef>
              <a:spcAft>
                <a:spcPts val="0"/>
              </a:spcAft>
            </a:pPr>
            <a:r>
              <a:rPr lang="en-US" sz="900" dirty="0">
                <a:solidFill>
                  <a:schemeClr val="accent4"/>
                </a:solidFill>
                <a:effectLst/>
                <a:latin typeface="Calibri" panose="020F0502020204030204" pitchFamily="34" charset="0"/>
              </a:rPr>
              <a:t>GOD'S WONDERFUL DESIGN FOR RELATIONSHIPS</a:t>
            </a:r>
            <a:endParaRPr lang="en-US" sz="900" dirty="0">
              <a:solidFill>
                <a:schemeClr val="accent4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240B17C-DD63-8D53-593E-B7098AC4F3D5}"/>
              </a:ext>
            </a:extLst>
          </p:cNvPr>
          <p:cNvSpPr txBox="1"/>
          <p:nvPr/>
        </p:nvSpPr>
        <p:spPr>
          <a:xfrm>
            <a:off x="587828" y="1012954"/>
            <a:ext cx="8066314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6"/>
              </a:buClr>
            </a:pPr>
            <a:r>
              <a:rPr lang="ru-RU" sz="2800" b="1" dirty="0">
                <a:latin typeface="Century Gothic" panose="020B0502020202020204" pitchFamily="34" charset="0"/>
              </a:rPr>
              <a:t>Павел также говорит</a:t>
            </a:r>
            <a:r>
              <a:rPr lang="en-US" sz="2800" b="1" dirty="0">
                <a:latin typeface="Century Gothic" panose="020B0502020202020204" pitchFamily="34" charset="0"/>
              </a:rPr>
              <a:t>:</a:t>
            </a:r>
            <a:endParaRPr lang="ru-RU" sz="2800" b="1" dirty="0">
              <a:latin typeface="Century Gothic" panose="020B0502020202020204" pitchFamily="34" charset="0"/>
            </a:endParaRPr>
          </a:p>
          <a:p>
            <a:pPr algn="just"/>
            <a:r>
              <a:rPr lang="ru-RU" sz="2800" b="0" i="0" dirty="0">
                <a:solidFill>
                  <a:srgbClr val="212529"/>
                </a:solidFill>
                <a:effectLst/>
                <a:latin typeface="Century Gothic" panose="020B0502020202020204" pitchFamily="34" charset="0"/>
              </a:rPr>
              <a:t>Итак, облекитесь, как избранные Божии, святые и возлюбленные, в милосердие, благость, смиренномудрие, кротость, долготерпение, снисходя друг другу и прощая взаимно, если кто на кого имеет жалобу: как Христос простил вас, так и вы.</a:t>
            </a:r>
          </a:p>
          <a:p>
            <a:pPr algn="l"/>
            <a:r>
              <a:rPr lang="ru-RU" sz="2800" b="0" i="0" dirty="0">
                <a:solidFill>
                  <a:srgbClr val="212529"/>
                </a:solidFill>
                <a:effectLst/>
                <a:latin typeface="Century Gothic" panose="020B0502020202020204" pitchFamily="34" charset="0"/>
              </a:rPr>
              <a:t>Более же всего </a:t>
            </a:r>
            <a:r>
              <a:rPr lang="ru-RU" sz="2800" b="0" i="1" dirty="0">
                <a:solidFill>
                  <a:srgbClr val="212529"/>
                </a:solidFill>
                <a:effectLst/>
                <a:latin typeface="Century Gothic" panose="020B0502020202020204" pitchFamily="34" charset="0"/>
              </a:rPr>
              <a:t>облекитесь</a:t>
            </a:r>
            <a:r>
              <a:rPr lang="ru-RU" sz="2800" b="0" i="0" dirty="0">
                <a:solidFill>
                  <a:srgbClr val="212529"/>
                </a:solidFill>
                <a:effectLst/>
                <a:latin typeface="Century Gothic" panose="020B0502020202020204" pitchFamily="34" charset="0"/>
              </a:rPr>
              <a:t> в любовь, которая есть совокупность совершенства.</a:t>
            </a:r>
          </a:p>
          <a:p>
            <a:pPr algn="r"/>
            <a:br>
              <a:rPr lang="ru-RU" sz="2800" dirty="0">
                <a:latin typeface="Century Gothic" panose="020B0502020202020204" pitchFamily="34" charset="0"/>
              </a:rPr>
            </a:br>
            <a:r>
              <a:rPr lang="ru-RU" sz="2400" b="0" i="0" dirty="0">
                <a:solidFill>
                  <a:srgbClr val="212529"/>
                </a:solidFill>
                <a:effectLst/>
                <a:latin typeface="Century Gothic" panose="020B0502020202020204" pitchFamily="34" charset="0"/>
              </a:rPr>
              <a:t>Послание к </a:t>
            </a:r>
            <a:r>
              <a:rPr lang="ru-RU" sz="2400" b="0" i="0" dirty="0" err="1">
                <a:solidFill>
                  <a:srgbClr val="212529"/>
                </a:solidFill>
                <a:effectLst/>
                <a:latin typeface="Century Gothic" panose="020B0502020202020204" pitchFamily="34" charset="0"/>
              </a:rPr>
              <a:t>Колоссянам</a:t>
            </a:r>
            <a:r>
              <a:rPr lang="ru-RU" sz="2400" b="0" i="0" dirty="0">
                <a:solidFill>
                  <a:srgbClr val="212529"/>
                </a:solidFill>
                <a:effectLst/>
                <a:latin typeface="Century Gothic" panose="020B0502020202020204" pitchFamily="34" charset="0"/>
              </a:rPr>
              <a:t> 3:12-14</a:t>
            </a:r>
            <a:endParaRPr lang="en-US" sz="20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52998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4205" y="0"/>
            <a:ext cx="9152410" cy="685879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25322" y="2206986"/>
            <a:ext cx="6252210" cy="338554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ru-RU" sz="1600" dirty="0">
                <a:solidFill>
                  <a:srgbClr val="FFC000"/>
                </a:solidFill>
                <a:effectLst/>
                <a:latin typeface="Calibri" panose="020F0502020204030204" pitchFamily="34" charset="0"/>
              </a:rPr>
              <a:t>ЧУДЕСНЫЙ БОЖИЙ ЗАМЫСЕЛ ДЛЯ ВЗАИМООТНОШЕНИЙ</a:t>
            </a:r>
            <a:endParaRPr lang="en-US" sz="1600" dirty="0">
              <a:solidFill>
                <a:srgbClr val="FFC000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E0CE529-1C45-F548-AE8A-BB4457328103}"/>
              </a:ext>
            </a:extLst>
          </p:cNvPr>
          <p:cNvSpPr txBox="1"/>
          <p:nvPr/>
        </p:nvSpPr>
        <p:spPr>
          <a:xfrm>
            <a:off x="225322" y="3142440"/>
            <a:ext cx="5422444" cy="769441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r>
              <a:rPr lang="ru-RU" sz="4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Обсуждение</a:t>
            </a:r>
            <a:endParaRPr lang="en-US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78506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677E0F-7C70-11AE-7631-06AD78778A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57C798D-9484-FFC9-AA86-84FA873EB6C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-4205" y="-397"/>
            <a:ext cx="9152410" cy="685879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DB71190-085B-00D1-B94B-367EAD8FFD59}"/>
              </a:ext>
            </a:extLst>
          </p:cNvPr>
          <p:cNvSpPr/>
          <p:nvPr/>
        </p:nvSpPr>
        <p:spPr>
          <a:xfrm>
            <a:off x="2245031" y="6402133"/>
            <a:ext cx="6252210" cy="230832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marL="0" marR="0" algn="r">
              <a:spcBef>
                <a:spcPts val="0"/>
              </a:spcBef>
              <a:spcAft>
                <a:spcPts val="0"/>
              </a:spcAft>
            </a:pPr>
            <a:r>
              <a:rPr lang="en-US" sz="900" dirty="0">
                <a:solidFill>
                  <a:schemeClr val="accent4"/>
                </a:solidFill>
                <a:effectLst/>
                <a:latin typeface="Calibri" panose="020F0502020204030204" pitchFamily="34" charset="0"/>
              </a:rPr>
              <a:t>GOD'S WONDERFUL DESIGN FOR RELATIONSHIPS</a:t>
            </a:r>
            <a:endParaRPr lang="en-US" sz="900" dirty="0">
              <a:solidFill>
                <a:schemeClr val="accent4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FFF26C7-1C0C-1E42-E050-8A632E296C86}"/>
              </a:ext>
            </a:extLst>
          </p:cNvPr>
          <p:cNvSpPr txBox="1"/>
          <p:nvPr/>
        </p:nvSpPr>
        <p:spPr>
          <a:xfrm>
            <a:off x="846343" y="1343749"/>
            <a:ext cx="7451314" cy="4429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buClr>
                <a:srgbClr val="E18F39"/>
              </a:buClr>
            </a:pPr>
            <a:r>
              <a:rPr lang="ru-RU" sz="3200" b="1" dirty="0">
                <a:solidFill>
                  <a:srgbClr val="002C48"/>
                </a:solidFill>
                <a:latin typeface="Century Gothic" panose="020B0502020202020204" pitchFamily="34" charset="0"/>
              </a:rPr>
              <a:t>Вопрос:</a:t>
            </a:r>
          </a:p>
          <a:p>
            <a:pPr algn="ctr">
              <a:lnSpc>
                <a:spcPct val="150000"/>
              </a:lnSpc>
              <a:buClr>
                <a:srgbClr val="E18F39"/>
              </a:buClr>
            </a:pPr>
            <a:r>
              <a:rPr lang="ru-RU" sz="3200" b="1" i="1" dirty="0">
                <a:solidFill>
                  <a:srgbClr val="002C48"/>
                </a:solidFill>
                <a:latin typeface="Century Gothic" panose="020B0502020202020204" pitchFamily="34" charset="0"/>
              </a:rPr>
              <a:t>Что вы будете делать каждый день, чтобы сообщить людям из вашего внутреннего и внешнего круга, что вы  ученик Иисуса Христа?</a:t>
            </a:r>
            <a:endParaRPr lang="en-US" sz="2800" b="1" i="1" dirty="0">
              <a:solidFill>
                <a:srgbClr val="002C48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08099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-4205" y="-397"/>
            <a:ext cx="9152410" cy="685879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245031" y="6402133"/>
            <a:ext cx="6252210" cy="230832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marL="0" marR="0" algn="r">
              <a:spcBef>
                <a:spcPts val="0"/>
              </a:spcBef>
              <a:spcAft>
                <a:spcPts val="0"/>
              </a:spcAft>
            </a:pPr>
            <a:r>
              <a:rPr lang="en-US" sz="900" dirty="0">
                <a:solidFill>
                  <a:schemeClr val="accent4"/>
                </a:solidFill>
                <a:effectLst/>
                <a:latin typeface="Calibri" panose="020F0502020204030204" pitchFamily="34" charset="0"/>
              </a:rPr>
              <a:t>GOD'S WONDERFUL DESIGN FOR RELATIONSHIPS</a:t>
            </a:r>
            <a:endParaRPr lang="en-US" sz="900" dirty="0">
              <a:solidFill>
                <a:schemeClr val="accent4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E0CE529-1C45-F548-AE8A-BB4457328103}"/>
              </a:ext>
            </a:extLst>
          </p:cNvPr>
          <p:cNvSpPr txBox="1"/>
          <p:nvPr/>
        </p:nvSpPr>
        <p:spPr>
          <a:xfrm>
            <a:off x="681461" y="262695"/>
            <a:ext cx="6750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ru-RU" sz="3600" b="1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Цели:</a:t>
            </a:r>
            <a:endParaRPr lang="en-US" sz="3600" dirty="0">
              <a:solidFill>
                <a:schemeClr val="bg1"/>
              </a:solidFill>
              <a:effectLst/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321DCA3-A769-C049-BA95-5D4CF043B697}"/>
              </a:ext>
            </a:extLst>
          </p:cNvPr>
          <p:cNvSpPr txBox="1"/>
          <p:nvPr/>
        </p:nvSpPr>
        <p:spPr>
          <a:xfrm>
            <a:off x="830316" y="1332152"/>
            <a:ext cx="7472856" cy="3900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E18F39"/>
              </a:buClr>
              <a:buFont typeface="Arial" panose="020B0604020202020204" pitchFamily="34" charset="0"/>
              <a:buChar char="•"/>
            </a:pPr>
            <a:r>
              <a:rPr lang="ru-RU" sz="2400" dirty="0">
                <a:latin typeface="Century Gothic" panose="020B0502020202020204" pitchFamily="34" charset="0"/>
              </a:rPr>
              <a:t>Изучите библейскую точку зрения о Божьем намерении в отношении человеческих взаимоотношений.</a:t>
            </a:r>
          </a:p>
          <a:p>
            <a:pPr marL="285750" indent="-285750">
              <a:lnSpc>
                <a:spcPct val="150000"/>
              </a:lnSpc>
              <a:buClr>
                <a:srgbClr val="E18F39"/>
              </a:buClr>
              <a:buFont typeface="Arial" panose="020B0604020202020204" pitchFamily="34" charset="0"/>
              <a:buChar char="•"/>
            </a:pPr>
            <a:r>
              <a:rPr lang="ru-RU" sz="2400" dirty="0">
                <a:latin typeface="Century Gothic" panose="020B0502020202020204" pitchFamily="34" charset="0"/>
              </a:rPr>
              <a:t>Узнайте, как библейские принципы могут направлять отношения сегодня.</a:t>
            </a:r>
          </a:p>
          <a:p>
            <a:pPr marL="285750" indent="-285750">
              <a:lnSpc>
                <a:spcPct val="150000"/>
              </a:lnSpc>
              <a:buClr>
                <a:srgbClr val="E18F39"/>
              </a:buClr>
              <a:buFont typeface="Arial" panose="020B0604020202020204" pitchFamily="34" charset="0"/>
              <a:buChar char="•"/>
            </a:pPr>
            <a:r>
              <a:rPr lang="ru-RU" sz="2400" dirty="0">
                <a:latin typeface="Century Gothic" panose="020B0502020202020204" pitchFamily="34" charset="0"/>
              </a:rPr>
              <a:t>Поймите, как современная наука об отношениях дополняет Священное Писание.</a:t>
            </a:r>
            <a:endParaRPr lang="en-US" sz="24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72641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1F0CFD-25E4-50F1-3172-A7D7A04CEE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C03EF4E-4FC1-B7C0-B89A-2E9268123F2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-4205" y="-397"/>
            <a:ext cx="9152410" cy="685879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6C0FEBD-3C3D-CFDE-9E7C-B04503E01CFF}"/>
              </a:ext>
            </a:extLst>
          </p:cNvPr>
          <p:cNvSpPr/>
          <p:nvPr/>
        </p:nvSpPr>
        <p:spPr>
          <a:xfrm>
            <a:off x="2245031" y="6402133"/>
            <a:ext cx="6252210" cy="230832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marL="0" marR="0" algn="r">
              <a:spcBef>
                <a:spcPts val="0"/>
              </a:spcBef>
              <a:spcAft>
                <a:spcPts val="0"/>
              </a:spcAft>
            </a:pPr>
            <a:r>
              <a:rPr lang="en-US" sz="900" dirty="0">
                <a:solidFill>
                  <a:schemeClr val="accent4"/>
                </a:solidFill>
                <a:effectLst/>
                <a:latin typeface="Calibri" panose="020F0502020204030204" pitchFamily="34" charset="0"/>
              </a:rPr>
              <a:t>GOD'S WONDERFUL DESIGN FOR RELATIONSHIPS</a:t>
            </a:r>
            <a:endParaRPr lang="en-US" sz="900" dirty="0">
              <a:solidFill>
                <a:schemeClr val="accent4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2391CA4-3602-3378-6D72-64B87BA89216}"/>
              </a:ext>
            </a:extLst>
          </p:cNvPr>
          <p:cNvSpPr txBox="1"/>
          <p:nvPr/>
        </p:nvSpPr>
        <p:spPr>
          <a:xfrm>
            <a:off x="468086" y="274991"/>
            <a:ext cx="85017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ru-RU" sz="3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Заключение</a:t>
            </a:r>
            <a:endParaRPr lang="en-US" sz="3200" b="1" dirty="0">
              <a:solidFill>
                <a:schemeClr val="bg1"/>
              </a:solidFill>
              <a:effectLst/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D1124A8-80CD-7C15-D4B3-66F743FA162A}"/>
              </a:ext>
            </a:extLst>
          </p:cNvPr>
          <p:cNvSpPr txBox="1"/>
          <p:nvPr/>
        </p:nvSpPr>
        <p:spPr>
          <a:xfrm>
            <a:off x="835572" y="1135154"/>
            <a:ext cx="747285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chemeClr val="accent6"/>
              </a:buClr>
            </a:pPr>
            <a:r>
              <a:rPr lang="ru-RU" sz="24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Божье намерение в отношении взаимоотношений выходит за рамки семьи и включает в себя каждого человека, созданного по Его образу и подобию, к которому мы должны относиться с любовью и состраданием как к представителям Иисуса Христа. </a:t>
            </a:r>
          </a:p>
          <a:p>
            <a:pPr algn="just">
              <a:buClr>
                <a:schemeClr val="accent6"/>
              </a:buClr>
            </a:pPr>
            <a:endParaRPr lang="ru-RU" sz="2400" dirty="0">
              <a:effectLst/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pPr algn="just"/>
            <a:r>
              <a:rPr lang="ru-RU" sz="2400" dirty="0">
                <a:solidFill>
                  <a:srgbClr val="002C48"/>
                </a:solidFill>
                <a:latin typeface="Century Gothic" panose="020B0502020202020204" pitchFamily="34" charset="0"/>
              </a:rPr>
              <a:t>«</a:t>
            </a:r>
            <a:r>
              <a:rPr lang="ru-RU" sz="2400" b="0" i="0" dirty="0">
                <a:solidFill>
                  <a:srgbClr val="212529"/>
                </a:solidFill>
                <a:effectLst/>
                <a:latin typeface="Century Gothic" panose="020B0502020202020204" pitchFamily="34" charset="0"/>
              </a:rPr>
              <a:t>Более же всего имейте усердную любовь друг ко другу, потому что любовь покрывает множество грехов. Будьте страннолюбивы друг ко другу без ропота»</a:t>
            </a:r>
          </a:p>
          <a:p>
            <a:pPr algn="r"/>
            <a:r>
              <a:rPr lang="ru-RU" sz="2400" b="0" i="0" dirty="0">
                <a:solidFill>
                  <a:srgbClr val="212529"/>
                </a:solidFill>
                <a:effectLst/>
                <a:latin typeface="Century Gothic" panose="020B0502020202020204" pitchFamily="34" charset="0"/>
              </a:rPr>
              <a:t>1-е послание Петра 4:8-9</a:t>
            </a:r>
            <a:endParaRPr lang="en-US" sz="2400" dirty="0">
              <a:effectLst/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46285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07B4C4-4B9B-F7EB-61CE-20A9BBD573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1FF495D-8A17-A574-DC08-09C26FB659E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-4205" y="-397"/>
            <a:ext cx="9152410" cy="685879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8741E23-78B9-597C-A551-F41BC30D7611}"/>
              </a:ext>
            </a:extLst>
          </p:cNvPr>
          <p:cNvSpPr/>
          <p:nvPr/>
        </p:nvSpPr>
        <p:spPr>
          <a:xfrm>
            <a:off x="2245031" y="6402133"/>
            <a:ext cx="6252210" cy="230832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marL="0" marR="0" algn="r">
              <a:spcBef>
                <a:spcPts val="0"/>
              </a:spcBef>
              <a:spcAft>
                <a:spcPts val="0"/>
              </a:spcAft>
            </a:pPr>
            <a:r>
              <a:rPr lang="en-US" sz="900" dirty="0">
                <a:solidFill>
                  <a:schemeClr val="accent4"/>
                </a:solidFill>
                <a:effectLst/>
                <a:latin typeface="Calibri" panose="020F0502020204030204" pitchFamily="34" charset="0"/>
              </a:rPr>
              <a:t>GOD'S WONDERFUL DESIGN FOR RELATIONSHIPS</a:t>
            </a:r>
            <a:endParaRPr lang="en-US" sz="900" dirty="0">
              <a:solidFill>
                <a:schemeClr val="accent4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CD612A7-7D7B-7F5D-AB4C-5C4BBCC107F7}"/>
              </a:ext>
            </a:extLst>
          </p:cNvPr>
          <p:cNvSpPr txBox="1"/>
          <p:nvPr/>
        </p:nvSpPr>
        <p:spPr>
          <a:xfrm>
            <a:off x="560069" y="155147"/>
            <a:ext cx="82623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ru-RU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Божий замысел в отношении человеческих взаимоотношений</a:t>
            </a:r>
            <a:endParaRPr lang="en-US" sz="2000" b="1" dirty="0">
              <a:solidFill>
                <a:schemeClr val="bg1"/>
              </a:solidFill>
              <a:effectLst/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C2965B2-B5D9-8133-15F5-0974D106AFCD}"/>
              </a:ext>
            </a:extLst>
          </p:cNvPr>
          <p:cNvSpPr txBox="1"/>
          <p:nvPr/>
        </p:nvSpPr>
        <p:spPr>
          <a:xfrm>
            <a:off x="646759" y="939099"/>
            <a:ext cx="7937172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«Христос не разделял людей по их национальной принадлежности, по занимаемому ими положению в обществе или по их </a:t>
            </a:r>
            <a:r>
              <a:rPr lang="ru-RU" sz="2800" dirty="0" err="1">
                <a:solidFill>
                  <a:schemeClr val="accent1">
                    <a:lumMod val="75000"/>
                  </a:schemeClr>
                </a:solidFill>
              </a:rPr>
              <a:t>вероубеждениям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. Книжники и  фарисеи хотели из посланных Небом даров извлечь выгоду только для своей нации и лишить этого преимущества другую часть семьи Божьей. Но Христос пришел разрушить всякую стену разделения. Он  пришел показать, что Его дар милости и  любви столь  же  безграничен, как воздух, свет или дождевые потоки, освежающие землю… Христос всех людей считал достойными и  стремился исцелить душу каждого. </a:t>
            </a:r>
          </a:p>
        </p:txBody>
      </p:sp>
    </p:spTree>
    <p:extLst>
      <p:ext uri="{BB962C8B-B14F-4D97-AF65-F5344CB8AC3E}">
        <p14:creationId xmlns:p14="http://schemas.microsoft.com/office/powerpoint/2010/main" val="29477045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24D79D-41E7-E54C-E6B7-A3693F4C56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5A3DF5D-5464-DDD8-C496-8DF732BD703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-4205" y="-397"/>
            <a:ext cx="9152410" cy="685879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E74EE50-B51C-03F6-DE7B-9B8CEAC9853C}"/>
              </a:ext>
            </a:extLst>
          </p:cNvPr>
          <p:cNvSpPr/>
          <p:nvPr/>
        </p:nvSpPr>
        <p:spPr>
          <a:xfrm>
            <a:off x="2245031" y="6402133"/>
            <a:ext cx="6252210" cy="230832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marL="0" marR="0" algn="r">
              <a:spcBef>
                <a:spcPts val="0"/>
              </a:spcBef>
              <a:spcAft>
                <a:spcPts val="0"/>
              </a:spcAft>
            </a:pPr>
            <a:r>
              <a:rPr lang="en-US" sz="900" dirty="0">
                <a:solidFill>
                  <a:schemeClr val="accent4"/>
                </a:solidFill>
                <a:effectLst/>
                <a:latin typeface="Calibri" panose="020F0502020204030204" pitchFamily="34" charset="0"/>
              </a:rPr>
              <a:t>GOD'S WONDERFUL DESIGN FOR RELATIONSHIPS</a:t>
            </a:r>
            <a:endParaRPr lang="en-US" sz="900" dirty="0">
              <a:solidFill>
                <a:schemeClr val="accent4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2E5D195-BD7E-C55B-F7A4-21DAF33EF184}"/>
              </a:ext>
            </a:extLst>
          </p:cNvPr>
          <p:cNvSpPr txBox="1"/>
          <p:nvPr/>
        </p:nvSpPr>
        <p:spPr>
          <a:xfrm>
            <a:off x="560069" y="274991"/>
            <a:ext cx="82623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ru-RU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Божий замысел в отношении человеческих взаимоотношений</a:t>
            </a:r>
            <a:endParaRPr lang="en-US" sz="2000" b="1" dirty="0">
              <a:solidFill>
                <a:schemeClr val="bg1"/>
              </a:solidFill>
              <a:effectLst/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D31DA10-3190-DD9A-DE67-6D2F9135FDD7}"/>
              </a:ext>
            </a:extLst>
          </p:cNvPr>
          <p:cNvSpPr txBox="1"/>
          <p:nvPr/>
        </p:nvSpPr>
        <p:spPr>
          <a:xfrm>
            <a:off x="830316" y="1332152"/>
            <a:ext cx="747285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Среди каких бы людей Иисус ни  находился, Он  доносил до  них то, что было уместно с точки зрения времени и обстоятельств. Когда одни люди пренебрегали другими и оскорбляли их, это еще больше помогало Ему осознать их нужду в Его богочеловеческом сочувствии. Он стремился вдохнуть надежду в самых грубых и малообещающих людей, пытался уверить их, что они могут стать непорочны и чисты и приобрести такой характер, который сделает их детьми Божьими» (Свидетельства для Церкви. Т. 9. С. 191).</a:t>
            </a:r>
          </a:p>
        </p:txBody>
      </p:sp>
    </p:spTree>
    <p:extLst>
      <p:ext uri="{BB962C8B-B14F-4D97-AF65-F5344CB8AC3E}">
        <p14:creationId xmlns:p14="http://schemas.microsoft.com/office/powerpoint/2010/main" val="22226925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4205" y="0"/>
            <a:ext cx="9152410" cy="685879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25322" y="2206986"/>
            <a:ext cx="6252210" cy="338554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ru-RU" sz="1600" dirty="0">
                <a:solidFill>
                  <a:srgbClr val="FFC000"/>
                </a:solidFill>
                <a:effectLst/>
                <a:latin typeface="Calibri" panose="020F0502020204030204" pitchFamily="34" charset="0"/>
              </a:rPr>
              <a:t>ЧУДЕСНЫЙ БОЖИЙ ЗАМЫСЕЛ ДЛЯ ВЗАИМООТНОШЕНИЙ</a:t>
            </a:r>
            <a:endParaRPr lang="en-US" sz="1600" dirty="0">
              <a:solidFill>
                <a:srgbClr val="FFC000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E0CE529-1C45-F548-AE8A-BB4457328103}"/>
              </a:ext>
            </a:extLst>
          </p:cNvPr>
          <p:cNvSpPr txBox="1"/>
          <p:nvPr/>
        </p:nvSpPr>
        <p:spPr>
          <a:xfrm>
            <a:off x="225322" y="3142440"/>
            <a:ext cx="5422444" cy="769441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r>
              <a:rPr lang="ru-RU" sz="4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Обсуждение</a:t>
            </a:r>
            <a:endParaRPr lang="en-US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59249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0C868B-A91F-DFA3-70AB-41FF7EADED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F5D5EEF-310D-CE73-5529-9684CABA8A1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-4205" y="-397"/>
            <a:ext cx="9152410" cy="685879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2B8FF80-D1A0-357F-78B5-AD29779FD2AC}"/>
              </a:ext>
            </a:extLst>
          </p:cNvPr>
          <p:cNvSpPr/>
          <p:nvPr/>
        </p:nvSpPr>
        <p:spPr>
          <a:xfrm>
            <a:off x="2245031" y="6402133"/>
            <a:ext cx="6252210" cy="230832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marL="0" marR="0" algn="r">
              <a:spcBef>
                <a:spcPts val="0"/>
              </a:spcBef>
              <a:spcAft>
                <a:spcPts val="0"/>
              </a:spcAft>
            </a:pPr>
            <a:r>
              <a:rPr lang="en-US" sz="900" dirty="0">
                <a:solidFill>
                  <a:schemeClr val="accent4"/>
                </a:solidFill>
                <a:effectLst/>
                <a:latin typeface="Calibri" panose="020F0502020204030204" pitchFamily="34" charset="0"/>
              </a:rPr>
              <a:t>GOD'S WONDERFUL DESIGN FOR RELATIONSHIPS</a:t>
            </a:r>
            <a:endParaRPr lang="en-US" sz="900" dirty="0">
              <a:solidFill>
                <a:schemeClr val="accent4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D7677B5-582B-FE5B-06E1-D97199806399}"/>
              </a:ext>
            </a:extLst>
          </p:cNvPr>
          <p:cNvSpPr txBox="1"/>
          <p:nvPr/>
        </p:nvSpPr>
        <p:spPr>
          <a:xfrm>
            <a:off x="725864" y="1805422"/>
            <a:ext cx="7692272" cy="27908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buClr>
                <a:srgbClr val="E18F39"/>
              </a:buClr>
            </a:pPr>
            <a:r>
              <a:rPr lang="ru-RU" sz="2400" b="1" dirty="0">
                <a:latin typeface="Century Gothic" panose="020B0502020202020204" pitchFamily="34" charset="0"/>
              </a:rPr>
              <a:t>Вопросы:</a:t>
            </a:r>
          </a:p>
          <a:p>
            <a:pPr algn="ctr">
              <a:lnSpc>
                <a:spcPct val="150000"/>
              </a:lnSpc>
              <a:buClr>
                <a:srgbClr val="E18F39"/>
              </a:buClr>
            </a:pPr>
            <a:r>
              <a:rPr lang="ru-RU" sz="2400" b="1" dirty="0">
                <a:latin typeface="Century Gothic" panose="020B0502020202020204" pitchFamily="34" charset="0"/>
              </a:rPr>
              <a:t>Насколько здоровые ваши отношения, особенно с близкими людьми, и что вы будете делать, чтобы с каждым днем лучше отражать в них Иисуса?</a:t>
            </a:r>
            <a:endParaRPr lang="en-US" sz="14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07459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99380A-0C87-74E6-BA90-3AFE2F5625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B0E297B-DFF0-4F7C-D21E-6BA422F8CD6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4205" y="-397"/>
            <a:ext cx="9152410" cy="685879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8EC8061-3FB7-FF71-EE00-A1EE24056D0D}"/>
              </a:ext>
            </a:extLst>
          </p:cNvPr>
          <p:cNvSpPr/>
          <p:nvPr/>
        </p:nvSpPr>
        <p:spPr>
          <a:xfrm>
            <a:off x="2245031" y="6402133"/>
            <a:ext cx="6252210" cy="230832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marL="0" marR="0" algn="r">
              <a:spcBef>
                <a:spcPts val="0"/>
              </a:spcBef>
              <a:spcAft>
                <a:spcPts val="0"/>
              </a:spcAft>
            </a:pPr>
            <a:r>
              <a:rPr lang="en-US" sz="900" dirty="0">
                <a:solidFill>
                  <a:schemeClr val="accent4"/>
                </a:solidFill>
                <a:effectLst/>
                <a:latin typeface="Calibri" panose="020F0502020204030204" pitchFamily="34" charset="0"/>
              </a:rPr>
              <a:t>GOD'S WONDERFUL DESIGN FOR RELATIONSHIPS</a:t>
            </a:r>
            <a:endParaRPr lang="en-US" sz="900" dirty="0">
              <a:solidFill>
                <a:schemeClr val="accent4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5B937C6-C5CB-10E0-EAD5-63DB55513A37}"/>
              </a:ext>
            </a:extLst>
          </p:cNvPr>
          <p:cNvSpPr txBox="1"/>
          <p:nvPr/>
        </p:nvSpPr>
        <p:spPr>
          <a:xfrm>
            <a:off x="560070" y="274991"/>
            <a:ext cx="80178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ru-RU" sz="3600" b="1" dirty="0">
                <a:solidFill>
                  <a:schemeClr val="bg1"/>
                </a:solidFill>
              </a:rPr>
              <a:t>Ссылки</a:t>
            </a:r>
            <a:r>
              <a:rPr lang="en-US" sz="3600" b="1" dirty="0">
                <a:solidFill>
                  <a:schemeClr val="bg1"/>
                </a:solidFill>
              </a:rPr>
              <a:t>:</a:t>
            </a:r>
            <a:endParaRPr lang="en-US" sz="36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0D7FD2A-F378-7964-E5C9-316D68244752}"/>
              </a:ext>
            </a:extLst>
          </p:cNvPr>
          <p:cNvSpPr txBox="1"/>
          <p:nvPr/>
        </p:nvSpPr>
        <p:spPr>
          <a:xfrm>
            <a:off x="742679" y="1443036"/>
            <a:ext cx="765265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US" sz="2800" dirty="0"/>
              <a:t>Bick &amp; Nelson (2016). </a:t>
            </a:r>
            <a:r>
              <a:rPr lang="en-US" sz="2800" i="1" dirty="0"/>
              <a:t>Early Adverse Experiences and the Developing Brain</a:t>
            </a:r>
            <a:r>
              <a:rPr lang="en-US" sz="2800" dirty="0"/>
              <a:t>.</a:t>
            </a:r>
          </a:p>
          <a:p>
            <a:pPr>
              <a:buClr>
                <a:schemeClr val="accent6"/>
              </a:buClr>
            </a:pPr>
            <a:endParaRPr lang="en-US" sz="2000" dirty="0"/>
          </a:p>
          <a:p>
            <a:pPr marL="457200" indent="-457200"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US" sz="2800" dirty="0" err="1"/>
              <a:t>Cozolino</a:t>
            </a:r>
            <a:r>
              <a:rPr lang="en-US" sz="2800" dirty="0"/>
              <a:t> (2014). </a:t>
            </a:r>
            <a:r>
              <a:rPr lang="en-US" sz="2800" i="1" dirty="0"/>
              <a:t>The Neuroscience of Human Relationships</a:t>
            </a:r>
            <a:r>
              <a:rPr lang="en-US" sz="2800" dirty="0"/>
              <a:t>.</a:t>
            </a:r>
          </a:p>
          <a:p>
            <a:pPr>
              <a:buClr>
                <a:schemeClr val="accent6"/>
              </a:buClr>
            </a:pPr>
            <a:endParaRPr lang="en-US" sz="2000" dirty="0"/>
          </a:p>
          <a:p>
            <a:pPr marL="457200" indent="-457200"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US" sz="2800" dirty="0"/>
              <a:t>Covey (1989). </a:t>
            </a:r>
            <a:r>
              <a:rPr lang="en-US" sz="2800" i="1" dirty="0"/>
              <a:t>The 7 Habits of Highly Effective People</a:t>
            </a:r>
            <a:r>
              <a:rPr lang="en-US" sz="2800" dirty="0"/>
              <a:t>.</a:t>
            </a:r>
          </a:p>
          <a:p>
            <a:pPr marL="457200" indent="-457200">
              <a:buClr>
                <a:schemeClr val="accent6"/>
              </a:buClr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457200" indent="-457200"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US" sz="2800" dirty="0"/>
              <a:t>Ellen G. White, </a:t>
            </a:r>
            <a:r>
              <a:rPr lang="en-US" sz="2800" i="1" dirty="0"/>
              <a:t>The Ministry of Healing</a:t>
            </a:r>
            <a:r>
              <a:rPr lang="en-US" sz="28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0996641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4205" y="-397"/>
            <a:ext cx="9152410" cy="6858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4336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37BFB2-EF08-914A-B65D-C1CD50C5D9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C1CA7F5-64D2-5CF9-68E1-E672B8576AE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-4205" y="-397"/>
            <a:ext cx="9152410" cy="685879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96B592B-26E2-7358-8422-F44F61B5C300}"/>
              </a:ext>
            </a:extLst>
          </p:cNvPr>
          <p:cNvSpPr/>
          <p:nvPr/>
        </p:nvSpPr>
        <p:spPr>
          <a:xfrm>
            <a:off x="2245031" y="6402133"/>
            <a:ext cx="6252210" cy="230832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marL="0" marR="0" algn="r">
              <a:spcBef>
                <a:spcPts val="0"/>
              </a:spcBef>
              <a:spcAft>
                <a:spcPts val="0"/>
              </a:spcAft>
            </a:pPr>
            <a:r>
              <a:rPr lang="en-US" sz="900" dirty="0">
                <a:solidFill>
                  <a:schemeClr val="accent4"/>
                </a:solidFill>
                <a:effectLst/>
                <a:latin typeface="Calibri" panose="020F0502020204030204" pitchFamily="34" charset="0"/>
              </a:rPr>
              <a:t>GOD'S WONDERFUL DESIGN FOR RELATIONSHIPS</a:t>
            </a:r>
            <a:endParaRPr lang="en-US" sz="900" dirty="0">
              <a:solidFill>
                <a:schemeClr val="accent4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4420940-204E-5A08-7CB9-0A6E6EFF5024}"/>
              </a:ext>
            </a:extLst>
          </p:cNvPr>
          <p:cNvSpPr txBox="1"/>
          <p:nvPr/>
        </p:nvSpPr>
        <p:spPr>
          <a:xfrm>
            <a:off x="560070" y="274991"/>
            <a:ext cx="81004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ru-RU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Божье творение было захватывающим шедевром</a:t>
            </a:r>
            <a:endParaRPr lang="en-US" sz="2400" b="1" dirty="0">
              <a:solidFill>
                <a:schemeClr val="bg1"/>
              </a:solidFill>
              <a:effectLst/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BAAE97C-A095-2754-515D-9B1B3A1D0458}"/>
              </a:ext>
            </a:extLst>
          </p:cNvPr>
          <p:cNvSpPr txBox="1"/>
          <p:nvPr/>
        </p:nvSpPr>
        <p:spPr>
          <a:xfrm>
            <a:off x="830316" y="1332152"/>
            <a:ext cx="7472856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Century Gothic" panose="020B0502020202020204" pitchFamily="34" charset="0"/>
              </a:rPr>
              <a:t>Совершенный замысел Божий </a:t>
            </a:r>
          </a:p>
          <a:p>
            <a:endParaRPr lang="ru-RU" sz="2800" dirty="0">
              <a:latin typeface="Century Gothic" panose="020B0502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>
                <a:latin typeface="Century Gothic" panose="020B0502020202020204" pitchFamily="34" charset="0"/>
              </a:rPr>
              <a:t>Безупречный замысел творения - Исаия 55:9</a:t>
            </a:r>
          </a:p>
          <a:p>
            <a:pPr algn="just"/>
            <a:endParaRPr lang="ru-RU" sz="2400" dirty="0">
              <a:latin typeface="Century Gothic" panose="020B0502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>
                <a:latin typeface="Century Gothic" panose="020B0502020202020204" pitchFamily="34" charset="0"/>
              </a:rPr>
              <a:t>Люди созданы по образу и подобию Божьему с глубоким стремлением к близости (эмоциональной, ментальной, физической и духовной).</a:t>
            </a:r>
          </a:p>
          <a:p>
            <a:pPr algn="just"/>
            <a:endParaRPr lang="ru-RU" sz="2400" dirty="0">
              <a:latin typeface="Century Gothic" panose="020B0502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>
                <a:latin typeface="Century Gothic" panose="020B0502020202020204" pitchFamily="34" charset="0"/>
              </a:rPr>
              <a:t>"По образу Божьему... мужчину и женщину сотворил их" (Быт. 1:27).</a:t>
            </a:r>
            <a:endParaRPr lang="en-US" sz="20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9538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6F584E-F008-1CFE-3E8D-31048AF795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45F371F-C708-E2D8-0F75-79BAA2CC56F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-4205" y="-397"/>
            <a:ext cx="9152410" cy="685879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9E109A6-379C-F1D8-67E4-B4916401FC94}"/>
              </a:ext>
            </a:extLst>
          </p:cNvPr>
          <p:cNvSpPr/>
          <p:nvPr/>
        </p:nvSpPr>
        <p:spPr>
          <a:xfrm>
            <a:off x="2245031" y="6402133"/>
            <a:ext cx="6252210" cy="230832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marL="0" marR="0" algn="r">
              <a:spcBef>
                <a:spcPts val="0"/>
              </a:spcBef>
              <a:spcAft>
                <a:spcPts val="0"/>
              </a:spcAft>
            </a:pPr>
            <a:r>
              <a:rPr lang="en-US" sz="900" dirty="0">
                <a:solidFill>
                  <a:schemeClr val="accent4"/>
                </a:solidFill>
                <a:effectLst/>
                <a:latin typeface="Calibri" panose="020F0502020204030204" pitchFamily="34" charset="0"/>
              </a:rPr>
              <a:t>GOD'S WONDERFUL DESIGN FOR RELATIONSHIPS</a:t>
            </a:r>
            <a:endParaRPr lang="en-US" sz="900" dirty="0">
              <a:solidFill>
                <a:schemeClr val="accent4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EC34B5C-C7C5-A002-5D69-B3726D39DAA6}"/>
              </a:ext>
            </a:extLst>
          </p:cNvPr>
          <p:cNvSpPr txBox="1"/>
          <p:nvPr/>
        </p:nvSpPr>
        <p:spPr>
          <a:xfrm>
            <a:off x="560070" y="274991"/>
            <a:ext cx="83427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ru-RU" sz="3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Потребность в общении</a:t>
            </a:r>
            <a:endParaRPr lang="en-US" sz="3600" b="1" dirty="0">
              <a:solidFill>
                <a:schemeClr val="bg1"/>
              </a:solidFill>
              <a:effectLst/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F8FF12A-77D3-8AAB-05BB-221086586EDD}"/>
              </a:ext>
            </a:extLst>
          </p:cNvPr>
          <p:cNvSpPr txBox="1"/>
          <p:nvPr/>
        </p:nvSpPr>
        <p:spPr>
          <a:xfrm>
            <a:off x="686450" y="1030238"/>
            <a:ext cx="777109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Century Gothic" panose="020B0502020202020204" pitchFamily="34" charset="0"/>
              </a:rPr>
              <a:t>Совершенный замысел Божий </a:t>
            </a:r>
          </a:p>
          <a:p>
            <a:endParaRPr lang="ru-RU" sz="2400" b="1" dirty="0">
              <a:latin typeface="Century Gothic" panose="020B0502020202020204" pitchFamily="34" charset="0"/>
            </a:endParaRPr>
          </a:p>
          <a:p>
            <a:r>
              <a:rPr lang="ru-RU" sz="2400" dirty="0">
                <a:latin typeface="Century Gothic" panose="020B0502020202020204" pitchFamily="34" charset="0"/>
              </a:rPr>
              <a:t>Насущная потребность в человеческом контакте и взаимодействии (</a:t>
            </a:r>
            <a:r>
              <a:rPr lang="ru-RU" sz="2400" dirty="0" err="1">
                <a:latin typeface="Century Gothic" panose="020B0502020202020204" pitchFamily="34" charset="0"/>
              </a:rPr>
              <a:t>Бик</a:t>
            </a:r>
            <a:r>
              <a:rPr lang="ru-RU" sz="2400" dirty="0">
                <a:latin typeface="Century Gothic" panose="020B0502020202020204" pitchFamily="34" charset="0"/>
              </a:rPr>
              <a:t> и Нельсон, 2016).</a:t>
            </a:r>
          </a:p>
          <a:p>
            <a:r>
              <a:rPr lang="ru-RU" sz="2400" dirty="0">
                <a:latin typeface="Century Gothic" panose="020B0502020202020204" pitchFamily="34" charset="0"/>
              </a:rPr>
              <a:t>Связь как основа выживания и благополучия.</a:t>
            </a:r>
          </a:p>
          <a:p>
            <a:endParaRPr lang="ru-RU" sz="2400" dirty="0">
              <a:latin typeface="Century Gothic" panose="020B0502020202020204" pitchFamily="34" charset="0"/>
            </a:endParaRPr>
          </a:p>
          <a:p>
            <a:endParaRPr lang="ru-RU" sz="2400" dirty="0">
              <a:latin typeface="Century Gothic" panose="020B0502020202020204" pitchFamily="34" charset="0"/>
            </a:endParaRPr>
          </a:p>
          <a:p>
            <a:r>
              <a:rPr lang="ru-RU" sz="2400" b="1" dirty="0">
                <a:latin typeface="Century Gothic" panose="020B0502020202020204" pitchFamily="34" charset="0"/>
              </a:rPr>
              <a:t>Современный взгляд: </a:t>
            </a:r>
          </a:p>
          <a:p>
            <a:r>
              <a:rPr lang="ru-RU" sz="2400" dirty="0">
                <a:latin typeface="Century Gothic" panose="020B0502020202020204" pitchFamily="34" charset="0"/>
              </a:rPr>
              <a:t>Нейробиология взаимоотношений (</a:t>
            </a:r>
            <a:r>
              <a:rPr lang="ru-RU" sz="2400" dirty="0" err="1">
                <a:latin typeface="Century Gothic" panose="020B0502020202020204" pitchFamily="34" charset="0"/>
              </a:rPr>
              <a:t>Козолино</a:t>
            </a:r>
            <a:r>
              <a:rPr lang="ru-RU" sz="2400" dirty="0">
                <a:latin typeface="Century Gothic" panose="020B0502020202020204" pitchFamily="34" charset="0"/>
              </a:rPr>
              <a:t>, 2014).</a:t>
            </a:r>
          </a:p>
          <a:p>
            <a:r>
              <a:rPr lang="ru-RU" sz="2400" dirty="0">
                <a:latin typeface="Century Gothic" panose="020B0502020202020204" pitchFamily="34" charset="0"/>
              </a:rPr>
              <a:t>Люди запрограммированы на установление связей.</a:t>
            </a:r>
            <a:endParaRPr lang="en-US" sz="20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51487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EFDF4B-6841-C834-F376-01E833B5EC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8D66646-41B2-9F54-0FDF-99934220B92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-4205" y="-397"/>
            <a:ext cx="9152410" cy="685879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6176AD4-B610-2CFF-6A23-BEA4DDB62FAB}"/>
              </a:ext>
            </a:extLst>
          </p:cNvPr>
          <p:cNvSpPr/>
          <p:nvPr/>
        </p:nvSpPr>
        <p:spPr>
          <a:xfrm>
            <a:off x="2245031" y="6402133"/>
            <a:ext cx="6252210" cy="230832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marL="0" marR="0" algn="r">
              <a:spcBef>
                <a:spcPts val="0"/>
              </a:spcBef>
              <a:spcAft>
                <a:spcPts val="0"/>
              </a:spcAft>
            </a:pPr>
            <a:r>
              <a:rPr lang="en-US" sz="900" dirty="0">
                <a:solidFill>
                  <a:schemeClr val="accent4"/>
                </a:solidFill>
                <a:effectLst/>
                <a:latin typeface="Calibri" panose="020F0502020204030204" pitchFamily="34" charset="0"/>
              </a:rPr>
              <a:t>GOD'S WONDERFUL DESIGN FOR RELATIONSHIPS</a:t>
            </a:r>
            <a:endParaRPr lang="en-US" sz="900" dirty="0">
              <a:solidFill>
                <a:schemeClr val="accent4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DB3D323-4204-0877-CD08-57E564CCB4C1}"/>
              </a:ext>
            </a:extLst>
          </p:cNvPr>
          <p:cNvSpPr txBox="1"/>
          <p:nvPr/>
        </p:nvSpPr>
        <p:spPr>
          <a:xfrm>
            <a:off x="521773" y="157970"/>
            <a:ext cx="81004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ru-RU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Мужчина и женщина: созданы по образу и подобию Божьему</a:t>
            </a:r>
            <a:endParaRPr lang="en-US" sz="2000" b="1" dirty="0">
              <a:solidFill>
                <a:schemeClr val="bg1"/>
              </a:solidFill>
              <a:effectLst/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5510322-EE9D-A7AF-72A0-80C3B96665C4}"/>
              </a:ext>
            </a:extLst>
          </p:cNvPr>
          <p:cNvSpPr txBox="1"/>
          <p:nvPr/>
        </p:nvSpPr>
        <p:spPr>
          <a:xfrm>
            <a:off x="783770" y="979835"/>
            <a:ext cx="7347859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>
                <a:latin typeface="Century Gothic" panose="020B0502020202020204" pitchFamily="34" charset="0"/>
              </a:rPr>
              <a:t>Родители хотят, чтобы их ребенок ассоциировался с ними самими.</a:t>
            </a:r>
          </a:p>
          <a:p>
            <a:pPr algn="just"/>
            <a:endParaRPr lang="ru-RU" sz="2400" dirty="0">
              <a:latin typeface="Century Gothic" panose="020B0502020202020204" pitchFamily="34" charset="0"/>
            </a:endParaRPr>
          </a:p>
          <a:p>
            <a:pPr algn="just"/>
            <a:r>
              <a:rPr lang="ru-RU" sz="2400" dirty="0">
                <a:latin typeface="Century Gothic" panose="020B0502020202020204" pitchFamily="34" charset="0"/>
              </a:rPr>
              <a:t>В главах 1 и 2 Книги Бытия ясно говорится, что люди созданы по образу Божьему. Мы похожи на своего Создателя!</a:t>
            </a:r>
          </a:p>
          <a:p>
            <a:pPr algn="just"/>
            <a:endParaRPr lang="ru-RU" sz="2400" dirty="0">
              <a:latin typeface="Century Gothic" panose="020B0502020202020204" pitchFamily="34" charset="0"/>
            </a:endParaRPr>
          </a:p>
          <a:p>
            <a:pPr algn="just"/>
            <a:r>
              <a:rPr lang="ru-RU" sz="2400" dirty="0">
                <a:latin typeface="Century Gothic" panose="020B0502020202020204" pitchFamily="34" charset="0"/>
              </a:rPr>
              <a:t>Люди отличаются от других созданий - Быт. 1:24-27; 5:1-2</a:t>
            </a:r>
          </a:p>
          <a:p>
            <a:pPr algn="just"/>
            <a:endParaRPr lang="ru-RU" sz="2400" dirty="0">
              <a:latin typeface="Century Gothic" panose="020B0502020202020204" pitchFamily="34" charset="0"/>
            </a:endParaRPr>
          </a:p>
          <a:p>
            <a:pPr algn="just"/>
            <a:r>
              <a:rPr lang="ru-RU" sz="2400" dirty="0">
                <a:latin typeface="Century Gothic" panose="020B0502020202020204" pitchFamily="34" charset="0"/>
              </a:rPr>
              <a:t>Людям были даны уникальные социальные навыки, которые не похожи ни на что другое в Божьем творении.</a:t>
            </a:r>
            <a:endParaRPr lang="en-US" sz="8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86746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FD07A6-1E59-6815-636F-352D950B2D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7DFEB92-3C0B-F683-6E2B-018F7A6CDF2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-4205" y="-397"/>
            <a:ext cx="9152410" cy="685879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35255F4-9FC4-968A-206E-D359A84141DF}"/>
              </a:ext>
            </a:extLst>
          </p:cNvPr>
          <p:cNvSpPr/>
          <p:nvPr/>
        </p:nvSpPr>
        <p:spPr>
          <a:xfrm>
            <a:off x="2245031" y="6402133"/>
            <a:ext cx="6252210" cy="230832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marL="0" marR="0" algn="r">
              <a:spcBef>
                <a:spcPts val="0"/>
              </a:spcBef>
              <a:spcAft>
                <a:spcPts val="0"/>
              </a:spcAft>
            </a:pPr>
            <a:r>
              <a:rPr lang="en-US" sz="900" dirty="0">
                <a:solidFill>
                  <a:schemeClr val="accent4"/>
                </a:solidFill>
                <a:effectLst/>
                <a:latin typeface="Calibri" panose="020F0502020204030204" pitchFamily="34" charset="0"/>
              </a:rPr>
              <a:t>GOD'S WONDERFUL DESIGN FOR RELATIONSHIPS</a:t>
            </a:r>
            <a:endParaRPr lang="en-US" sz="900" dirty="0">
              <a:solidFill>
                <a:schemeClr val="accent4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7A2366D-87EB-6AE7-9062-07F334F61CBD}"/>
              </a:ext>
            </a:extLst>
          </p:cNvPr>
          <p:cNvSpPr txBox="1"/>
          <p:nvPr/>
        </p:nvSpPr>
        <p:spPr>
          <a:xfrm>
            <a:off x="521773" y="157970"/>
            <a:ext cx="81004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ru-RU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Мужчина и женщина: созданы по образу и подобию Божьему</a:t>
            </a:r>
            <a:endParaRPr lang="en-US" sz="2000" b="1" dirty="0">
              <a:solidFill>
                <a:schemeClr val="bg1"/>
              </a:solidFill>
              <a:effectLst/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2B8BEA4-74BF-3FDB-D773-4464678ABF64}"/>
              </a:ext>
            </a:extLst>
          </p:cNvPr>
          <p:cNvSpPr txBox="1"/>
          <p:nvPr/>
        </p:nvSpPr>
        <p:spPr>
          <a:xfrm>
            <a:off x="396786" y="1012954"/>
            <a:ext cx="8100455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just">
              <a:buClr>
                <a:schemeClr val="accent6"/>
              </a:buClr>
            </a:pPr>
            <a:r>
              <a:rPr lang="ru-RU" sz="2200" b="1" dirty="0">
                <a:latin typeface="Century Gothic" panose="020B0502020202020204" pitchFamily="34" charset="0"/>
              </a:rPr>
              <a:t>Образ Божий в человеке </a:t>
            </a:r>
            <a:r>
              <a:rPr lang="ru-RU" sz="2200" dirty="0">
                <a:latin typeface="Century Gothic" panose="020B0502020202020204" pitchFamily="34" charset="0"/>
              </a:rPr>
              <a:t>- </a:t>
            </a:r>
            <a:r>
              <a:rPr lang="ru-RU" sz="2000" dirty="0">
                <a:latin typeface="Century Gothic" panose="020B0502020202020204" pitchFamily="34" charset="0"/>
              </a:rPr>
              <a:t>Быт. 1:26, 27; 2:18; 3:22; 11:7; Исаия 6:8, Иоанна 10:30</a:t>
            </a:r>
          </a:p>
          <a:p>
            <a:pPr lvl="1" algn="just">
              <a:buClr>
                <a:schemeClr val="accent6"/>
              </a:buClr>
            </a:pPr>
            <a:endParaRPr lang="ru-RU" sz="2200" dirty="0">
              <a:latin typeface="Century Gothic" panose="020B0502020202020204" pitchFamily="34" charset="0"/>
            </a:endParaRPr>
          </a:p>
          <a:p>
            <a:pPr lvl="1" algn="just">
              <a:buClr>
                <a:schemeClr val="accent6"/>
              </a:buClr>
            </a:pPr>
            <a:r>
              <a:rPr lang="ru-RU" sz="2200" dirty="0">
                <a:latin typeface="Century Gothic" panose="020B0502020202020204" pitchFamily="34" charset="0"/>
              </a:rPr>
              <a:t>Взаимоотношения между мужчинами, женщинами и Богом, как отражение Его образа - Быт. 1:27; </a:t>
            </a:r>
            <a:r>
              <a:rPr lang="ru-RU" sz="2200" dirty="0" err="1">
                <a:latin typeface="Century Gothic" panose="020B0502020202020204" pitchFamily="34" charset="0"/>
              </a:rPr>
              <a:t>Пс</a:t>
            </a:r>
            <a:r>
              <a:rPr lang="ru-RU" sz="2200" dirty="0">
                <a:latin typeface="Century Gothic" panose="020B0502020202020204" pitchFamily="34" charset="0"/>
              </a:rPr>
              <a:t>. 139:14</a:t>
            </a:r>
          </a:p>
          <a:p>
            <a:pPr lvl="1" algn="just">
              <a:buClr>
                <a:schemeClr val="accent6"/>
              </a:buClr>
            </a:pPr>
            <a:endParaRPr lang="ru-RU" sz="2200" dirty="0">
              <a:latin typeface="Century Gothic" panose="020B0502020202020204" pitchFamily="34" charset="0"/>
            </a:endParaRPr>
          </a:p>
          <a:p>
            <a:pPr lvl="1" algn="just">
              <a:buClr>
                <a:schemeClr val="accent6"/>
              </a:buClr>
            </a:pPr>
            <a:r>
              <a:rPr lang="ru-RU" sz="2200" dirty="0">
                <a:latin typeface="Century Gothic" panose="020B0502020202020204" pitchFamily="34" charset="0"/>
              </a:rPr>
              <a:t>"Нехорошо быть человеку одному" - Быт. 2:18</a:t>
            </a:r>
          </a:p>
          <a:p>
            <a:pPr lvl="1" algn="just">
              <a:buClr>
                <a:schemeClr val="accent6"/>
              </a:buClr>
            </a:pPr>
            <a:endParaRPr lang="ru-RU" sz="2200" dirty="0">
              <a:latin typeface="Century Gothic" panose="020B0502020202020204" pitchFamily="34" charset="0"/>
            </a:endParaRPr>
          </a:p>
          <a:p>
            <a:pPr lvl="1" algn="just">
              <a:buClr>
                <a:schemeClr val="accent6"/>
              </a:buClr>
            </a:pPr>
            <a:r>
              <a:rPr lang="ru-RU" sz="2200" dirty="0">
                <a:latin typeface="Century Gothic" panose="020B0502020202020204" pitchFamily="34" charset="0"/>
              </a:rPr>
              <a:t>История Сотворения мира устанавливает брак - Быт. 2:20-24</a:t>
            </a:r>
          </a:p>
          <a:p>
            <a:pPr lvl="1" algn="just">
              <a:buClr>
                <a:schemeClr val="accent6"/>
              </a:buClr>
            </a:pPr>
            <a:endParaRPr lang="ru-RU" sz="2200" dirty="0">
              <a:latin typeface="Century Gothic" panose="020B0502020202020204" pitchFamily="34" charset="0"/>
            </a:endParaRPr>
          </a:p>
          <a:p>
            <a:pPr lvl="1" algn="just">
              <a:buClr>
                <a:schemeClr val="accent6"/>
              </a:buClr>
            </a:pPr>
            <a:r>
              <a:rPr lang="ru-RU" sz="2200" dirty="0">
                <a:latin typeface="Century Gothic" panose="020B0502020202020204" pitchFamily="34" charset="0"/>
              </a:rPr>
              <a:t>И семья (</a:t>
            </a:r>
            <a:r>
              <a:rPr lang="ru-RU" sz="2200" dirty="0" err="1">
                <a:latin typeface="Century Gothic" panose="020B0502020202020204" pitchFamily="34" charset="0"/>
              </a:rPr>
              <a:t>Пс</a:t>
            </a:r>
            <a:r>
              <a:rPr lang="ru-RU" sz="2200" dirty="0">
                <a:latin typeface="Century Gothic" panose="020B0502020202020204" pitchFamily="34" charset="0"/>
              </a:rPr>
              <a:t>. 68:6) как главный ответ Бога на одиночество человечества – </a:t>
            </a:r>
            <a:r>
              <a:rPr lang="ru-RU" sz="2200" dirty="0" err="1">
                <a:latin typeface="Century Gothic" panose="020B0502020202020204" pitchFamily="34" charset="0"/>
              </a:rPr>
              <a:t>Иер</a:t>
            </a:r>
            <a:r>
              <a:rPr lang="ru-RU" sz="2200" dirty="0">
                <a:latin typeface="Century Gothic" panose="020B0502020202020204" pitchFamily="34" charset="0"/>
              </a:rPr>
              <a:t>. 1:4-5; </a:t>
            </a:r>
            <a:r>
              <a:rPr lang="ru-RU" sz="2200" dirty="0" err="1">
                <a:latin typeface="Century Gothic" panose="020B0502020202020204" pitchFamily="34" charset="0"/>
              </a:rPr>
              <a:t>Еф</a:t>
            </a:r>
            <a:r>
              <a:rPr lang="ru-RU" sz="2200" dirty="0">
                <a:latin typeface="Century Gothic" panose="020B0502020202020204" pitchFamily="34" charset="0"/>
              </a:rPr>
              <a:t>. 2:10; Рим. 8:28; </a:t>
            </a:r>
            <a:r>
              <a:rPr lang="ru-RU" sz="2200" dirty="0" err="1">
                <a:latin typeface="Century Gothic" panose="020B0502020202020204" pitchFamily="34" charset="0"/>
              </a:rPr>
              <a:t>Флп</a:t>
            </a:r>
            <a:r>
              <a:rPr lang="ru-RU" sz="2200" dirty="0">
                <a:latin typeface="Century Gothic" panose="020B0502020202020204" pitchFamily="34" charset="0"/>
              </a:rPr>
              <a:t>. 2:13</a:t>
            </a:r>
            <a:endParaRPr lang="en-US" sz="2200" dirty="0">
              <a:effectLst/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07268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82913C-8389-D942-D95F-2B0BEACC0E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3095090-1B18-ABA9-3944-745777B5645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-794"/>
            <a:ext cx="9152410" cy="685879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10699F1-C4DF-2E2F-F0BF-86F6BA7B9FD6}"/>
              </a:ext>
            </a:extLst>
          </p:cNvPr>
          <p:cNvSpPr/>
          <p:nvPr/>
        </p:nvSpPr>
        <p:spPr>
          <a:xfrm>
            <a:off x="2245031" y="6402133"/>
            <a:ext cx="6252210" cy="230832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marL="0" marR="0" algn="r">
              <a:spcBef>
                <a:spcPts val="0"/>
              </a:spcBef>
              <a:spcAft>
                <a:spcPts val="0"/>
              </a:spcAft>
            </a:pPr>
            <a:r>
              <a:rPr lang="en-US" sz="900" dirty="0">
                <a:solidFill>
                  <a:schemeClr val="accent4"/>
                </a:solidFill>
                <a:effectLst/>
                <a:latin typeface="Calibri" panose="020F0502020204030204" pitchFamily="34" charset="0"/>
              </a:rPr>
              <a:t>GOD'S WONDERFUL DESIGN FOR RELATIONSHIPS</a:t>
            </a:r>
            <a:endParaRPr lang="en-US" sz="900" dirty="0">
              <a:solidFill>
                <a:schemeClr val="accent4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B36E9BB-5070-26DC-387B-3835248C483B}"/>
              </a:ext>
            </a:extLst>
          </p:cNvPr>
          <p:cNvSpPr txBox="1"/>
          <p:nvPr/>
        </p:nvSpPr>
        <p:spPr>
          <a:xfrm>
            <a:off x="291402" y="285563"/>
            <a:ext cx="85611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ru-RU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Брак и семья: главный ответ Бога на одиночество</a:t>
            </a:r>
            <a:endParaRPr lang="en-US" sz="2400" b="1" dirty="0">
              <a:solidFill>
                <a:schemeClr val="bg1"/>
              </a:solidFill>
              <a:effectLst/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699CA1E-D6A3-6988-2657-B91609EAC198}"/>
              </a:ext>
            </a:extLst>
          </p:cNvPr>
          <p:cNvSpPr txBox="1"/>
          <p:nvPr/>
        </p:nvSpPr>
        <p:spPr>
          <a:xfrm>
            <a:off x="675475" y="1258778"/>
            <a:ext cx="7793048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>
                <a:latin typeface="Century Gothic" panose="020B0502020202020204" pitchFamily="34" charset="0"/>
              </a:rPr>
              <a:t>Мы созданы для того, чтобы называться детьми Божьими. </a:t>
            </a:r>
            <a:r>
              <a:rPr lang="ru-RU" sz="2000" dirty="0">
                <a:latin typeface="Century Gothic" panose="020B0502020202020204" pitchFamily="34" charset="0"/>
              </a:rPr>
              <a:t>1 Иоанна 3:1</a:t>
            </a:r>
          </a:p>
          <a:p>
            <a:pPr algn="just"/>
            <a:endParaRPr lang="ru-RU" sz="2400" dirty="0">
              <a:latin typeface="Century Gothic" panose="020B0502020202020204" pitchFamily="34" charset="0"/>
            </a:endParaRPr>
          </a:p>
          <a:p>
            <a:pPr algn="just"/>
            <a:r>
              <a:rPr lang="ru-RU" sz="2400" dirty="0">
                <a:latin typeface="Century Gothic" panose="020B0502020202020204" pitchFamily="34" charset="0"/>
              </a:rPr>
              <a:t>Бог сотворил людей для взаимоотношений.</a:t>
            </a:r>
          </a:p>
          <a:p>
            <a:pPr algn="just"/>
            <a:r>
              <a:rPr lang="ru-RU" sz="2000" dirty="0">
                <a:latin typeface="Century Gothic" panose="020B0502020202020204" pitchFamily="34" charset="0"/>
              </a:rPr>
              <a:t>Притчи 3:3, 4, Кол. 3:12-14, Гал. 5:16, </a:t>
            </a:r>
            <a:r>
              <a:rPr lang="ru-RU" sz="2000" dirty="0" err="1">
                <a:latin typeface="Century Gothic" panose="020B0502020202020204" pitchFamily="34" charset="0"/>
              </a:rPr>
              <a:t>Еф</a:t>
            </a:r>
            <a:r>
              <a:rPr lang="ru-RU" sz="2000" dirty="0">
                <a:latin typeface="Century Gothic" panose="020B0502020202020204" pitchFamily="34" charset="0"/>
              </a:rPr>
              <a:t>. 4:32 </a:t>
            </a:r>
          </a:p>
          <a:p>
            <a:pPr algn="just"/>
            <a:endParaRPr lang="ru-RU" sz="2400" dirty="0">
              <a:latin typeface="Century Gothic" panose="020B0502020202020204" pitchFamily="34" charset="0"/>
            </a:endParaRPr>
          </a:p>
          <a:p>
            <a:pPr algn="just"/>
            <a:r>
              <a:rPr lang="ru-RU" sz="2400" dirty="0">
                <a:latin typeface="Century Gothic" panose="020B0502020202020204" pitchFamily="34" charset="0"/>
              </a:rPr>
              <a:t>Божье намерение для человеческой семьи</a:t>
            </a:r>
          </a:p>
          <a:p>
            <a:pPr algn="just"/>
            <a:r>
              <a:rPr lang="ru-RU" sz="2000" dirty="0" err="1">
                <a:latin typeface="Century Gothic" panose="020B0502020202020204" pitchFamily="34" charset="0"/>
              </a:rPr>
              <a:t>Иер</a:t>
            </a:r>
            <a:r>
              <a:rPr lang="ru-RU" sz="2000" dirty="0">
                <a:latin typeface="Century Gothic" panose="020B0502020202020204" pitchFamily="34" charset="0"/>
              </a:rPr>
              <a:t>. 1:4-5; </a:t>
            </a:r>
            <a:r>
              <a:rPr lang="ru-RU" sz="2000" dirty="0" err="1">
                <a:latin typeface="Century Gothic" panose="020B0502020202020204" pitchFamily="34" charset="0"/>
              </a:rPr>
              <a:t>Еф</a:t>
            </a:r>
            <a:r>
              <a:rPr lang="ru-RU" sz="2000" dirty="0">
                <a:latin typeface="Century Gothic" panose="020B0502020202020204" pitchFamily="34" charset="0"/>
              </a:rPr>
              <a:t>. 2:10; Рим. 8:28; </a:t>
            </a:r>
            <a:r>
              <a:rPr lang="ru-RU" sz="2000" dirty="0" err="1">
                <a:latin typeface="Century Gothic" panose="020B0502020202020204" pitchFamily="34" charset="0"/>
              </a:rPr>
              <a:t>Флп</a:t>
            </a:r>
            <a:r>
              <a:rPr lang="ru-RU" sz="2000" dirty="0">
                <a:latin typeface="Century Gothic" panose="020B0502020202020204" pitchFamily="34" charset="0"/>
              </a:rPr>
              <a:t>. 2:13</a:t>
            </a:r>
          </a:p>
          <a:p>
            <a:pPr algn="just"/>
            <a:endParaRPr lang="ru-RU" sz="2400" dirty="0">
              <a:latin typeface="Century Gothic" panose="020B0502020202020204" pitchFamily="34" charset="0"/>
            </a:endParaRPr>
          </a:p>
          <a:p>
            <a:pPr algn="just"/>
            <a:r>
              <a:rPr lang="ru-RU" sz="2400" dirty="0">
                <a:latin typeface="Century Gothic" panose="020B0502020202020204" pitchFamily="34" charset="0"/>
              </a:rPr>
              <a:t>Взаимоотношения - как образец близости и единения</a:t>
            </a:r>
          </a:p>
          <a:p>
            <a:pPr algn="just"/>
            <a:r>
              <a:rPr lang="ru-RU" sz="2000" dirty="0">
                <a:latin typeface="Century Gothic" panose="020B0502020202020204" pitchFamily="34" charset="0"/>
              </a:rPr>
              <a:t>Кол. 3:12-14</a:t>
            </a:r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58668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4205" y="0"/>
            <a:ext cx="9152410" cy="685879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25322" y="1899208"/>
            <a:ext cx="4490113" cy="646331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ru-RU" b="1" dirty="0">
                <a:solidFill>
                  <a:schemeClr val="bg2"/>
                </a:solidFill>
                <a:effectLst/>
                <a:latin typeface="Calibri" panose="020F0502020204030204" pitchFamily="34" charset="0"/>
              </a:rPr>
              <a:t>ЧУДЕСНЫЙ БОЖИЙ ЗАМЫСЕЛ ДЛЯ ВЗАИМООТНОШЕНИЙ</a:t>
            </a:r>
            <a:endParaRPr lang="en-US" b="1" dirty="0">
              <a:solidFill>
                <a:schemeClr val="bg2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E0CE529-1C45-F548-AE8A-BB4457328103}"/>
              </a:ext>
            </a:extLst>
          </p:cNvPr>
          <p:cNvSpPr txBox="1"/>
          <p:nvPr/>
        </p:nvSpPr>
        <p:spPr>
          <a:xfrm>
            <a:off x="225322" y="3142440"/>
            <a:ext cx="5422444" cy="769441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r>
              <a:rPr lang="ru-RU" sz="4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Обсуждение</a:t>
            </a:r>
            <a:endParaRPr lang="en-US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15252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-4205" y="-397"/>
            <a:ext cx="9152410" cy="685879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245031" y="6402133"/>
            <a:ext cx="6252210" cy="230832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marL="0" marR="0" algn="r">
              <a:spcBef>
                <a:spcPts val="0"/>
              </a:spcBef>
              <a:spcAft>
                <a:spcPts val="0"/>
              </a:spcAft>
            </a:pPr>
            <a:r>
              <a:rPr lang="en-US" sz="900" dirty="0">
                <a:solidFill>
                  <a:schemeClr val="accent4"/>
                </a:solidFill>
                <a:effectLst/>
                <a:latin typeface="Calibri" panose="020F0502020204030204" pitchFamily="34" charset="0"/>
              </a:rPr>
              <a:t>GOD'S WONDERFUL DESIGN FOR RELATIONSHIPS</a:t>
            </a:r>
            <a:endParaRPr lang="en-US" sz="900" dirty="0">
              <a:solidFill>
                <a:schemeClr val="accent4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321DCA3-A769-C049-BA95-5D4CF043B697}"/>
              </a:ext>
            </a:extLst>
          </p:cNvPr>
          <p:cNvSpPr txBox="1"/>
          <p:nvPr/>
        </p:nvSpPr>
        <p:spPr>
          <a:xfrm>
            <a:off x="846343" y="1343749"/>
            <a:ext cx="7451314" cy="3505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buClr>
                <a:srgbClr val="E18F39"/>
              </a:buClr>
            </a:pPr>
            <a:r>
              <a:rPr lang="ru-RU" sz="2400" b="1" dirty="0">
                <a:latin typeface="Century Gothic" panose="020B0502020202020204" pitchFamily="34" charset="0"/>
              </a:rPr>
              <a:t>ВОПРОС:</a:t>
            </a:r>
          </a:p>
          <a:p>
            <a:pPr algn="ctr">
              <a:lnSpc>
                <a:spcPct val="150000"/>
              </a:lnSpc>
              <a:buClr>
                <a:srgbClr val="E18F39"/>
              </a:buClr>
            </a:pPr>
            <a:r>
              <a:rPr lang="ru-RU" sz="3200" b="1" dirty="0">
                <a:latin typeface="Century Gothic" panose="020B0502020202020204" pitchFamily="34" charset="0"/>
              </a:rPr>
              <a:t>Как вы думаете, что Бог сообщает о Своей любви и отношении к человечеству в Своем акте творения?</a:t>
            </a:r>
            <a:endParaRPr lang="en-US" sz="24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0111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12824</TotalTime>
  <Words>3885</Words>
  <Application>Microsoft Macintosh PowerPoint</Application>
  <PresentationFormat>Экран (4:3)</PresentationFormat>
  <Paragraphs>204</Paragraphs>
  <Slides>26</Slides>
  <Notes>20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1" baseType="lpstr">
      <vt:lpstr>Arial</vt:lpstr>
      <vt:lpstr>Calibri</vt:lpstr>
      <vt:lpstr>Century Gothic</vt:lpstr>
      <vt:lpstr>Times New Roman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GC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rosemay</dc:creator>
  <cp:lastModifiedBy>Akseniya Liberanskaya</cp:lastModifiedBy>
  <cp:revision>49</cp:revision>
  <dcterms:created xsi:type="dcterms:W3CDTF">2015-08-17T22:20:08Z</dcterms:created>
  <dcterms:modified xsi:type="dcterms:W3CDTF">2025-01-15T12:43:20Z</dcterms:modified>
</cp:coreProperties>
</file>