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60" r:id="rId3"/>
    <p:sldId id="315" r:id="rId4"/>
    <p:sldId id="264" r:id="rId5"/>
    <p:sldId id="265" r:id="rId6"/>
    <p:sldId id="316" r:id="rId7"/>
    <p:sldId id="317" r:id="rId8"/>
    <p:sldId id="318" r:id="rId9"/>
    <p:sldId id="320" r:id="rId10"/>
    <p:sldId id="319" r:id="rId11"/>
    <p:sldId id="263" r:id="rId12"/>
    <p:sldId id="266" r:id="rId13"/>
    <p:sldId id="275" r:id="rId14"/>
    <p:sldId id="321" r:id="rId15"/>
    <p:sldId id="322" r:id="rId16"/>
    <p:sldId id="325" r:id="rId17"/>
    <p:sldId id="327" r:id="rId18"/>
    <p:sldId id="328" r:id="rId19"/>
    <p:sldId id="330" r:id="rId20"/>
    <p:sldId id="331" r:id="rId21"/>
    <p:sldId id="332" r:id="rId22"/>
    <p:sldId id="333" r:id="rId23"/>
    <p:sldId id="334" r:id="rId24"/>
    <p:sldId id="335" r:id="rId25"/>
    <p:sldId id="336" r:id="rId26"/>
    <p:sldId id="324" r:id="rId27"/>
    <p:sldId id="299" r:id="rId28"/>
    <p:sldId id="337" r:id="rId29"/>
    <p:sldId id="339" r:id="rId30"/>
    <p:sldId id="338" r:id="rId31"/>
    <p:sldId id="340" r:id="rId32"/>
    <p:sldId id="341" r:id="rId33"/>
    <p:sldId id="342" r:id="rId34"/>
    <p:sldId id="26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400"/>
    <a:srgbClr val="F7AA00"/>
    <a:srgbClr val="454B59"/>
    <a:srgbClr val="FDD7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9"/>
    <p:restoredTop sz="94669"/>
  </p:normalViewPr>
  <p:slideViewPr>
    <p:cSldViewPr snapToGrid="0" snapToObjects="1">
      <p:cViewPr varScale="1">
        <p:scale>
          <a:sx n="162" d="100"/>
          <a:sy n="162" d="100"/>
        </p:scale>
        <p:origin x="-136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FEC05-6604-984C-BC0C-5126241BF795}" type="datetimeFigureOut">
              <a:rPr lang="en-US" smtClean="0"/>
              <a:t>02.02.24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559D1-0F43-E249-A8F6-7C6E7A0EBC38}" type="slidenum">
              <a:rPr lang="en-US" smtClean="0"/>
              <a:t>‹#›</a:t>
            </a:fld>
            <a:endParaRPr lang="en-US"/>
          </a:p>
        </p:txBody>
      </p:sp>
    </p:spTree>
    <p:extLst>
      <p:ext uri="{BB962C8B-B14F-4D97-AF65-F5344CB8AC3E}">
        <p14:creationId xmlns:p14="http://schemas.microsoft.com/office/powerpoint/2010/main" val="181674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F559D1-0F43-E249-A8F6-7C6E7A0EBC38}" type="slidenum">
              <a:rPr lang="en-US" smtClean="0"/>
              <a:t>1</a:t>
            </a:fld>
            <a:endParaRPr lang="en-US"/>
          </a:p>
        </p:txBody>
      </p:sp>
    </p:spTree>
    <p:extLst>
      <p:ext uri="{BB962C8B-B14F-4D97-AF65-F5344CB8AC3E}">
        <p14:creationId xmlns:p14="http://schemas.microsoft.com/office/powerpoint/2010/main" val="59476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360444-D0A7-974E-B483-81E0C00C4638}" type="datetimeFigureOut">
              <a:rPr lang="en-US" smtClean="0"/>
              <a:t>02.02.24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02.02.24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02.02.24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02.02.24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60444-D0A7-974E-B483-81E0C00C4638}" type="datetimeFigureOut">
              <a:rPr lang="en-US" smtClean="0"/>
              <a:t>02.02.24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60444-D0A7-974E-B483-81E0C00C4638}" type="datetimeFigureOut">
              <a:rPr lang="en-US" smtClean="0"/>
              <a:t>02.02.24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60444-D0A7-974E-B483-81E0C00C4638}" type="datetimeFigureOut">
              <a:rPr lang="en-US" smtClean="0"/>
              <a:t>02.02.24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60444-D0A7-974E-B483-81E0C00C4638}" type="datetimeFigureOut">
              <a:rPr lang="en-US" smtClean="0"/>
              <a:t>02.02.24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0444-D0A7-974E-B483-81E0C00C4638}" type="datetimeFigureOut">
              <a:rPr lang="en-US" smtClean="0"/>
              <a:t>02.02.24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7003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02.02.24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02.02.24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60444-D0A7-974E-B483-81E0C00C4638}" type="datetimeFigureOut">
              <a:rPr lang="en-US" smtClean="0"/>
              <a:t>02.02.24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780A-563C-0046-B457-B0B9E957C029}" type="slidenum">
              <a:rPr lang="en-US" smtClean="0"/>
              <a:t>‹#›</a:t>
            </a:fld>
            <a:endParaRPr lang="en-US"/>
          </a:p>
        </p:txBody>
      </p:sp>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p:blipFill>
        <p:spPr>
          <a:xfrm>
            <a:off x="-1505" y="2190"/>
            <a:ext cx="9145505" cy="6853619"/>
          </a:xfrm>
          <a:prstGeom prst="rect">
            <a:avLst/>
          </a:prstGeom>
        </p:spPr>
      </p:pic>
      <p:sp>
        <p:nvSpPr>
          <p:cNvPr id="4" name="TextBox 3"/>
          <p:cNvSpPr txBox="1"/>
          <p:nvPr/>
        </p:nvSpPr>
        <p:spPr>
          <a:xfrm>
            <a:off x="189328" y="2463012"/>
            <a:ext cx="5431858" cy="2338982"/>
          </a:xfrm>
          <a:prstGeom prst="rect">
            <a:avLst/>
          </a:prstGeom>
          <a:noFill/>
        </p:spPr>
        <p:txBody>
          <a:bodyPr wrap="square" rtlCol="0" anchor="b">
            <a:noAutofit/>
          </a:bodyPr>
          <a:lstStyle/>
          <a:p>
            <a:pPr>
              <a:lnSpc>
                <a:spcPct val="90000"/>
              </a:lnSpc>
            </a:pPr>
            <a:r>
              <a:rPr lang="ru-RU" sz="4800" b="1" dirty="0">
                <a:solidFill>
                  <a:schemeClr val="bg1"/>
                </a:solidFill>
                <a:latin typeface="Impact"/>
                <a:cs typeface="Impact"/>
              </a:rPr>
              <a:t>РАЗРЕШЕНИЕ РАЗНОГЛАСИЙ</a:t>
            </a:r>
          </a:p>
          <a:p>
            <a:pPr>
              <a:lnSpc>
                <a:spcPct val="90000"/>
              </a:lnSpc>
            </a:pPr>
            <a:r>
              <a:rPr lang="ru-RU" sz="4800" b="1" dirty="0">
                <a:solidFill>
                  <a:schemeClr val="bg1"/>
                </a:solidFill>
                <a:latin typeface="Impact"/>
                <a:cs typeface="Impact"/>
              </a:rPr>
              <a:t>В СЕМЬЕ</a:t>
            </a:r>
            <a:endParaRPr lang="en-US" sz="4800" b="1" dirty="0">
              <a:solidFill>
                <a:schemeClr val="bg1"/>
              </a:solidFill>
              <a:latin typeface="Impact"/>
              <a:cs typeface="Impact"/>
            </a:endParaRPr>
          </a:p>
        </p:txBody>
      </p:sp>
      <p:sp>
        <p:nvSpPr>
          <p:cNvPr id="5" name="TextBox 4"/>
          <p:cNvSpPr txBox="1"/>
          <p:nvPr/>
        </p:nvSpPr>
        <p:spPr>
          <a:xfrm>
            <a:off x="109731" y="5998600"/>
            <a:ext cx="7543799" cy="784830"/>
          </a:xfrm>
          <a:prstGeom prst="rect">
            <a:avLst/>
          </a:prstGeom>
          <a:noFill/>
        </p:spPr>
        <p:txBody>
          <a:bodyPr wrap="square" rtlCol="0">
            <a:spAutoFit/>
          </a:bodyPr>
          <a:lstStyle/>
          <a:p>
            <a:r>
              <a:rPr lang="ru-RU" sz="1200" dirty="0">
                <a:ln w="18415" cmpd="sng">
                  <a:noFill/>
                  <a:prstDash val="solid"/>
                </a:ln>
                <a:solidFill>
                  <a:schemeClr val="bg1">
                    <a:lumMod val="85000"/>
                  </a:schemeClr>
                </a:solidFill>
                <a:latin typeface="Avenir Next Condensed" panose="020B0506020202020204" pitchFamily="34" charset="0"/>
              </a:rPr>
              <a:t>Автор: Алина Балтазар, Доктор Философии</a:t>
            </a:r>
            <a:r>
              <a:rPr lang="en-US" sz="1100" dirty="0">
                <a:solidFill>
                  <a:schemeClr val="bg1">
                    <a:lumMod val="85000"/>
                  </a:schemeClr>
                </a:solidFill>
                <a:effectLst/>
                <a:latin typeface="Avenir Next Condensed" panose="020B0506020202020204" pitchFamily="34" charset="0"/>
                <a:ea typeface="Times New Roman" panose="02020603050405020304" pitchFamily="18" charset="0"/>
              </a:rPr>
              <a:t>,</a:t>
            </a:r>
            <a:r>
              <a:rPr lang="ru-RU" sz="1100" dirty="0">
                <a:solidFill>
                  <a:schemeClr val="bg1">
                    <a:lumMod val="85000"/>
                  </a:schemeClr>
                </a:solidFill>
                <a:effectLst/>
                <a:latin typeface="Avenir Next Condensed" panose="020B0506020202020204" pitchFamily="34" charset="0"/>
                <a:ea typeface="Times New Roman" panose="02020603050405020304" pitchFamily="18" charset="0"/>
              </a:rPr>
              <a:t> Ст. Магистра в области социальной работы,</a:t>
            </a:r>
            <a:r>
              <a:rPr lang="en-US" sz="1100" dirty="0">
                <a:solidFill>
                  <a:schemeClr val="bg1">
                    <a:lumMod val="85000"/>
                  </a:schemeClr>
                </a:solidFill>
                <a:effectLst/>
                <a:latin typeface="Avenir Next Condensed" panose="020B0506020202020204" pitchFamily="34" charset="0"/>
                <a:ea typeface="Times New Roman" panose="02020603050405020304" pitchFamily="18" charset="0"/>
              </a:rPr>
              <a:t> </a:t>
            </a:r>
          </a:p>
          <a:p>
            <a:r>
              <a:rPr lang="ru-RU" sz="1100" dirty="0">
                <a:solidFill>
                  <a:schemeClr val="bg1">
                    <a:lumMod val="85000"/>
                  </a:schemeClr>
                </a:solidFill>
                <a:latin typeface="Avenir Next Condensed" panose="020B0506020202020204" pitchFamily="34" charset="0"/>
                <a:ea typeface="Times New Roman" panose="02020603050405020304" pitchFamily="18" charset="0"/>
              </a:rPr>
              <a:t>Директор Программы и Профессор в Школе Социальной Работы и Помощник Директора в Институте Профилактики Зависимостей в Университете Эндрюса, а также Психотерапевт, лечит умственные заболевания детей, подростков и семей в Берриен Спрингс, Мичиган, США. </a:t>
            </a:r>
            <a:endParaRPr lang="en-US" sz="1100" dirty="0">
              <a:solidFill>
                <a:schemeClr val="bg1">
                  <a:lumMod val="85000"/>
                </a:schemeClr>
              </a:solidFill>
              <a:effectLst/>
              <a:latin typeface="Avenir Next Condensed" panose="020B0506020202020204" pitchFamily="34" charset="0"/>
              <a:ea typeface="Times New Roman" panose="02020603050405020304" pitchFamily="18" charset="0"/>
            </a:endParaRPr>
          </a:p>
        </p:txBody>
      </p:sp>
      <p:pic>
        <p:nvPicPr>
          <p:cNvPr id="2" name="Imagem 1"/>
          <p:cNvPicPr>
            <a:picLocks noChangeAspect="1"/>
          </p:cNvPicPr>
          <p:nvPr/>
        </p:nvPicPr>
        <p:blipFill>
          <a:blip r:embed="rId4"/>
          <a:stretch>
            <a:fillRect/>
          </a:stretch>
        </p:blipFill>
        <p:spPr>
          <a:xfrm>
            <a:off x="76894" y="5456141"/>
            <a:ext cx="7596274" cy="499915"/>
          </a:xfrm>
          <a:prstGeom prst="rect">
            <a:avLst/>
          </a:prstGeom>
        </p:spPr>
      </p:pic>
    </p:spTree>
    <p:extLst>
      <p:ext uri="{BB962C8B-B14F-4D97-AF65-F5344CB8AC3E}">
        <p14:creationId xmlns:p14="http://schemas.microsoft.com/office/powerpoint/2010/main" val="173401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РАЗВИТИЕ ЭМПАТИИ</a:t>
            </a:r>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xmlns="" id="{2AD033DF-7967-C798-0B3A-5C790AB80DCE}"/>
              </a:ext>
            </a:extLst>
          </p:cNvPr>
          <p:cNvSpPr txBox="1"/>
          <p:nvPr/>
        </p:nvSpPr>
        <p:spPr>
          <a:xfrm>
            <a:off x="839250" y="1484663"/>
            <a:ext cx="7457090" cy="3799630"/>
          </a:xfrm>
          <a:prstGeom prst="rect">
            <a:avLst/>
          </a:prstGeom>
          <a:noFill/>
        </p:spPr>
        <p:txBody>
          <a:bodyPr wrap="square">
            <a:spAutoFit/>
          </a:bodyPr>
          <a:lstStyle/>
          <a:p>
            <a:pPr indent="228600">
              <a:lnSpc>
                <a:spcPct val="107000"/>
              </a:lnSpc>
              <a:spcAft>
                <a:spcPts val="800"/>
              </a:spcAft>
            </a:pPr>
            <a:r>
              <a:rPr lang="ru-RU" sz="3200" b="1" dirty="0">
                <a:latin typeface="Avenir Next Condensed" panose="020B0506020202020204" pitchFamily="34" charset="0"/>
                <a:ea typeface="Calibri" panose="020F0502020204030204" pitchFamily="34" charset="0"/>
                <a:cs typeface="Calibri" panose="020F0502020204030204" pitchFamily="34" charset="0"/>
              </a:rPr>
              <a:t>Советы по развитию эмпатии у детей:</a:t>
            </a:r>
          </a:p>
          <a:p>
            <a:pPr marL="457200" marR="0" indent="-457200">
              <a:lnSpc>
                <a:spcPct val="107000"/>
              </a:lnSpc>
              <a:spcBef>
                <a:spcPts val="0"/>
              </a:spcBef>
              <a:spcAft>
                <a:spcPts val="800"/>
              </a:spcAft>
              <a:buFont typeface="+mj-lt"/>
              <a:buAutoNum type="arabicPeriod" startAt="5"/>
            </a:pPr>
            <a:r>
              <a:rPr lang="ru-RU" sz="2400" dirty="0">
                <a:latin typeface="Avenir Next Condensed" panose="020B0506020202020204" pitchFamily="34" charset="0"/>
                <a:ea typeface="Calibri" panose="020F0502020204030204" pitchFamily="34" charset="0"/>
              </a:rPr>
              <a:t>Помогайте детям развивать самоконтроль</a:t>
            </a:r>
            <a:endParaRPr lang="en-US" sz="2400" dirty="0">
              <a:effectLst/>
              <a:latin typeface="Avenir Next Condensed" panose="020B0506020202020204" pitchFamily="34" charset="0"/>
            </a:endParaRPr>
          </a:p>
          <a:p>
            <a:pPr marL="800100" lvl="1" indent="-342900">
              <a:lnSpc>
                <a:spcPct val="107000"/>
              </a:lnSpc>
              <a:spcAft>
                <a:spcPts val="800"/>
              </a:spcAft>
              <a:buFont typeface="Arial" panose="020B0604020202020204" pitchFamily="34" charset="0"/>
              <a:buChar char="•"/>
            </a:pPr>
            <a:r>
              <a:rPr lang="ru-RU" sz="2400" dirty="0">
                <a:latin typeface="Avenir Next Condensed" panose="020B0506020202020204" pitchFamily="34" charset="0"/>
              </a:rPr>
              <a:t>Помогите вашим детям осознавать и определять свои  негативные эмоции </a:t>
            </a:r>
          </a:p>
          <a:p>
            <a:pPr marL="800100" lvl="1" indent="-342900">
              <a:lnSpc>
                <a:spcPct val="107000"/>
              </a:lnSpc>
              <a:spcAft>
                <a:spcPts val="800"/>
              </a:spcAft>
              <a:buFont typeface="Arial" panose="020B0604020202020204" pitchFamily="34" charset="0"/>
              <a:buChar char="•"/>
            </a:pPr>
            <a:r>
              <a:rPr lang="ru-RU" sz="2400" dirty="0">
                <a:effectLst/>
                <a:latin typeface="Avenir Next Condensed" panose="020B0506020202020204" pitchFamily="34" charset="0"/>
              </a:rPr>
              <a:t>Научите детей эффективному методу справляться с эмоциями –глубокое дыхание </a:t>
            </a:r>
          </a:p>
          <a:p>
            <a:pPr marL="800100" lvl="1" indent="-342900">
              <a:lnSpc>
                <a:spcPct val="107000"/>
              </a:lnSpc>
              <a:spcAft>
                <a:spcPts val="800"/>
              </a:spcAft>
              <a:buFont typeface="Arial" panose="020B0604020202020204" pitchFamily="34" charset="0"/>
              <a:buChar char="•"/>
            </a:pPr>
            <a:r>
              <a:rPr lang="ru-RU" sz="2400" dirty="0">
                <a:latin typeface="Avenir Next Condensed" panose="020B0506020202020204" pitchFamily="34" charset="0"/>
              </a:rPr>
              <a:t>«Понюхать пиццу» — отличное упражнение для детей</a:t>
            </a:r>
            <a:endParaRPr lang="en-US" sz="3200" dirty="0">
              <a:latin typeface="Avenir Next Condensed" panose="020B0506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dirty="0">
                <a:latin typeface="Avenir Next Condensed" panose="020B0506020202020204" pitchFamily="34" charset="0"/>
              </a:rPr>
              <a:t>Гарвардский Университет </a:t>
            </a:r>
            <a:r>
              <a:rPr lang="en-US" dirty="0">
                <a:latin typeface="Avenir Next Condensed" panose="020B0506020202020204" pitchFamily="34" charset="0"/>
              </a:rPr>
              <a:t>(2023)</a:t>
            </a:r>
            <a:endParaRPr lang="en-US" dirty="0">
              <a:effectLst/>
              <a:latin typeface="Avenir Next Condensed" panose="020B0506020202020204" pitchFamily="34" charset="0"/>
            </a:endParaRPr>
          </a:p>
        </p:txBody>
      </p:sp>
    </p:spTree>
    <p:extLst>
      <p:ext uri="{BB962C8B-B14F-4D97-AF65-F5344CB8AC3E}">
        <p14:creationId xmlns:p14="http://schemas.microsoft.com/office/powerpoint/2010/main" val="21512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5322" y="320472"/>
            <a:ext cx="6252210" cy="307777"/>
          </a:xfrm>
          <a:prstGeom prst="rect">
            <a:avLst/>
          </a:prstGeom>
        </p:spPr>
        <p:txBody>
          <a:bodyPr wrap="square" anchor="b">
            <a:spAutoFit/>
          </a:bodyPr>
          <a:lstStyle/>
          <a:p>
            <a:r>
              <a:rPr lang="ru-RU" sz="1400" dirty="0">
                <a:solidFill>
                  <a:srgbClr val="FFFF0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225322" y="1277509"/>
            <a:ext cx="4536170" cy="1754326"/>
          </a:xfrm>
          <a:prstGeom prst="rect">
            <a:avLst/>
          </a:prstGeom>
          <a:noFill/>
        </p:spPr>
        <p:txBody>
          <a:bodyPr wrap="square" rtlCol="0" anchor="t" anchorCtr="0">
            <a:spAutoFit/>
          </a:bodyPr>
          <a:lstStyle/>
          <a:p>
            <a:r>
              <a:rPr lang="ru-RU" sz="5400" b="1" dirty="0">
                <a:solidFill>
                  <a:schemeClr val="bg1"/>
                </a:solidFill>
                <a:latin typeface="Avenir Next Condensed" panose="020B0506020202020204" pitchFamily="34" charset="0"/>
              </a:rPr>
              <a:t>Обсуждение в группах</a:t>
            </a:r>
            <a:endParaRPr lang="en-US" sz="2400" b="1" dirty="0">
              <a:solidFill>
                <a:schemeClr val="bg1"/>
              </a:solidFill>
              <a:latin typeface="Avenir Next Condensed" panose="020B0506020202020204" pitchFamily="34" charset="0"/>
            </a:endParaRPr>
          </a:p>
        </p:txBody>
      </p:sp>
    </p:spTree>
    <p:extLst>
      <p:ext uri="{BB962C8B-B14F-4D97-AF65-F5344CB8AC3E}">
        <p14:creationId xmlns:p14="http://schemas.microsoft.com/office/powerpoint/2010/main" val="3531525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794"/>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endParaRPr lang="en-US" sz="900" dirty="0">
              <a:solidFill>
                <a:srgbClr val="7030A0"/>
              </a:solidFill>
              <a:latin typeface="Avenir Next Condensed" panose="020B0506020202020204" pitchFamily="34" charset="0"/>
            </a:endParaRP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Обсуждение в группах</a:t>
            </a:r>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xmlns="" id="{2AD033DF-7967-C798-0B3A-5C790AB80DCE}"/>
              </a:ext>
            </a:extLst>
          </p:cNvPr>
          <p:cNvSpPr txBox="1"/>
          <p:nvPr/>
        </p:nvSpPr>
        <p:spPr>
          <a:xfrm>
            <a:off x="789326" y="1455357"/>
            <a:ext cx="7556938" cy="4177554"/>
          </a:xfrm>
          <a:prstGeom prst="rect">
            <a:avLst/>
          </a:prstGeom>
          <a:noFill/>
        </p:spPr>
        <p:txBody>
          <a:bodyPr wrap="square">
            <a:spAutoFit/>
          </a:bodyPr>
          <a:lstStyle/>
          <a:p>
            <a:pPr marL="0" marR="0">
              <a:lnSpc>
                <a:spcPct val="107000"/>
              </a:lnSpc>
              <a:spcBef>
                <a:spcPts val="0"/>
              </a:spcBef>
              <a:spcAft>
                <a:spcPts val="800"/>
              </a:spcAft>
            </a:pPr>
            <a:r>
              <a:rPr lang="ru-RU" sz="3200" b="1" dirty="0">
                <a:effectLst/>
                <a:latin typeface="+mj-lt"/>
                <a:ea typeface="Calibri" panose="020F0502020204030204" pitchFamily="34" charset="0"/>
                <a:cs typeface="Calibri" panose="020F0502020204030204" pitchFamily="34" charset="0"/>
              </a:rPr>
              <a:t>Вопросы</a:t>
            </a:r>
            <a:endParaRPr lang="en-US" sz="3200" b="1" dirty="0">
              <a:effectLst/>
              <a:latin typeface="Avenir Next Condensed" panose="020B0506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800" dirty="0">
              <a:effectLst/>
              <a:latin typeface="Avenir Next Condensed" panose="020B0506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800"/>
              </a:spcAft>
              <a:buFont typeface="Arial" panose="020B0604020202020204" pitchFamily="34" charset="0"/>
              <a:buChar char="•"/>
            </a:pPr>
            <a:r>
              <a:rPr lang="ru-RU" sz="2800" i="1" dirty="0">
                <a:latin typeface="+mj-lt"/>
                <a:ea typeface="Calibri" panose="020F0502020204030204" pitchFamily="34" charset="0"/>
                <a:cs typeface="Calibri" panose="020F0502020204030204" pitchFamily="34" charset="0"/>
              </a:rPr>
              <a:t>Вспомните, когда вы были подростком. Что тогда было для вас самым прекрасным</a:t>
            </a:r>
            <a:r>
              <a:rPr lang="en-US" sz="2800" i="1" dirty="0">
                <a:effectLst/>
                <a:latin typeface="Avenir Next Condensed" panose="020B0506020202020204" pitchFamily="34" charset="0"/>
                <a:ea typeface="Calibri" panose="020F0502020204030204" pitchFamily="34" charset="0"/>
                <a:cs typeface="Calibri" panose="020F0502020204030204" pitchFamily="34" charset="0"/>
              </a:rPr>
              <a:t>?</a:t>
            </a:r>
          </a:p>
          <a:p>
            <a:pPr marL="457200" marR="0" indent="-457200">
              <a:spcBef>
                <a:spcPts val="0"/>
              </a:spcBef>
              <a:spcAft>
                <a:spcPts val="800"/>
              </a:spcAft>
              <a:buFont typeface="Arial" panose="020B0604020202020204" pitchFamily="34" charset="0"/>
              <a:buChar char="•"/>
            </a:pPr>
            <a:r>
              <a:rPr lang="ru-RU" sz="2800" i="1" dirty="0">
                <a:latin typeface="+mj-lt"/>
                <a:ea typeface="Calibri" panose="020F0502020204030204" pitchFamily="34" charset="0"/>
                <a:cs typeface="Calibri" panose="020F0502020204030204" pitchFamily="34" charset="0"/>
              </a:rPr>
              <a:t>С какими трудностями вам пришлось столкнуться тогда?</a:t>
            </a:r>
            <a:endParaRPr lang="en-US" sz="1000" dirty="0">
              <a:effectLst/>
              <a:latin typeface="Avenir Next Condensed" panose="020B0506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800"/>
              </a:spcAft>
              <a:buFont typeface="Arial" panose="020B0604020202020204" pitchFamily="34" charset="0"/>
              <a:buChar char="•"/>
            </a:pPr>
            <a:r>
              <a:rPr lang="ru-RU" sz="2800" i="1" dirty="0">
                <a:latin typeface="+mj-lt"/>
                <a:ea typeface="Calibri" panose="020F0502020204030204" pitchFamily="34" charset="0"/>
                <a:cs typeface="Calibri" panose="020F0502020204030204" pitchFamily="34" charset="0"/>
              </a:rPr>
              <a:t>Помогли ли вам в подростковом возрасте наставления или пример родителей? </a:t>
            </a:r>
          </a:p>
        </p:txBody>
      </p:sp>
    </p:spTree>
    <p:extLst>
      <p:ext uri="{BB962C8B-B14F-4D97-AF65-F5344CB8AC3E}">
        <p14:creationId xmlns:p14="http://schemas.microsoft.com/office/powerpoint/2010/main" val="244283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3" name="TextBox 2">
            <a:extLst>
              <a:ext uri="{FF2B5EF4-FFF2-40B4-BE49-F238E27FC236}">
                <a16:creationId xmlns:a16="http://schemas.microsoft.com/office/drawing/2014/main" xmlns="" id="{2AD033DF-7967-C798-0B3A-5C790AB80DCE}"/>
              </a:ext>
            </a:extLst>
          </p:cNvPr>
          <p:cNvSpPr txBox="1"/>
          <p:nvPr/>
        </p:nvSpPr>
        <p:spPr>
          <a:xfrm>
            <a:off x="825392" y="654271"/>
            <a:ext cx="7484806" cy="5199372"/>
          </a:xfrm>
          <a:prstGeom prst="rect">
            <a:avLst/>
          </a:prstGeom>
          <a:noFill/>
        </p:spPr>
        <p:txBody>
          <a:bodyPr wrap="square">
            <a:spAutoFit/>
          </a:bodyPr>
          <a:lstStyle/>
          <a:p>
            <a:pPr algn="ctr">
              <a:lnSpc>
                <a:spcPct val="107000"/>
              </a:lnSpc>
              <a:spcAft>
                <a:spcPts val="800"/>
              </a:spcAft>
            </a:pPr>
            <a:endParaRPr lang="ru-RU" sz="2800" b="1" dirty="0">
              <a:latin typeface="Avenir Next Condensed" panose="020B0506020202020204" pitchFamily="34" charset="0"/>
              <a:ea typeface="Calibri" panose="020F0502020204030204" pitchFamily="34" charset="0"/>
              <a:cs typeface="Calibri" panose="020F0502020204030204" pitchFamily="34" charset="0"/>
            </a:endParaRPr>
          </a:p>
          <a:p>
            <a:pPr algn="ctr">
              <a:lnSpc>
                <a:spcPct val="107000"/>
              </a:lnSpc>
              <a:spcAft>
                <a:spcPts val="800"/>
              </a:spcAft>
            </a:pPr>
            <a:r>
              <a:rPr lang="ru-RU" sz="2800" b="1" dirty="0">
                <a:latin typeface="Avenir Next Condensed" panose="020B0506020202020204" pitchFamily="34" charset="0"/>
                <a:ea typeface="Calibri" panose="020F0502020204030204" pitchFamily="34" charset="0"/>
                <a:cs typeface="Calibri" panose="020F0502020204030204" pitchFamily="34" charset="0"/>
              </a:rPr>
              <a:t>КАК ГОВОРИТЬ, ЧТОБЫ ПОДРОСТКИ</a:t>
            </a:r>
          </a:p>
          <a:p>
            <a:pPr algn="ctr">
              <a:lnSpc>
                <a:spcPct val="107000"/>
              </a:lnSpc>
              <a:spcAft>
                <a:spcPts val="800"/>
              </a:spcAft>
            </a:pPr>
            <a:r>
              <a:rPr lang="ru-RU" sz="2800" b="1" dirty="0">
                <a:latin typeface="Avenir Next Condensed" panose="020B0506020202020204" pitchFamily="34" charset="0"/>
                <a:ea typeface="Calibri" panose="020F0502020204030204" pitchFamily="34" charset="0"/>
                <a:cs typeface="Calibri" panose="020F0502020204030204" pitchFamily="34" charset="0"/>
              </a:rPr>
              <a:t>СЛУШАЛИ, И КАК СЛУШАТЬ,</a:t>
            </a:r>
          </a:p>
          <a:p>
            <a:pPr algn="ctr">
              <a:lnSpc>
                <a:spcPct val="107000"/>
              </a:lnSpc>
              <a:spcAft>
                <a:spcPts val="800"/>
              </a:spcAft>
            </a:pPr>
            <a:r>
              <a:rPr lang="ru-RU" sz="2800" b="1" dirty="0">
                <a:latin typeface="Avenir Next Condensed" panose="020B0506020202020204" pitchFamily="34" charset="0"/>
                <a:ea typeface="Calibri" panose="020F0502020204030204" pitchFamily="34" charset="0"/>
                <a:cs typeface="Calibri" panose="020F0502020204030204" pitchFamily="34" charset="0"/>
              </a:rPr>
              <a:t>ЧТОБЫ ПОДРОСТКИ ГОВОРИЛИ</a:t>
            </a:r>
          </a:p>
          <a:p>
            <a:pPr algn="ctr">
              <a:lnSpc>
                <a:spcPct val="107000"/>
              </a:lnSpc>
              <a:spcAft>
                <a:spcPts val="800"/>
              </a:spcAft>
            </a:pPr>
            <a:endParaRPr lang="en-US" sz="1000" dirty="0">
              <a:effectLst/>
              <a:latin typeface="Avenir Next Condensed" panose="020B0506020202020204" pitchFamily="34" charset="0"/>
              <a:ea typeface="Calibri" panose="020F0502020204030204" pitchFamily="34" charset="0"/>
              <a:cs typeface="Times New Roman" panose="02020603050405020304" pitchFamily="18" charset="0"/>
            </a:endParaRPr>
          </a:p>
          <a:p>
            <a:pPr indent="457200">
              <a:spcAft>
                <a:spcPts val="800"/>
              </a:spcAft>
            </a:pPr>
            <a:r>
              <a:rPr lang="ru-RU" sz="2400" dirty="0">
                <a:latin typeface="Avenir Next Condensed" panose="020B0506020202020204" pitchFamily="34" charset="0"/>
                <a:ea typeface="Calibri" panose="020F0502020204030204" pitchFamily="34" charset="0"/>
                <a:cs typeface="Calibri" panose="020F0502020204030204" pitchFamily="34" charset="0"/>
              </a:rPr>
              <a:t>Подростковый возраст может стать сложным периодом для многих родителей, потому что в это время происходит становление личности у подростков. В этот период подростки решают, какие ваши наставления они примут и сделают частью своей индивидуальности в мире, который в значительной степени отличается от того, в котором выросли их родители.</a:t>
            </a:r>
            <a:endParaRPr lang="en-US" sz="24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243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3" name="TextBox 2">
            <a:extLst>
              <a:ext uri="{FF2B5EF4-FFF2-40B4-BE49-F238E27FC236}">
                <a16:creationId xmlns:a16="http://schemas.microsoft.com/office/drawing/2014/main" xmlns="" id="{2AD033DF-7967-C798-0B3A-5C790AB80DCE}"/>
              </a:ext>
            </a:extLst>
          </p:cNvPr>
          <p:cNvSpPr txBox="1"/>
          <p:nvPr/>
        </p:nvSpPr>
        <p:spPr>
          <a:xfrm>
            <a:off x="910453" y="1083191"/>
            <a:ext cx="7484806" cy="4996624"/>
          </a:xfrm>
          <a:prstGeom prst="rect">
            <a:avLst/>
          </a:prstGeom>
          <a:noFill/>
        </p:spPr>
        <p:txBody>
          <a:bodyPr wrap="square">
            <a:spAutoFit/>
          </a:bodyPr>
          <a:lstStyle/>
          <a:p>
            <a:pPr algn="ctr">
              <a:lnSpc>
                <a:spcPct val="107000"/>
              </a:lnSpc>
              <a:spcAft>
                <a:spcPts val="800"/>
              </a:spcAft>
            </a:pPr>
            <a:r>
              <a:rPr lang="ru-RU" sz="2400" b="1" dirty="0">
                <a:latin typeface="Avenir Next Condensed" panose="020B0506020202020204" pitchFamily="34" charset="0"/>
                <a:ea typeface="Calibri" panose="020F0502020204030204" pitchFamily="34" charset="0"/>
                <a:cs typeface="Calibri" panose="020F0502020204030204" pitchFamily="34" charset="0"/>
              </a:rPr>
              <a:t>КАК ГОВОРИТЬ, ЧТОБЫ ПОДРОСТКИ СЛУШАЛИ, </a:t>
            </a:r>
          </a:p>
          <a:p>
            <a:pPr algn="ctr">
              <a:lnSpc>
                <a:spcPct val="107000"/>
              </a:lnSpc>
              <a:spcAft>
                <a:spcPts val="800"/>
              </a:spcAft>
            </a:pPr>
            <a:r>
              <a:rPr lang="ru-RU" sz="2400" b="1" dirty="0">
                <a:latin typeface="Avenir Next Condensed" panose="020B0506020202020204" pitchFamily="34" charset="0"/>
                <a:ea typeface="Calibri" panose="020F0502020204030204" pitchFamily="34" charset="0"/>
                <a:cs typeface="Calibri" panose="020F0502020204030204" pitchFamily="34" charset="0"/>
              </a:rPr>
              <a:t>И КАК СЛУШАТЬ, ЧТОБЫ ПОДРОСТКИ ГОВОРИЛИ</a:t>
            </a:r>
            <a:endParaRPr lang="en-US" sz="900" dirty="0">
              <a:effectLst/>
              <a:latin typeface="Avenir Next Condensed" panose="020B0506020202020204" pitchFamily="34" charset="0"/>
              <a:ea typeface="Calibri" panose="020F0502020204030204" pitchFamily="34" charset="0"/>
              <a:cs typeface="Times New Roman" panose="02020603050405020304" pitchFamily="18" charset="0"/>
            </a:endParaRPr>
          </a:p>
          <a:p>
            <a:pPr indent="457200">
              <a:spcAft>
                <a:spcPts val="800"/>
              </a:spcAft>
            </a:pPr>
            <a:r>
              <a:rPr lang="ru-RU" sz="2300" dirty="0">
                <a:latin typeface="Avenir Next Condensed" panose="020B0506020202020204" pitchFamily="34" charset="0"/>
                <a:ea typeface="Calibri" panose="020F0502020204030204" pitchFamily="34" charset="0"/>
                <a:cs typeface="Calibri" panose="020F0502020204030204" pitchFamily="34" charset="0"/>
              </a:rPr>
              <a:t>Это может привести к конфликту между родителями и подростками, ведь подросток начинает экспериментировать и демонстрировать поведение, с которым родители не согласны, боясь того, что это может привести на путь физической и/или духовной деградации. Хотя подростки все чаще обращаются за советами к своим сверстникам и средствам массовой информации, родители по-прежнему играют важную роль в их жизни. Родители часто не знают, как найти подход к подростку, который, как им кажется, не слушает их, или как достичь того, чтобы подросток не думал, что его осуждают и не уважают</a:t>
            </a:r>
            <a:r>
              <a:rPr lang="ru-RU" sz="2400" dirty="0">
                <a:latin typeface="Avenir Next Condensed" panose="020B0506020202020204" pitchFamily="34" charset="0"/>
                <a:ea typeface="Calibri" panose="020F0502020204030204" pitchFamily="34" charset="0"/>
                <a:cs typeface="Calibri" panose="020F0502020204030204" pitchFamily="34" charset="0"/>
              </a:rPr>
              <a:t>.</a:t>
            </a:r>
            <a:endParaRPr lang="en-US" sz="24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06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5322" y="320472"/>
            <a:ext cx="6252210" cy="307777"/>
          </a:xfrm>
          <a:prstGeom prst="rect">
            <a:avLst/>
          </a:prstGeom>
        </p:spPr>
        <p:txBody>
          <a:bodyPr wrap="square" anchor="b">
            <a:spAutoFit/>
          </a:bodyPr>
          <a:lstStyle/>
          <a:p>
            <a:r>
              <a:rPr lang="ru-RU" sz="1400" dirty="0">
                <a:solidFill>
                  <a:srgbClr val="FFFF0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225322" y="1277509"/>
            <a:ext cx="4536170" cy="1754326"/>
          </a:xfrm>
          <a:prstGeom prst="rect">
            <a:avLst/>
          </a:prstGeom>
          <a:noFill/>
        </p:spPr>
        <p:txBody>
          <a:bodyPr wrap="square" rtlCol="0" anchor="t" anchorCtr="0">
            <a:spAutoFit/>
          </a:bodyPr>
          <a:lstStyle/>
          <a:p>
            <a:r>
              <a:rPr lang="ru-RU" sz="5400" b="1" dirty="0">
                <a:solidFill>
                  <a:schemeClr val="bg1"/>
                </a:solidFill>
                <a:latin typeface="Avenir Next Condensed" panose="020B0506020202020204" pitchFamily="34" charset="0"/>
              </a:rPr>
              <a:t>Обсуждение в группах</a:t>
            </a:r>
          </a:p>
        </p:txBody>
      </p:sp>
    </p:spTree>
    <p:extLst>
      <p:ext uri="{BB962C8B-B14F-4D97-AF65-F5344CB8AC3E}">
        <p14:creationId xmlns:p14="http://schemas.microsoft.com/office/powerpoint/2010/main" val="131173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549560" y="317323"/>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Обсуждение в группах</a:t>
            </a:r>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xmlns="" id="{2AD033DF-7967-C798-0B3A-5C790AB80DCE}"/>
              </a:ext>
            </a:extLst>
          </p:cNvPr>
          <p:cNvSpPr txBox="1"/>
          <p:nvPr/>
        </p:nvSpPr>
        <p:spPr>
          <a:xfrm>
            <a:off x="789326" y="1540961"/>
            <a:ext cx="7556938" cy="3814570"/>
          </a:xfrm>
          <a:prstGeom prst="rect">
            <a:avLst/>
          </a:prstGeom>
          <a:noFill/>
        </p:spPr>
        <p:txBody>
          <a:bodyPr wrap="square">
            <a:spAutoFit/>
          </a:bodyPr>
          <a:lstStyle/>
          <a:p>
            <a:pPr marL="457200" marR="0" indent="-457200">
              <a:spcBef>
                <a:spcPts val="0"/>
              </a:spcBef>
              <a:spcAft>
                <a:spcPts val="800"/>
              </a:spcAft>
              <a:buFont typeface="Arial" panose="020B0604020202020204" pitchFamily="34" charset="0"/>
              <a:buChar char="•"/>
            </a:pPr>
            <a:r>
              <a:rPr lang="ru-RU" sz="2800" i="1" dirty="0">
                <a:latin typeface="+mj-lt"/>
                <a:ea typeface="Calibri" panose="020F0502020204030204" pitchFamily="34" charset="0"/>
                <a:cs typeface="APPLE CHANCERY" panose="03020702040506060504" pitchFamily="66" charset="-79"/>
              </a:rPr>
              <a:t>Рассмотрим способы, с помощью которых  родители почти гарантированно оттолкнут большинство детей  подросткового возраста.</a:t>
            </a:r>
          </a:p>
          <a:p>
            <a:pPr marR="0">
              <a:spcBef>
                <a:spcPts val="0"/>
              </a:spcBef>
              <a:spcAft>
                <a:spcPts val="800"/>
              </a:spcAft>
            </a:pPr>
            <a:endParaRPr lang="en-US" sz="2800" i="1" dirty="0">
              <a:effectLst/>
              <a:latin typeface="+mj-lt"/>
              <a:ea typeface="Calibri" panose="020F0502020204030204" pitchFamily="34" charset="0"/>
              <a:cs typeface="APPLE CHANCERY" panose="03020702040506060504" pitchFamily="66" charset="-79"/>
            </a:endParaRPr>
          </a:p>
          <a:p>
            <a:pPr marL="457200" marR="0" indent="-457200">
              <a:lnSpc>
                <a:spcPct val="107000"/>
              </a:lnSpc>
              <a:spcBef>
                <a:spcPts val="0"/>
              </a:spcBef>
              <a:spcAft>
                <a:spcPts val="800"/>
              </a:spcAft>
              <a:buFont typeface="Arial" panose="020B0604020202020204" pitchFamily="34" charset="0"/>
              <a:buChar char="•"/>
            </a:pPr>
            <a:r>
              <a:rPr lang="ru-RU" sz="2800" i="1" dirty="0">
                <a:latin typeface="+mj-lt"/>
                <a:ea typeface="Calibri" panose="020F0502020204030204" pitchFamily="34" charset="0"/>
                <a:cs typeface="APPLE CHANCERY" panose="03020702040506060504" pitchFamily="66" charset="-79"/>
              </a:rPr>
              <a:t>Обсудите ваше типичное общение с подростками. Как вы думаете, почему с их стороны была негативная реакция?</a:t>
            </a:r>
            <a:r>
              <a:rPr lang="en-US" sz="2800" dirty="0">
                <a:effectLst/>
                <a:latin typeface="+mj-lt"/>
                <a:cs typeface="Apple Chancery" panose="03020702040506060504" pitchFamily="66" charset="-79"/>
              </a:rPr>
              <a:t> </a:t>
            </a:r>
            <a:endParaRPr lang="en-US" sz="2800" dirty="0">
              <a:effectLst/>
              <a:latin typeface="+mj-lt"/>
              <a:ea typeface="Calibri" panose="020F0502020204030204" pitchFamily="34" charset="0"/>
              <a:cs typeface="Apple Chancery" panose="03020702040506060504" pitchFamily="66" charset="-79"/>
            </a:endParaRPr>
          </a:p>
        </p:txBody>
      </p:sp>
    </p:spTree>
    <p:extLst>
      <p:ext uri="{BB962C8B-B14F-4D97-AF65-F5344CB8AC3E}">
        <p14:creationId xmlns:p14="http://schemas.microsoft.com/office/powerpoint/2010/main" val="114353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3" name="TextBox 2">
            <a:extLst>
              <a:ext uri="{FF2B5EF4-FFF2-40B4-BE49-F238E27FC236}">
                <a16:creationId xmlns:a16="http://schemas.microsoft.com/office/drawing/2014/main" xmlns="" id="{2AD033DF-7967-C798-0B3A-5C790AB80DCE}"/>
              </a:ext>
            </a:extLst>
          </p:cNvPr>
          <p:cNvSpPr txBox="1"/>
          <p:nvPr/>
        </p:nvSpPr>
        <p:spPr>
          <a:xfrm>
            <a:off x="1030014" y="1372796"/>
            <a:ext cx="7316250" cy="4853701"/>
          </a:xfrm>
          <a:prstGeom prst="rect">
            <a:avLst/>
          </a:prstGeom>
          <a:noFill/>
        </p:spPr>
        <p:txBody>
          <a:bodyPr wrap="square">
            <a:spAutoFit/>
          </a:bodyPr>
          <a:lstStyle/>
          <a:p>
            <a:pPr marR="0" algn="ctr">
              <a:lnSpc>
                <a:spcPct val="107000"/>
              </a:lnSpc>
              <a:spcBef>
                <a:spcPts val="0"/>
              </a:spcBef>
              <a:spcAft>
                <a:spcPts val="800"/>
              </a:spcAft>
            </a:pPr>
            <a:r>
              <a:rPr lang="ru-RU" sz="3200" b="1" dirty="0">
                <a:latin typeface="Avenir Next Condensed" panose="020B0506020202020204" pitchFamily="34" charset="0"/>
                <a:ea typeface="Calibri" panose="020F0502020204030204" pitchFamily="34" charset="0"/>
                <a:cs typeface="Times New Roman" panose="02020603050405020304" pitchFamily="18" charset="0"/>
              </a:rPr>
              <a:t>Шесть рекомендаций, которые помогут родителям улучшить коммуникацию с детьми подросткового возраста</a:t>
            </a:r>
            <a:endParaRPr lang="en-US" sz="3200" b="1" dirty="0">
              <a:effectLst/>
              <a:latin typeface="Avenir Next Condensed" panose="020B0506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000" b="1" dirty="0">
              <a:effectLst/>
              <a:latin typeface="Avenir Next Condensed" panose="020B0506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ru-RU" sz="3200" dirty="0">
                <a:latin typeface="Avenir Next Condensed" panose="020B0506020202020204" pitchFamily="34" charset="0"/>
                <a:ea typeface="Calibri" panose="020F0502020204030204" pitchFamily="34" charset="0"/>
              </a:rPr>
              <a:t>1. Уважайте их чувства</a:t>
            </a:r>
            <a:endParaRPr lang="en-US" sz="3200" dirty="0">
              <a:latin typeface="Avenir Next Condensed" panose="020B0506020202020204" pitchFamily="34" charset="0"/>
              <a:cs typeface="Calibri" panose="020F0502020204030204" pitchFamily="34" charset="0"/>
            </a:endParaRPr>
          </a:p>
          <a:p>
            <a:pPr marR="0">
              <a:lnSpc>
                <a:spcPct val="107000"/>
              </a:lnSpc>
              <a:spcBef>
                <a:spcPts val="0"/>
              </a:spcBef>
              <a:spcAft>
                <a:spcPts val="800"/>
              </a:spcAft>
            </a:pPr>
            <a:r>
              <a:rPr lang="ru-RU" sz="3200" dirty="0">
                <a:latin typeface="Avenir Next Condensed" panose="020B0506020202020204" pitchFamily="34" charset="0"/>
                <a:ea typeface="Calibri" panose="020F0502020204030204" pitchFamily="34" charset="0"/>
              </a:rPr>
              <a:t>2. Наладьте дружеские отношения с 	подростками. </a:t>
            </a:r>
            <a:endParaRPr lang="en-US" sz="3200" dirty="0">
              <a:latin typeface="Avenir Next Condensed" panose="020B0506020202020204" pitchFamily="34" charset="0"/>
              <a:cs typeface="Calibri" panose="020F0502020204030204" pitchFamily="34" charset="0"/>
            </a:endParaRPr>
          </a:p>
          <a:p>
            <a:pPr marR="0">
              <a:lnSpc>
                <a:spcPct val="107000"/>
              </a:lnSpc>
              <a:spcBef>
                <a:spcPts val="0"/>
              </a:spcBef>
              <a:spcAft>
                <a:spcPts val="800"/>
              </a:spcAft>
            </a:pPr>
            <a:r>
              <a:rPr lang="ru-RU" sz="3200" dirty="0">
                <a:effectLst/>
                <a:latin typeface="Avenir Next Condensed" panose="020B0506020202020204" pitchFamily="34" charset="0"/>
                <a:ea typeface="Calibri" panose="020F0502020204030204" pitchFamily="34" charset="0"/>
              </a:rPr>
              <a:t>3. Наказывать или не наказывать</a:t>
            </a:r>
            <a:endParaRPr lang="en-US" sz="3200" dirty="0">
              <a:effectLst/>
              <a:latin typeface="Avenir Next Condensed" panose="020B0506020202020204" pitchFamily="34" charset="0"/>
            </a:endParaRPr>
          </a:p>
          <a:p>
            <a:pPr marL="0" marR="0" indent="228600" algn="r">
              <a:lnSpc>
                <a:spcPct val="107000"/>
              </a:lnSpc>
              <a:spcBef>
                <a:spcPts val="0"/>
              </a:spcBef>
              <a:spcAft>
                <a:spcPts val="800"/>
              </a:spcAft>
            </a:pPr>
            <a:r>
              <a:rPr lang="en-US" sz="2400" dirty="0">
                <a:effectLst/>
                <a:latin typeface="Avenir Next Condensed" panose="020B0506020202020204" pitchFamily="34" charset="0"/>
                <a:ea typeface="Calibri" panose="020F0502020204030204" pitchFamily="34" charset="0"/>
                <a:cs typeface="Calibri" panose="020F0502020204030204" pitchFamily="34" charset="0"/>
              </a:rPr>
              <a:t>Faber &amp; </a:t>
            </a:r>
            <a:r>
              <a:rPr lang="en-US" sz="2400" dirty="0" err="1">
                <a:effectLst/>
                <a:latin typeface="Avenir Next Condensed" panose="020B0506020202020204" pitchFamily="34" charset="0"/>
                <a:ea typeface="Calibri" panose="020F0502020204030204" pitchFamily="34" charset="0"/>
                <a:cs typeface="Calibri" panose="020F0502020204030204" pitchFamily="34" charset="0"/>
              </a:rPr>
              <a:t>Mazlich</a:t>
            </a:r>
            <a:r>
              <a:rPr lang="en-US" sz="2400" dirty="0">
                <a:effectLst/>
                <a:latin typeface="Avenir Next Condensed" panose="020B0506020202020204" pitchFamily="34" charset="0"/>
                <a:ea typeface="Calibri" panose="020F0502020204030204" pitchFamily="34" charset="0"/>
                <a:cs typeface="Calibri" panose="020F0502020204030204" pitchFamily="34" charset="0"/>
              </a:rPr>
              <a:t>, 2005</a:t>
            </a:r>
            <a:endParaRPr lang="en-US" sz="24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581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794"/>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3" name="TextBox 2">
            <a:extLst>
              <a:ext uri="{FF2B5EF4-FFF2-40B4-BE49-F238E27FC236}">
                <a16:creationId xmlns:a16="http://schemas.microsoft.com/office/drawing/2014/main" xmlns="" id="{2AD033DF-7967-C798-0B3A-5C790AB80DCE}"/>
              </a:ext>
            </a:extLst>
          </p:cNvPr>
          <p:cNvSpPr txBox="1"/>
          <p:nvPr/>
        </p:nvSpPr>
        <p:spPr>
          <a:xfrm>
            <a:off x="1093076" y="1372796"/>
            <a:ext cx="7315200" cy="4853701"/>
          </a:xfrm>
          <a:prstGeom prst="rect">
            <a:avLst/>
          </a:prstGeom>
          <a:noFill/>
        </p:spPr>
        <p:txBody>
          <a:bodyPr wrap="square">
            <a:spAutoFit/>
          </a:bodyPr>
          <a:lstStyle/>
          <a:p>
            <a:pPr marR="0" algn="ctr">
              <a:lnSpc>
                <a:spcPct val="107000"/>
              </a:lnSpc>
              <a:spcBef>
                <a:spcPts val="0"/>
              </a:spcBef>
              <a:spcAft>
                <a:spcPts val="800"/>
              </a:spcAft>
            </a:pPr>
            <a:r>
              <a:rPr lang="ru-RU" sz="3200" b="1" dirty="0">
                <a:latin typeface="Avenir Next Condensed" panose="020B0506020202020204" pitchFamily="34" charset="0"/>
                <a:ea typeface="Calibri" panose="020F0502020204030204" pitchFamily="34" charset="0"/>
                <a:cs typeface="Times New Roman" panose="02020603050405020304" pitchFamily="18" charset="0"/>
              </a:rPr>
              <a:t>Шесть рекомендаций, которые помогут родителям улучшить коммуникацию с детьми подросткового возраста</a:t>
            </a:r>
          </a:p>
          <a:p>
            <a:pPr marR="0">
              <a:lnSpc>
                <a:spcPct val="107000"/>
              </a:lnSpc>
              <a:spcBef>
                <a:spcPts val="0"/>
              </a:spcBef>
              <a:spcAft>
                <a:spcPts val="800"/>
              </a:spcAft>
            </a:pPr>
            <a:endParaRPr lang="en-US" sz="1000" b="1" dirty="0">
              <a:effectLst/>
              <a:latin typeface="Avenir Next Condensed" panose="020B0506020202020204" pitchFamily="34" charset="0"/>
              <a:ea typeface="Calibri" panose="020F0502020204030204" pitchFamily="34" charset="0"/>
              <a:cs typeface="Times New Roman" panose="02020603050405020304" pitchFamily="18" charset="0"/>
            </a:endParaRPr>
          </a:p>
          <a:p>
            <a:pPr marL="514350" indent="-514350">
              <a:lnSpc>
                <a:spcPct val="107000"/>
              </a:lnSpc>
              <a:spcAft>
                <a:spcPts val="800"/>
              </a:spcAft>
              <a:buFont typeface="+mj-lt"/>
              <a:buAutoNum type="arabicPeriod" startAt="4"/>
            </a:pPr>
            <a:r>
              <a:rPr lang="ru-RU" sz="3200" dirty="0">
                <a:latin typeface="Avenir Next Condensed" panose="020B0506020202020204" pitchFamily="34" charset="0"/>
                <a:ea typeface="Calibri" panose="020F0502020204030204" pitchFamily="34" charset="0"/>
                <a:cs typeface="Calibri" panose="020F0502020204030204" pitchFamily="34" charset="0"/>
              </a:rPr>
              <a:t>Находите вместе решение при возникновении сложных ситуаций</a:t>
            </a:r>
            <a:endParaRPr lang="en-US" sz="3200" dirty="0">
              <a:effectLst/>
              <a:latin typeface="Avenir Next Condensed" panose="020B0506020202020204" pitchFamily="34" charset="0"/>
              <a:ea typeface="Calibri" panose="020F0502020204030204" pitchFamily="34" charset="0"/>
            </a:endParaRPr>
          </a:p>
          <a:p>
            <a:pPr marL="514350" marR="0" indent="-514350">
              <a:lnSpc>
                <a:spcPct val="107000"/>
              </a:lnSpc>
              <a:spcBef>
                <a:spcPts val="0"/>
              </a:spcBef>
              <a:spcAft>
                <a:spcPts val="800"/>
              </a:spcAft>
              <a:buFont typeface="+mj-lt"/>
              <a:buAutoNum type="arabicPeriod" startAt="4"/>
            </a:pPr>
            <a:r>
              <a:rPr lang="ru-RU" sz="3200" dirty="0">
                <a:effectLst/>
                <a:latin typeface="Avenir Next Condensed" panose="020B0506020202020204" pitchFamily="34" charset="0"/>
                <a:ea typeface="Calibri" panose="020F0502020204030204" pitchFamily="34" charset="0"/>
              </a:rPr>
              <a:t>Узнайте лучше своего подростка</a:t>
            </a:r>
            <a:r>
              <a:rPr lang="en-US" sz="3200" dirty="0">
                <a:effectLst/>
                <a:latin typeface="Avenir Next Condensed" panose="020B0506020202020204" pitchFamily="34" charset="0"/>
                <a:ea typeface="Calibri" panose="020F0502020204030204" pitchFamily="34" charset="0"/>
              </a:rPr>
              <a:t>.</a:t>
            </a:r>
          </a:p>
          <a:p>
            <a:pPr marL="514350" marR="0" indent="-514350">
              <a:lnSpc>
                <a:spcPct val="107000"/>
              </a:lnSpc>
              <a:spcBef>
                <a:spcPts val="0"/>
              </a:spcBef>
              <a:spcAft>
                <a:spcPts val="800"/>
              </a:spcAft>
              <a:buFont typeface="+mj-lt"/>
              <a:buAutoNum type="arabicPeriod" startAt="4"/>
            </a:pPr>
            <a:r>
              <a:rPr lang="ru-RU" sz="3200" dirty="0">
                <a:latin typeface="Avenir Next Condensed" panose="020B0506020202020204" pitchFamily="34" charset="0"/>
                <a:ea typeface="Calibri" panose="020F0502020204030204" pitchFamily="34" charset="0"/>
                <a:cs typeface="Calibri" panose="020F0502020204030204" pitchFamily="34" charset="0"/>
              </a:rPr>
              <a:t>Будьте открыты</a:t>
            </a:r>
            <a:r>
              <a:rPr lang="en-US" sz="3200" dirty="0">
                <a:latin typeface="Avenir Next Condensed" panose="020B0506020202020204" pitchFamily="34" charset="0"/>
                <a:ea typeface="Calibri" panose="020F0502020204030204" pitchFamily="34" charset="0"/>
                <a:cs typeface="Calibri" panose="020F0502020204030204" pitchFamily="34" charset="0"/>
              </a:rPr>
              <a:t>.</a:t>
            </a:r>
            <a:endParaRPr lang="en-US" sz="3200" dirty="0">
              <a:effectLst/>
              <a:latin typeface="Avenir Next Condensed" panose="020B0506020202020204" pitchFamily="34" charset="0"/>
              <a:ea typeface="Calibri" panose="020F0502020204030204" pitchFamily="34" charset="0"/>
              <a:cs typeface="Calibri" panose="020F0502020204030204" pitchFamily="34" charset="0"/>
            </a:endParaRPr>
          </a:p>
          <a:p>
            <a:pPr marL="0" marR="0" indent="228600" algn="r">
              <a:lnSpc>
                <a:spcPct val="107000"/>
              </a:lnSpc>
              <a:spcBef>
                <a:spcPts val="0"/>
              </a:spcBef>
              <a:spcAft>
                <a:spcPts val="800"/>
              </a:spcAft>
            </a:pPr>
            <a:r>
              <a:rPr lang="en-US" sz="2400" dirty="0">
                <a:effectLst/>
                <a:latin typeface="Avenir Next Condensed" panose="020B0506020202020204" pitchFamily="34" charset="0"/>
                <a:ea typeface="Calibri" panose="020F0502020204030204" pitchFamily="34" charset="0"/>
                <a:cs typeface="Calibri" panose="020F0502020204030204" pitchFamily="34" charset="0"/>
              </a:rPr>
              <a:t>Faber &amp; </a:t>
            </a:r>
            <a:r>
              <a:rPr lang="en-US" sz="2400" dirty="0" err="1">
                <a:effectLst/>
                <a:latin typeface="Avenir Next Condensed" panose="020B0506020202020204" pitchFamily="34" charset="0"/>
                <a:ea typeface="Calibri" panose="020F0502020204030204" pitchFamily="34" charset="0"/>
                <a:cs typeface="Calibri" panose="020F0502020204030204" pitchFamily="34" charset="0"/>
              </a:rPr>
              <a:t>Mazlich</a:t>
            </a:r>
            <a:r>
              <a:rPr lang="en-US" sz="2400" dirty="0">
                <a:effectLst/>
                <a:latin typeface="Avenir Next Condensed" panose="020B0506020202020204" pitchFamily="34" charset="0"/>
                <a:ea typeface="Calibri" panose="020F0502020204030204" pitchFamily="34" charset="0"/>
                <a:cs typeface="Calibri" panose="020F0502020204030204" pitchFamily="34" charset="0"/>
              </a:rPr>
              <a:t>, 2005</a:t>
            </a:r>
            <a:endParaRPr lang="en-US" sz="24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94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210429"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3" name="TextBox 2">
            <a:extLst>
              <a:ext uri="{FF2B5EF4-FFF2-40B4-BE49-F238E27FC236}">
                <a16:creationId xmlns:a16="http://schemas.microsoft.com/office/drawing/2014/main" xmlns="" id="{2AD033DF-7967-C798-0B3A-5C790AB80DCE}"/>
              </a:ext>
            </a:extLst>
          </p:cNvPr>
          <p:cNvSpPr txBox="1"/>
          <p:nvPr/>
        </p:nvSpPr>
        <p:spPr>
          <a:xfrm>
            <a:off x="403916" y="930840"/>
            <a:ext cx="7908668" cy="5530232"/>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ru-RU" sz="2700" dirty="0">
                <a:latin typeface="Avenir Next Condensed" panose="020B0506020202020204" pitchFamily="34" charset="0"/>
                <a:ea typeface="Calibri" panose="020F0502020204030204" pitchFamily="34" charset="0"/>
                <a:cs typeface="Calibri" panose="020F0502020204030204" pitchFamily="34" charset="0"/>
              </a:rPr>
              <a:t>Из-за разных мнений с другим человеком нам может казаться, что мы никогда не договоримся. На самом деле оба человека могут желать одного и того же, но у них могут быть просто разные представления о том, как этого достичь. С  другими людьми у нас намного больше общего, чем мы думаем</a:t>
            </a:r>
            <a:r>
              <a:rPr lang="en-US" sz="2700" dirty="0">
                <a:effectLst/>
                <a:latin typeface="Avenir Next Condensed" panose="020B0506020202020204" pitchFamily="34" charset="0"/>
                <a:ea typeface="Calibri" panose="020F0502020204030204" pitchFamily="34" charset="0"/>
                <a:cs typeface="Calibri" panose="020F0502020204030204" pitchFamily="34" charset="0"/>
              </a:rPr>
              <a:t>. </a:t>
            </a:r>
          </a:p>
          <a:p>
            <a:pPr marL="457200" marR="0" indent="-457200">
              <a:lnSpc>
                <a:spcPct val="107000"/>
              </a:lnSpc>
              <a:spcBef>
                <a:spcPts val="0"/>
              </a:spcBef>
              <a:spcAft>
                <a:spcPts val="800"/>
              </a:spcAft>
              <a:buFont typeface="Arial" panose="020B0604020202020204" pitchFamily="34" charset="0"/>
              <a:buChar char="•"/>
            </a:pPr>
            <a:r>
              <a:rPr lang="ru-RU" sz="2700" dirty="0">
                <a:effectLst/>
                <a:latin typeface="Avenir Next Condensed" panose="020B0506020202020204" pitchFamily="34" charset="0"/>
                <a:ea typeface="Calibri" panose="020F0502020204030204" pitchFamily="34" charset="0"/>
                <a:cs typeface="Calibri" panose="020F0502020204030204" pitchFamily="34" charset="0"/>
              </a:rPr>
              <a:t>Как правило, все люди</a:t>
            </a:r>
            <a:r>
              <a:rPr lang="en-US" sz="2700" dirty="0">
                <a:effectLst/>
                <a:latin typeface="Avenir Next Condensed" panose="020B0506020202020204" pitchFamily="34" charset="0"/>
                <a:ea typeface="Calibri" panose="020F0502020204030204" pitchFamily="34" charset="0"/>
                <a:cs typeface="Calibri" panose="020F0502020204030204" pitchFamily="34" charset="0"/>
              </a:rPr>
              <a:t> </a:t>
            </a:r>
            <a:r>
              <a:rPr lang="ru-RU" sz="2700" dirty="0">
                <a:latin typeface="Avenir Next Condensed" panose="020B0506020202020204" pitchFamily="34" charset="0"/>
                <a:ea typeface="Calibri" panose="020F0502020204030204" pitchFamily="34" charset="0"/>
                <a:cs typeface="Calibri" panose="020F0502020204030204" pitchFamily="34" charset="0"/>
              </a:rPr>
              <a:t>жаждут любви, принятия, безопасности и свободы</a:t>
            </a:r>
            <a:r>
              <a:rPr lang="en-US" sz="2700" dirty="0">
                <a:effectLst/>
                <a:latin typeface="Avenir Next Condensed" panose="020B0506020202020204" pitchFamily="34" charset="0"/>
                <a:ea typeface="Calibri" panose="020F0502020204030204" pitchFamily="34" charset="0"/>
                <a:cs typeface="Calibri" panose="020F0502020204030204" pitchFamily="34" charset="0"/>
              </a:rPr>
              <a:t>.</a:t>
            </a:r>
            <a:r>
              <a:rPr lang="ru-RU" sz="2700" dirty="0">
                <a:latin typeface="Avenir Next Condensed" panose="020B0506020202020204" pitchFamily="34" charset="0"/>
                <a:ea typeface="Calibri" panose="020F0502020204030204" pitchFamily="34" charset="0"/>
                <a:cs typeface="Calibri" panose="020F0502020204030204" pitchFamily="34" charset="0"/>
              </a:rPr>
              <a:t> Будучи христианами, мы хотим показать нашу любовь и заботу о других.</a:t>
            </a:r>
            <a:r>
              <a:rPr lang="en-US" sz="2700" dirty="0">
                <a:effectLst/>
                <a:latin typeface="Avenir Next Condensed" panose="020B0506020202020204" pitchFamily="34" charset="0"/>
                <a:ea typeface="Calibri" panose="020F0502020204030204" pitchFamily="34" charset="0"/>
                <a:cs typeface="Calibri" panose="020F0502020204030204" pitchFamily="34" charset="0"/>
              </a:rPr>
              <a:t> </a:t>
            </a:r>
            <a:r>
              <a:rPr lang="ru-RU" sz="2700" dirty="0">
                <a:latin typeface="Avenir Next Condensed" panose="020B0506020202020204" pitchFamily="34" charset="0"/>
                <a:ea typeface="Calibri" panose="020F0502020204030204" pitchFamily="34" charset="0"/>
                <a:cs typeface="Calibri" panose="020F0502020204030204" pitchFamily="34" charset="0"/>
              </a:rPr>
              <a:t>Но из-за культурных особенностей и личного жизненного опыта, у нас может отличаться понимание удовлетворения желаний и потребностей </a:t>
            </a:r>
            <a:r>
              <a:rPr lang="ru-RU" sz="2700" dirty="0" err="1">
                <a:latin typeface="Avenir Next Condensed" panose="020B0506020202020204" pitchFamily="34" charset="0"/>
                <a:ea typeface="Calibri" panose="020F0502020204030204" pitchFamily="34" charset="0"/>
                <a:cs typeface="Calibri" panose="020F0502020204030204" pitchFamily="34" charset="0"/>
              </a:rPr>
              <a:t>человка</a:t>
            </a:r>
            <a:r>
              <a:rPr lang="ru-RU" sz="2700" dirty="0">
                <a:latin typeface="Avenir Next Condensed" panose="020B0506020202020204" pitchFamily="34" charset="0"/>
                <a:ea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7908668" cy="619272"/>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КАК </a:t>
            </a:r>
            <a:r>
              <a:rPr lang="ru-RU" sz="3200" b="1" dirty="0">
                <a:solidFill>
                  <a:schemeClr val="bg1"/>
                </a:solidFill>
                <a:latin typeface="Avenir Next Condensed" panose="020B0506020202020204" pitchFamily="34" charset="0"/>
                <a:ea typeface="Calibri" panose="020F0502020204030204" pitchFamily="34" charset="0"/>
                <a:cs typeface="Times New Roman" panose="02020603050405020304" pitchFamily="18" charset="0"/>
              </a:rPr>
              <a:t>ОБСУЖДАТЬ НЕПРОСТЫЕ ВОПРОСЫ</a:t>
            </a:r>
            <a:r>
              <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10642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728236" y="225035"/>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Библейские тексты</a:t>
            </a:r>
            <a:r>
              <a:rPr lang="en-US" sz="3600" b="1" dirty="0">
                <a:solidFill>
                  <a:schemeClr val="bg1"/>
                </a:solidFill>
                <a:latin typeface="Avenir Next Condensed" panose="020B0506020202020204" pitchFamily="34" charset="0"/>
              </a:rPr>
              <a:t>: </a:t>
            </a:r>
          </a:p>
        </p:txBody>
      </p:sp>
      <p:sp>
        <p:nvSpPr>
          <p:cNvPr id="3" name="TextBox 2">
            <a:extLst>
              <a:ext uri="{FF2B5EF4-FFF2-40B4-BE49-F238E27FC236}">
                <a16:creationId xmlns:a16="http://schemas.microsoft.com/office/drawing/2014/main" xmlns="" id="{2AD033DF-7967-C798-0B3A-5C790AB80DCE}"/>
              </a:ext>
            </a:extLst>
          </p:cNvPr>
          <p:cNvSpPr txBox="1"/>
          <p:nvPr/>
        </p:nvSpPr>
        <p:spPr>
          <a:xfrm>
            <a:off x="826112" y="1232368"/>
            <a:ext cx="7483365" cy="4446730"/>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ru-RU" sz="2800" dirty="0">
                <a:latin typeface="Avenir Next Condensed" panose="020B0506020202020204" pitchFamily="34" charset="0"/>
                <a:ea typeface="Calibri" panose="020F0502020204030204" pitchFamily="34" charset="0"/>
                <a:cs typeface="Calibri" panose="020F0502020204030204" pitchFamily="34" charset="0"/>
              </a:rPr>
              <a:t>«И сотворил Бог человека по образу Своему, по образу Божию сотворил его; мужчину и женщину сотворил их». </a:t>
            </a:r>
            <a:r>
              <a:rPr lang="ru-RU" dirty="0">
                <a:latin typeface="Avenir Next Condensed" panose="020B0506020202020204" pitchFamily="34" charset="0"/>
                <a:ea typeface="Calibri" panose="020F0502020204030204" pitchFamily="34" charset="0"/>
                <a:cs typeface="Calibri" panose="020F0502020204030204" pitchFamily="34" charset="0"/>
              </a:rPr>
              <a:t>Бытие 1:27</a:t>
            </a:r>
            <a:endParaRPr lang="en-US" sz="1000" dirty="0">
              <a:effectLst/>
              <a:latin typeface="Avenir Next Condensed" panose="020B050602020202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ru-RU" sz="2800" dirty="0">
                <a:latin typeface="Avenir Next Condensed" panose="020B0506020202020204" pitchFamily="34" charset="0"/>
                <a:ea typeface="Calibri" panose="020F0502020204030204" pitchFamily="34" charset="0"/>
                <a:cs typeface="Calibri" panose="020F0502020204030204" pitchFamily="34" charset="0"/>
              </a:rPr>
              <a:t>«Ибо все мы одним Духом крестились в одно тело, Иудеи или Еллины, рабы или свободные, и все напоены одним Духом». </a:t>
            </a:r>
            <a:r>
              <a:rPr lang="ru-RU" dirty="0">
                <a:latin typeface="Avenir Next Condensed" panose="020B0506020202020204" pitchFamily="34" charset="0"/>
                <a:ea typeface="Calibri" panose="020F0502020204030204" pitchFamily="34" charset="0"/>
                <a:cs typeface="Calibri" panose="020F0502020204030204" pitchFamily="34" charset="0"/>
              </a:rPr>
              <a:t>1 Коринфянам 12:13</a:t>
            </a:r>
            <a:endParaRPr lang="en-US" dirty="0">
              <a:effectLst/>
              <a:latin typeface="Avenir Next Condensed" panose="020B050602020202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ru-RU" sz="2800" dirty="0">
                <a:latin typeface="Avenir Next Condensed" panose="020B0506020202020204" pitchFamily="34" charset="0"/>
                <a:ea typeface="Calibri" panose="020F0502020204030204" pitchFamily="34" charset="0"/>
                <a:cs typeface="Calibri" panose="020F0502020204030204" pitchFamily="34" charset="0"/>
              </a:rPr>
              <a:t>«где нет ни Еллина, ни Иудея, ни обрезания, ни необрезания, варвара, Скифа, раба, свободного, но все и во всем — Христос. </a:t>
            </a:r>
            <a:r>
              <a:rPr lang="ru-RU" dirty="0">
                <a:latin typeface="Avenir Next Condensed" panose="020B0506020202020204" pitchFamily="34" charset="0"/>
                <a:ea typeface="Calibri" panose="020F0502020204030204" pitchFamily="34" charset="0"/>
                <a:cs typeface="Calibri" panose="020F0502020204030204" pitchFamily="34" charset="0"/>
              </a:rPr>
              <a:t>Колоссянам 3:11</a:t>
            </a:r>
            <a:endParaRPr lang="en-US"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726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7651532" cy="632259"/>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КАК </a:t>
            </a:r>
            <a:r>
              <a:rPr lang="ru-RU" sz="3200" b="1" dirty="0">
                <a:solidFill>
                  <a:schemeClr val="bg1"/>
                </a:solidFill>
                <a:latin typeface="Avenir Next Condensed" panose="020B0506020202020204" pitchFamily="34" charset="0"/>
                <a:ea typeface="Calibri" panose="020F0502020204030204" pitchFamily="34" charset="0"/>
                <a:cs typeface="Times New Roman" panose="02020603050405020304" pitchFamily="18" charset="0"/>
              </a:rPr>
              <a:t>ОБСУЖДАТЬ НЕПРОСТЫЕ ВОПРОСЫ</a:t>
            </a:r>
            <a:r>
              <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900785AA-40DA-0E32-20F0-E264D923179A}"/>
              </a:ext>
            </a:extLst>
          </p:cNvPr>
          <p:cNvSpPr txBox="1"/>
          <p:nvPr/>
        </p:nvSpPr>
        <p:spPr>
          <a:xfrm>
            <a:off x="746234" y="1317431"/>
            <a:ext cx="7409793" cy="4647426"/>
          </a:xfrm>
          <a:prstGeom prst="rect">
            <a:avLst/>
          </a:prstGeom>
          <a:noFill/>
        </p:spPr>
        <p:txBody>
          <a:bodyPr wrap="square">
            <a:spAutoFit/>
          </a:bodyPr>
          <a:lstStyle/>
          <a:p>
            <a:pPr marL="285750" indent="-285750">
              <a:buFont typeface="Arial" panose="020B0604020202020204" pitchFamily="34" charset="0"/>
              <a:buChar char="•"/>
            </a:pPr>
            <a:r>
              <a:rPr lang="ru-RU" sz="2400" dirty="0">
                <a:latin typeface="Avenir Next Condensed" panose="020B0506020202020204" pitchFamily="34" charset="0"/>
                <a:ea typeface="Calibri" panose="020F0502020204030204" pitchFamily="34" charset="0"/>
                <a:cs typeface="Calibri" panose="020F0502020204030204" pitchFamily="34" charset="0"/>
              </a:rPr>
              <a:t>Когда различия приводят к конфликту в семье, стоит попытаться понять нужды и желания, которые скрываются за словами собеседника. Постарайтесь не обижаться на сказанное, а понять глубинные мотивы</a:t>
            </a:r>
            <a:r>
              <a:rPr lang="en-US" sz="2400" dirty="0">
                <a:effectLst/>
                <a:latin typeface="Avenir Next Condensed" panose="020B0506020202020204" pitchFamily="34" charset="0"/>
                <a:ea typeface="Calibri" panose="020F0502020204030204" pitchFamily="34" charset="0"/>
                <a:cs typeface="Calibri" panose="020F0502020204030204" pitchFamily="34" charset="0"/>
              </a:rPr>
              <a:t>. </a:t>
            </a:r>
            <a:endParaRPr lang="en-US" sz="2400" dirty="0">
              <a:effectLst/>
              <a:latin typeface="Avenir Next Condensed" panose="020B0506020202020204" pitchFamily="34" charset="0"/>
              <a:ea typeface="Calibri" panose="020F0502020204030204" pitchFamily="34" charset="0"/>
              <a:cs typeface="Times New Roman" panose="02020603050405020304" pitchFamily="18" charset="0"/>
            </a:endParaRPr>
          </a:p>
          <a:p>
            <a:endParaRPr lang="en-US" sz="800" dirty="0">
              <a:latin typeface="Avenir Next Condensed" panose="020B0506020202020204" pitchFamily="34" charset="0"/>
              <a:ea typeface="Calibri" panose="020F0502020204030204" pitchFamily="34" charset="0"/>
            </a:endParaRPr>
          </a:p>
          <a:p>
            <a:endParaRPr lang="en-US" sz="800" dirty="0">
              <a:latin typeface="Avenir Next Condensed" panose="020B0506020202020204" pitchFamily="34" charset="0"/>
              <a:ea typeface="Calibri" panose="020F0502020204030204" pitchFamily="34" charset="0"/>
            </a:endParaRPr>
          </a:p>
          <a:p>
            <a:pPr marL="285750" indent="-285750">
              <a:buFont typeface="Arial" panose="020B0604020202020204" pitchFamily="34" charset="0"/>
              <a:buChar char="•"/>
            </a:pPr>
            <a:r>
              <a:rPr lang="ru-RU" sz="2400" dirty="0">
                <a:latin typeface="Avenir Next Condensed" panose="020B0506020202020204" pitchFamily="34" charset="0"/>
                <a:ea typeface="Calibri" panose="020F0502020204030204" pitchFamily="34" charset="0"/>
              </a:rPr>
              <a:t>Бывают случаи, когда вы искренне считаете, что другой человек не прав. Может быть уместным изложить факты, при этом понимая, что человек может не согласиться с их достоверностью.</a:t>
            </a:r>
            <a:endParaRPr lang="en-US" sz="2400" dirty="0">
              <a:effectLst/>
              <a:latin typeface="Avenir Next Condensed" panose="020B0506020202020204" pitchFamily="34" charset="0"/>
              <a:ea typeface="Calibri" panose="020F0502020204030204" pitchFamily="34" charset="0"/>
            </a:endParaRPr>
          </a:p>
          <a:p>
            <a:pPr marL="285750" indent="-285750">
              <a:buFont typeface="Arial" panose="020B0604020202020204" pitchFamily="34" charset="0"/>
              <a:buChar char="•"/>
            </a:pPr>
            <a:endParaRPr lang="en-US" sz="800" dirty="0">
              <a:effectLst/>
              <a:latin typeface="Avenir Next Condensed" panose="020B0506020202020204" pitchFamily="34" charset="0"/>
              <a:ea typeface="Calibri" panose="020F0502020204030204" pitchFamily="34" charset="0"/>
            </a:endParaRPr>
          </a:p>
          <a:p>
            <a:pPr marL="285750" indent="-285750">
              <a:buFont typeface="Arial" panose="020B0604020202020204" pitchFamily="34" charset="0"/>
              <a:buChar char="•"/>
            </a:pPr>
            <a:endParaRPr lang="en-US" sz="800" dirty="0">
              <a:effectLst/>
              <a:latin typeface="Avenir Next Condensed" panose="020B0506020202020204" pitchFamily="34" charset="0"/>
              <a:ea typeface="Calibri" panose="020F0502020204030204" pitchFamily="34" charset="0"/>
            </a:endParaRPr>
          </a:p>
          <a:p>
            <a:pPr marL="285750" indent="-285750">
              <a:buFont typeface="Arial" panose="020B0604020202020204" pitchFamily="34" charset="0"/>
              <a:buChar char="•"/>
            </a:pPr>
            <a:r>
              <a:rPr lang="ru-RU" sz="2400" dirty="0">
                <a:latin typeface="Avenir Next Condensed" panose="020B0506020202020204" pitchFamily="34" charset="0"/>
                <a:ea typeface="Calibri" panose="020F0502020204030204" pitchFamily="34" charset="0"/>
              </a:rPr>
              <a:t>Для того чтобы лучше понять точку зрения другого человека, полезно задавать вопросы. Это может помочь человеку увидеть ошибочность своей точки зрения.</a:t>
            </a:r>
            <a:endParaRPr lang="en-US" sz="2400" dirty="0">
              <a:latin typeface="Avenir Next Condensed" panose="020B0506020202020204" pitchFamily="34" charset="0"/>
              <a:ea typeface="Calibri" panose="020F0502020204030204" pitchFamily="34" charset="0"/>
            </a:endParaRPr>
          </a:p>
        </p:txBody>
      </p:sp>
    </p:spTree>
    <p:extLst>
      <p:ext uri="{BB962C8B-B14F-4D97-AF65-F5344CB8AC3E}">
        <p14:creationId xmlns:p14="http://schemas.microsoft.com/office/powerpoint/2010/main" val="843466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6941106" cy="619272"/>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КАК </a:t>
            </a:r>
            <a:r>
              <a:rPr lang="ru-RU" sz="3200" b="1" dirty="0">
                <a:solidFill>
                  <a:schemeClr val="bg1"/>
                </a:solidFill>
                <a:latin typeface="Avenir Next Condensed" panose="020B0506020202020204" pitchFamily="34" charset="0"/>
                <a:ea typeface="Calibri" panose="020F0502020204030204" pitchFamily="34" charset="0"/>
                <a:cs typeface="Times New Roman" panose="02020603050405020304" pitchFamily="18" charset="0"/>
              </a:rPr>
              <a:t>ОБСУЖДАТЬ НЕПРОСТЫЕ ВОПРОСЫ</a:t>
            </a:r>
            <a:r>
              <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900785AA-40DA-0E32-20F0-E264D923179A}"/>
              </a:ext>
            </a:extLst>
          </p:cNvPr>
          <p:cNvSpPr txBox="1"/>
          <p:nvPr/>
        </p:nvSpPr>
        <p:spPr>
          <a:xfrm>
            <a:off x="608010" y="1139154"/>
            <a:ext cx="8042004" cy="5262979"/>
          </a:xfrm>
          <a:prstGeom prst="rect">
            <a:avLst/>
          </a:prstGeom>
          <a:noFill/>
        </p:spPr>
        <p:txBody>
          <a:bodyPr wrap="square">
            <a:spAutoFit/>
          </a:bodyPr>
          <a:lstStyle/>
          <a:p>
            <a:pPr marL="285750" indent="-285750">
              <a:buFont typeface="Arial" panose="020B0604020202020204" pitchFamily="34" charset="0"/>
              <a:buChar char="•"/>
            </a:pPr>
            <a:r>
              <a:rPr lang="ru-RU" sz="2800" dirty="0">
                <a:latin typeface="Avenir Next Condensed" panose="020B0506020202020204" pitchFamily="34" charset="0"/>
                <a:ea typeface="Calibri" panose="020F0502020204030204" pitchFamily="34" charset="0"/>
              </a:rPr>
              <a:t>Постарайтесь найти что-то общее, в чем ваши с собеседником мнения сходятся, и стройте диалог на этом. Если вы все еще искренне верите, что другой человек не прав, но он отказывается признать это, не прекращайте отношения. Однако вы можете немного отдалиться от него, если для вас это будет лучше. Продолжайте молиться за этого человека и ваши отношения с ним</a:t>
            </a:r>
            <a:r>
              <a:rPr lang="en-US" sz="2800" dirty="0">
                <a:effectLst/>
                <a:latin typeface="Avenir Next Condensed" panose="020B0506020202020204" pitchFamily="34" charset="0"/>
                <a:ea typeface="Calibri" panose="020F0502020204030204" pitchFamily="34" charset="0"/>
              </a:rPr>
              <a:t>.</a:t>
            </a:r>
            <a:r>
              <a:rPr lang="en-US" sz="2800" dirty="0">
                <a:effectLst/>
                <a:latin typeface="Avenir Next Condensed" panose="020B0506020202020204" pitchFamily="34" charset="0"/>
              </a:rPr>
              <a:t> </a:t>
            </a:r>
          </a:p>
          <a:p>
            <a:pPr marL="285750" indent="-285750">
              <a:buFont typeface="Arial" panose="020B0604020202020204" pitchFamily="34" charset="0"/>
              <a:buChar char="•"/>
            </a:pPr>
            <a:r>
              <a:rPr lang="ru-RU" sz="2800" dirty="0">
                <a:latin typeface="Avenir Next Condensed" panose="020B0506020202020204" pitchFamily="34" charset="0"/>
                <a:ea typeface="Calibri" panose="020F0502020204030204" pitchFamily="34" charset="0"/>
              </a:rPr>
              <a:t>Сложно разрешать конфликты, не задевая чувства другого человека, поэтому часто отношения ухудшаются. В результате мы часто избегаем обсуждение проблем</a:t>
            </a:r>
            <a:r>
              <a:rPr lang="en-US" sz="2800" dirty="0">
                <a:effectLst/>
                <a:latin typeface="Avenir Next Condensed" panose="020B0506020202020204" pitchFamily="34" charset="0"/>
                <a:ea typeface="Calibri" panose="020F0502020204030204" pitchFamily="34" charset="0"/>
              </a:rPr>
              <a:t>. </a:t>
            </a:r>
            <a:endParaRPr lang="en-US" sz="2800" dirty="0">
              <a:latin typeface="Avenir Next Condensed" panose="020B0506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741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7751007" cy="619272"/>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КАК </a:t>
            </a:r>
            <a:r>
              <a:rPr lang="ru-RU" sz="3200" b="1" dirty="0">
                <a:solidFill>
                  <a:schemeClr val="bg1"/>
                </a:solidFill>
                <a:latin typeface="Avenir Next Condensed" panose="020B0506020202020204" pitchFamily="34" charset="0"/>
                <a:ea typeface="Calibri" panose="020F0502020204030204" pitchFamily="34" charset="0"/>
                <a:cs typeface="Times New Roman" panose="02020603050405020304" pitchFamily="18" charset="0"/>
              </a:rPr>
              <a:t>ОБСУЖДАТЬ НЕПРОСТЫЕ ВОПРОСЫ</a:t>
            </a:r>
            <a:r>
              <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900785AA-40DA-0E32-20F0-E264D923179A}"/>
              </a:ext>
            </a:extLst>
          </p:cNvPr>
          <p:cNvSpPr txBox="1"/>
          <p:nvPr/>
        </p:nvSpPr>
        <p:spPr>
          <a:xfrm>
            <a:off x="746234" y="1317431"/>
            <a:ext cx="7409793" cy="4708981"/>
          </a:xfrm>
          <a:prstGeom prst="rect">
            <a:avLst/>
          </a:prstGeom>
          <a:noFill/>
        </p:spPr>
        <p:txBody>
          <a:bodyPr wrap="square">
            <a:spAutoFit/>
          </a:bodyPr>
          <a:lstStyle/>
          <a:p>
            <a:pPr algn="ctr"/>
            <a:r>
              <a:rPr lang="ru-RU" sz="3200" b="1" dirty="0">
                <a:latin typeface="+mj-lt"/>
                <a:ea typeface="Calibri" panose="020F0502020204030204" pitchFamily="34" charset="0"/>
              </a:rPr>
              <a:t>Можно сообщить о своих потребностях, не заставляя другого человека защищаться</a:t>
            </a:r>
            <a:r>
              <a:rPr lang="en-US" sz="3200" b="1" dirty="0">
                <a:effectLst/>
                <a:latin typeface="+mj-lt"/>
                <a:ea typeface="Calibri" panose="020F0502020204030204" pitchFamily="34" charset="0"/>
              </a:rPr>
              <a:t>. </a:t>
            </a:r>
          </a:p>
          <a:p>
            <a:endParaRPr lang="en-US" sz="800" dirty="0">
              <a:latin typeface="+mj-lt"/>
              <a:ea typeface="Calibri" panose="020F0502020204030204" pitchFamily="34" charset="0"/>
            </a:endParaRPr>
          </a:p>
          <a:p>
            <a:pPr marL="342900" indent="-342900">
              <a:buFont typeface="Arial" panose="020B0604020202020204" pitchFamily="34" charset="0"/>
              <a:buChar char="•"/>
            </a:pPr>
            <a:r>
              <a:rPr lang="ru-RU" sz="2800" i="1" dirty="0">
                <a:effectLst/>
                <a:latin typeface="+mj-lt"/>
                <a:ea typeface="Calibri" panose="020F0502020204030204" pitchFamily="34" charset="0"/>
              </a:rPr>
              <a:t>Агрессивное общение</a:t>
            </a:r>
            <a:endParaRPr lang="en-US" sz="2800" dirty="0">
              <a:effectLst/>
              <a:latin typeface="+mj-lt"/>
              <a:ea typeface="Calibri" panose="020F0502020204030204" pitchFamily="34" charset="0"/>
            </a:endParaRPr>
          </a:p>
          <a:p>
            <a:pPr marL="342900" indent="-342900">
              <a:buFont typeface="Arial" panose="020B0604020202020204" pitchFamily="34" charset="0"/>
              <a:buChar char="•"/>
            </a:pPr>
            <a:endParaRPr lang="en-US" sz="2000" dirty="0">
              <a:effectLst/>
              <a:latin typeface="+mj-lt"/>
              <a:ea typeface="Calibri" panose="020F0502020204030204" pitchFamily="34" charset="0"/>
            </a:endParaRPr>
          </a:p>
          <a:p>
            <a:pPr marL="342900" indent="-342900">
              <a:buFont typeface="Arial" panose="020B0604020202020204" pitchFamily="34" charset="0"/>
              <a:buChar char="•"/>
            </a:pPr>
            <a:r>
              <a:rPr lang="ru-RU" sz="2800" i="1" dirty="0">
                <a:effectLst/>
                <a:latin typeface="+mj-lt"/>
                <a:ea typeface="Calibri" panose="020F0502020204030204" pitchFamily="34" charset="0"/>
              </a:rPr>
              <a:t>Пассивное общение</a:t>
            </a:r>
            <a:endParaRPr lang="en-US" sz="2800" dirty="0">
              <a:effectLst/>
              <a:latin typeface="+mj-lt"/>
              <a:ea typeface="Calibri" panose="020F0502020204030204" pitchFamily="34" charset="0"/>
            </a:endParaRPr>
          </a:p>
          <a:p>
            <a:pPr marL="342900" indent="-342900">
              <a:buFont typeface="Arial" panose="020B0604020202020204" pitchFamily="34" charset="0"/>
              <a:buChar char="•"/>
            </a:pPr>
            <a:endParaRPr lang="en-US" sz="2000" dirty="0">
              <a:latin typeface="+mj-lt"/>
              <a:ea typeface="Calibri" panose="020F0502020204030204" pitchFamily="34" charset="0"/>
            </a:endParaRPr>
          </a:p>
          <a:p>
            <a:pPr marL="342900" indent="-342900">
              <a:buFont typeface="Arial" panose="020B0604020202020204" pitchFamily="34" charset="0"/>
              <a:buChar char="•"/>
            </a:pPr>
            <a:r>
              <a:rPr lang="ru-RU" sz="2800" i="1" dirty="0">
                <a:effectLst/>
                <a:latin typeface="+mj-lt"/>
                <a:ea typeface="Calibri" panose="020F0502020204030204" pitchFamily="34" charset="0"/>
              </a:rPr>
              <a:t>Пассивно-агрессивное общение</a:t>
            </a:r>
          </a:p>
          <a:p>
            <a:endParaRPr lang="en-US" sz="2000" dirty="0">
              <a:effectLst/>
              <a:latin typeface="+mj-lt"/>
              <a:ea typeface="Calibri" panose="020F0502020204030204" pitchFamily="34" charset="0"/>
            </a:endParaRPr>
          </a:p>
          <a:p>
            <a:pPr marL="342900" indent="-342900">
              <a:buFont typeface="Arial" panose="020B0604020202020204" pitchFamily="34" charset="0"/>
              <a:buChar char="•"/>
            </a:pPr>
            <a:r>
              <a:rPr lang="ru-RU" sz="2800" i="1" dirty="0">
                <a:effectLst/>
                <a:latin typeface="+mj-lt"/>
                <a:ea typeface="Calibri" panose="020F0502020204030204" pitchFamily="34" charset="0"/>
              </a:rPr>
              <a:t>Ассертивное общение</a:t>
            </a:r>
            <a:endParaRPr lang="en-US" sz="2800" dirty="0">
              <a:latin typeface="+mj-lt"/>
              <a:ea typeface="Calibri" panose="020F0502020204030204" pitchFamily="34" charset="0"/>
            </a:endParaRPr>
          </a:p>
          <a:p>
            <a:pPr marL="342900" indent="-342900">
              <a:buFont typeface="Arial" panose="020B0604020202020204" pitchFamily="34" charset="0"/>
              <a:buChar char="•"/>
            </a:pPr>
            <a:endParaRPr lang="en-US" sz="2400" dirty="0">
              <a:latin typeface="+mj-lt"/>
              <a:ea typeface="Calibri" panose="020F0502020204030204" pitchFamily="34" charset="0"/>
            </a:endParaRPr>
          </a:p>
        </p:txBody>
      </p:sp>
    </p:spTree>
    <p:extLst>
      <p:ext uri="{BB962C8B-B14F-4D97-AF65-F5344CB8AC3E}">
        <p14:creationId xmlns:p14="http://schemas.microsoft.com/office/powerpoint/2010/main" val="251091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85061"/>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6856045" cy="619272"/>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КАК </a:t>
            </a:r>
            <a:r>
              <a:rPr lang="ru-RU" sz="3200" b="1" dirty="0">
                <a:solidFill>
                  <a:schemeClr val="bg1"/>
                </a:solidFill>
                <a:latin typeface="Avenir Next Condensed" panose="020B0506020202020204" pitchFamily="34" charset="0"/>
                <a:ea typeface="Calibri" panose="020F0502020204030204" pitchFamily="34" charset="0"/>
                <a:cs typeface="Times New Roman" panose="02020603050405020304" pitchFamily="18" charset="0"/>
              </a:rPr>
              <a:t>ОБСУЖДАТЬ НЕПРОСТЫЕ ВОПРОСЫ</a:t>
            </a:r>
            <a:r>
              <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900785AA-40DA-0E32-20F0-E264D923179A}"/>
              </a:ext>
            </a:extLst>
          </p:cNvPr>
          <p:cNvSpPr txBox="1"/>
          <p:nvPr/>
        </p:nvSpPr>
        <p:spPr>
          <a:xfrm>
            <a:off x="483476" y="949980"/>
            <a:ext cx="8092965" cy="5355825"/>
          </a:xfrm>
          <a:prstGeom prst="rect">
            <a:avLst/>
          </a:prstGeom>
          <a:noFill/>
        </p:spPr>
        <p:txBody>
          <a:bodyPr wrap="square">
            <a:spAutoFit/>
          </a:bodyPr>
          <a:lstStyle/>
          <a:p>
            <a:r>
              <a:rPr lang="ru-RU" sz="2400" dirty="0">
                <a:latin typeface="Avenir Next Condensed" panose="020B0506020202020204" pitchFamily="34" charset="0"/>
                <a:ea typeface="Calibri" panose="020F0502020204030204" pitchFamily="34" charset="0"/>
              </a:rPr>
              <a:t> </a:t>
            </a:r>
            <a:r>
              <a:rPr lang="ru-RU" sz="2300" dirty="0">
                <a:latin typeface="Avenir Next Condensed" panose="020B0506020202020204" pitchFamily="34" charset="0"/>
                <a:ea typeface="Calibri" panose="020F0502020204030204" pitchFamily="34" charset="0"/>
              </a:rPr>
              <a:t>Ниже представлен пример ассертивного общения:</a:t>
            </a:r>
            <a:endParaRPr lang="en-US" sz="2300" dirty="0">
              <a:latin typeface="Avenir Next Condensed" panose="020B0506020202020204" pitchFamily="34" charset="0"/>
              <a:ea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ru-RU" sz="2300" dirty="0">
                <a:latin typeface="Avenir Next Condensed" panose="020B0506020202020204" pitchFamily="34" charset="0"/>
                <a:ea typeface="Calibri" panose="020F0502020204030204" pitchFamily="34" charset="0"/>
                <a:cs typeface="Calibri" panose="020F0502020204030204" pitchFamily="34" charset="0"/>
              </a:rPr>
              <a:t>«Я чувствую___________________». Прежде всего, нам нужно понимать природу наших чувств. Психологи по-разному описывают эмоции человека, но в общем, когда мы чем-то расстроены, мы испытываем недовольство, грусть, гнев или страх. </a:t>
            </a:r>
          </a:p>
          <a:p>
            <a:pPr marL="742950" marR="0" lvl="1" indent="-285750">
              <a:lnSpc>
                <a:spcPct val="107000"/>
              </a:lnSpc>
              <a:spcBef>
                <a:spcPts val="0"/>
              </a:spcBef>
              <a:spcAft>
                <a:spcPts val="0"/>
              </a:spcAft>
              <a:buFont typeface="Courier New" panose="02070309020205020404" pitchFamily="49" charset="0"/>
              <a:buChar char="o"/>
            </a:pPr>
            <a:r>
              <a:rPr lang="ru-RU" sz="2300" dirty="0">
                <a:latin typeface="Avenir Next Condensed" panose="020B0506020202020204" pitchFamily="34" charset="0"/>
                <a:ea typeface="Calibri" panose="020F0502020204030204" pitchFamily="34" charset="0"/>
                <a:cs typeface="Calibri" panose="020F0502020204030204" pitchFamily="34" charset="0"/>
              </a:rPr>
              <a:t> Не говорите: «Я чувствую, что ________________________». Это мнение, а не чувство. Это может привести к тому, что человек начнет защищаться, что может привести к конфликту.</a:t>
            </a:r>
          </a:p>
          <a:p>
            <a:pPr marL="742950" marR="0" lvl="1" indent="-285750">
              <a:lnSpc>
                <a:spcPct val="107000"/>
              </a:lnSpc>
              <a:spcBef>
                <a:spcPts val="0"/>
              </a:spcBef>
              <a:spcAft>
                <a:spcPts val="0"/>
              </a:spcAft>
              <a:buFont typeface="Courier New" panose="02070309020205020404" pitchFamily="49" charset="0"/>
              <a:buChar char="o"/>
            </a:pPr>
            <a:r>
              <a:rPr lang="ru-RU" sz="2300" dirty="0">
                <a:latin typeface="Avenir Next Condensed" panose="020B0506020202020204" pitchFamily="34" charset="0"/>
                <a:ea typeface="Calibri" panose="020F0502020204030204" pitchFamily="34" charset="0"/>
                <a:cs typeface="Calibri" panose="020F0502020204030204" pitchFamily="34" charset="0"/>
              </a:rPr>
              <a:t> «Меня беспокоит_______________». Опишите, что вас беспокоит, по возможности не используя слово «ты/вы». Проблема не обязательно в другом человеке, она может быть в ситуации.</a:t>
            </a:r>
            <a:endParaRPr lang="en-US" sz="23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509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6760352" cy="619272"/>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КАК </a:t>
            </a:r>
            <a:r>
              <a:rPr lang="ru-RU" sz="3200" b="1" dirty="0">
                <a:solidFill>
                  <a:schemeClr val="bg1"/>
                </a:solidFill>
                <a:latin typeface="Avenir Next Condensed" panose="020B0506020202020204" pitchFamily="34" charset="0"/>
                <a:ea typeface="Calibri" panose="020F0502020204030204" pitchFamily="34" charset="0"/>
                <a:cs typeface="Times New Roman" panose="02020603050405020304" pitchFamily="18" charset="0"/>
              </a:rPr>
              <a:t>ОБСУЖДАТЬ НЕПРОСТЫЕ ВОПРОСЫ</a:t>
            </a:r>
            <a:r>
              <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900785AA-40DA-0E32-20F0-E264D923179A}"/>
              </a:ext>
            </a:extLst>
          </p:cNvPr>
          <p:cNvSpPr txBox="1"/>
          <p:nvPr/>
        </p:nvSpPr>
        <p:spPr>
          <a:xfrm>
            <a:off x="746234" y="1040281"/>
            <a:ext cx="7409793" cy="5479064"/>
          </a:xfrm>
          <a:prstGeom prst="rect">
            <a:avLst/>
          </a:prstGeom>
          <a:noFill/>
        </p:spPr>
        <p:txBody>
          <a:bodyPr wrap="square">
            <a:spAutoFit/>
          </a:bodyPr>
          <a:lstStyle/>
          <a:p>
            <a:r>
              <a:rPr lang="ru-RU" sz="2200" dirty="0">
                <a:latin typeface="Avenir Next Condensed" panose="020B0506020202020204" pitchFamily="34" charset="0"/>
                <a:ea typeface="Calibri" panose="020F0502020204030204" pitchFamily="34" charset="0"/>
              </a:rPr>
              <a:t>Ниже представлен пример ассертивного общения:</a:t>
            </a:r>
          </a:p>
          <a:p>
            <a:endParaRPr lang="en-US" sz="2200" dirty="0">
              <a:effectLst/>
              <a:latin typeface="Avenir Next Condensed" panose="020B0506020202020204" pitchFamily="34" charset="0"/>
              <a:ea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ru-RU" sz="2200" dirty="0">
                <a:latin typeface="Avenir Next Condensed" panose="020B0506020202020204" pitchFamily="34" charset="0"/>
                <a:ea typeface="Calibri" panose="020F0502020204030204" pitchFamily="34" charset="0"/>
                <a:cs typeface="Calibri" panose="020F0502020204030204" pitchFamily="34" charset="0"/>
              </a:rPr>
              <a:t> «Потому что___________________». Почему эта ситуация причиняет вам боль? Как травмы прошлого могли повлиять на то, что данная ситуация вам неприятна?</a:t>
            </a:r>
          </a:p>
          <a:p>
            <a:pPr marL="742950" marR="0" lvl="1" indent="-285750">
              <a:lnSpc>
                <a:spcPct val="107000"/>
              </a:lnSpc>
              <a:spcBef>
                <a:spcPts val="0"/>
              </a:spcBef>
              <a:spcAft>
                <a:spcPts val="0"/>
              </a:spcAft>
              <a:buFont typeface="Courier New" panose="02070309020205020404" pitchFamily="49" charset="0"/>
              <a:buChar char="o"/>
            </a:pPr>
            <a:r>
              <a:rPr lang="ru-RU" sz="2200" dirty="0">
                <a:latin typeface="Avenir Next Condensed" panose="020B0506020202020204" pitchFamily="34" charset="0"/>
                <a:ea typeface="Calibri" panose="020F0502020204030204" pitchFamily="34" charset="0"/>
                <a:cs typeface="Calibri" panose="020F0502020204030204" pitchFamily="34" charset="0"/>
              </a:rPr>
              <a:t> «Мне нужно___________________». Четко сформулируйте, что другой человек может сделать, чтобы помочь вам справиться с непростой ситуацией. Когда вы просите другого человека о помощи, это может привести к более позитивному отклику. Возможно, другой человек не сможет удовлетворить вашу потребность так, как вы того хотели бы, поэтому будьте готовы к переговорам, в которых обе стороны с большей вероятностью получат удовлетворение своих  потребностей.</a:t>
            </a:r>
            <a:endParaRPr lang="en-US" sz="22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4866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7068696" cy="619272"/>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КАК </a:t>
            </a:r>
            <a:r>
              <a:rPr lang="ru-RU" sz="3200" b="1" dirty="0">
                <a:solidFill>
                  <a:schemeClr val="bg1"/>
                </a:solidFill>
                <a:latin typeface="Avenir Next Condensed" panose="020B0506020202020204" pitchFamily="34" charset="0"/>
                <a:ea typeface="Calibri" panose="020F0502020204030204" pitchFamily="34" charset="0"/>
                <a:cs typeface="Times New Roman" panose="02020603050405020304" pitchFamily="18" charset="0"/>
              </a:rPr>
              <a:t>ОБСУЖДАТЬ НЕПРОСТЫЕ ВОПРОСЫ</a:t>
            </a:r>
            <a:r>
              <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900785AA-40DA-0E32-20F0-E264D923179A}"/>
              </a:ext>
            </a:extLst>
          </p:cNvPr>
          <p:cNvSpPr txBox="1"/>
          <p:nvPr/>
        </p:nvSpPr>
        <p:spPr>
          <a:xfrm>
            <a:off x="746234" y="1233348"/>
            <a:ext cx="7409793" cy="4490140"/>
          </a:xfrm>
          <a:prstGeom prst="rect">
            <a:avLst/>
          </a:prstGeom>
          <a:noFill/>
        </p:spPr>
        <p:txBody>
          <a:bodyPr wrap="square">
            <a:spAutoFit/>
          </a:bodyPr>
          <a:lstStyle/>
          <a:p>
            <a:r>
              <a:rPr lang="ru-RU" sz="2400" dirty="0">
                <a:latin typeface="Avenir Next Condensed" panose="020B0506020202020204" pitchFamily="34" charset="0"/>
                <a:ea typeface="Calibri" panose="020F0502020204030204" pitchFamily="34" charset="0"/>
              </a:rPr>
              <a:t>Ниже представлен пример ассертивного общения:</a:t>
            </a:r>
          </a:p>
          <a:p>
            <a:endParaRPr lang="en-US" sz="2400" dirty="0">
              <a:effectLst/>
              <a:latin typeface="Avenir Next Condensed" panose="020B0506020202020204" pitchFamily="34" charset="0"/>
              <a:ea typeface="Calibri" panose="020F050202020403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ru-RU" sz="2400" dirty="0">
                <a:latin typeface="Avenir Next Condensed" panose="020B0506020202020204" pitchFamily="34" charset="0"/>
                <a:ea typeface="Calibri" panose="020F0502020204030204" pitchFamily="34" charset="0"/>
                <a:cs typeface="Calibri" panose="020F0502020204030204" pitchFamily="34" charset="0"/>
              </a:rPr>
              <a:t>В ситуации, когда жена обижается на мужа за то, что он приглашает друзей, не посоветовавшись с ней, ассертивный разговор будет выглядеть так:</a:t>
            </a:r>
          </a:p>
          <a:p>
            <a:pPr marR="0" lvl="1">
              <a:lnSpc>
                <a:spcPct val="107000"/>
              </a:lnSpc>
              <a:spcBef>
                <a:spcPts val="0"/>
              </a:spcBef>
              <a:spcAft>
                <a:spcPts val="800"/>
              </a:spcAft>
            </a:pPr>
            <a:r>
              <a:rPr lang="ru-RU" sz="2400" dirty="0">
                <a:latin typeface="Avenir Next Condensed" panose="020B0506020202020204" pitchFamily="34" charset="0"/>
                <a:ea typeface="Calibri" panose="020F0502020204030204" pitchFamily="34" charset="0"/>
                <a:cs typeface="Calibri" panose="020F0502020204030204" pitchFamily="34" charset="0"/>
              </a:rPr>
              <a:t> «Я чувствую неуважение к себе, когда ты приглашаешь своих друзей, не посоветовавшись со мной, потому что это напоминает мне ситуации, в которых мои родители не прислушивались ко мне, когда я пыталась им сказать, что я не хочу что-то делать. Для меня важно, чтобы ты советовался со мной прежде, чем приглашать гостей».</a:t>
            </a:r>
            <a:endParaRPr lang="en-US" sz="24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9837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5322" y="320472"/>
            <a:ext cx="6252210" cy="307777"/>
          </a:xfrm>
          <a:prstGeom prst="rect">
            <a:avLst/>
          </a:prstGeom>
        </p:spPr>
        <p:txBody>
          <a:bodyPr wrap="square" anchor="b">
            <a:spAutoFit/>
          </a:bodyPr>
          <a:lstStyle/>
          <a:p>
            <a:r>
              <a:rPr lang="ru-RU" sz="1400" dirty="0">
                <a:solidFill>
                  <a:srgbClr val="FFFF0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330424" y="2412626"/>
            <a:ext cx="4898471" cy="1754326"/>
          </a:xfrm>
          <a:prstGeom prst="rect">
            <a:avLst/>
          </a:prstGeom>
          <a:noFill/>
        </p:spPr>
        <p:txBody>
          <a:bodyPr wrap="square" rtlCol="0" anchor="t" anchorCtr="0">
            <a:spAutoFit/>
          </a:bodyPr>
          <a:lstStyle/>
          <a:p>
            <a:r>
              <a:rPr lang="ru-RU" sz="5400" b="1" dirty="0">
                <a:solidFill>
                  <a:schemeClr val="bg1"/>
                </a:solidFill>
                <a:latin typeface="Avenir Next Condensed" panose="020B0506020202020204" pitchFamily="34" charset="0"/>
              </a:rPr>
              <a:t>ПРАКТИЧЕСКОЕ УПРАЖНЕНИЕ</a:t>
            </a:r>
            <a:endParaRPr lang="en-US" sz="2400" b="1" dirty="0">
              <a:solidFill>
                <a:schemeClr val="bg1"/>
              </a:solidFill>
              <a:latin typeface="Avenir Next Condensed" panose="020B0506020202020204" pitchFamily="34" charset="0"/>
            </a:endParaRPr>
          </a:p>
        </p:txBody>
      </p:sp>
    </p:spTree>
    <p:extLst>
      <p:ext uri="{BB962C8B-B14F-4D97-AF65-F5344CB8AC3E}">
        <p14:creationId xmlns:p14="http://schemas.microsoft.com/office/powerpoint/2010/main" val="3156296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794"/>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3" name="TextBox 2">
            <a:extLst>
              <a:ext uri="{FF2B5EF4-FFF2-40B4-BE49-F238E27FC236}">
                <a16:creationId xmlns:a16="http://schemas.microsoft.com/office/drawing/2014/main" xmlns="" id="{2AD033DF-7967-C798-0B3A-5C790AB80DCE}"/>
              </a:ext>
            </a:extLst>
          </p:cNvPr>
          <p:cNvSpPr txBox="1"/>
          <p:nvPr/>
        </p:nvSpPr>
        <p:spPr>
          <a:xfrm>
            <a:off x="733732" y="1300517"/>
            <a:ext cx="7676535" cy="4947188"/>
          </a:xfrm>
          <a:prstGeom prst="rect">
            <a:avLst/>
          </a:prstGeom>
          <a:noFill/>
        </p:spPr>
        <p:txBody>
          <a:bodyPr wrap="square">
            <a:spAutoFit/>
          </a:bodyPr>
          <a:lstStyle/>
          <a:p>
            <a:pPr marL="0" marR="0">
              <a:spcBef>
                <a:spcPts val="0"/>
              </a:spcBef>
              <a:spcAft>
                <a:spcPts val="0"/>
              </a:spcAft>
            </a:pPr>
            <a:endParaRPr lang="en-US" sz="800" dirty="0">
              <a:effectLst/>
              <a:latin typeface="Avenir Next Condensed" panose="020B0506020202020204" pitchFamily="34" charset="0"/>
              <a:ea typeface="Times New Roman" panose="02020603050405020304" pitchFamily="18" charset="0"/>
            </a:endParaRPr>
          </a:p>
          <a:p>
            <a:pPr indent="457200">
              <a:lnSpc>
                <a:spcPct val="107000"/>
              </a:lnSpc>
              <a:spcAft>
                <a:spcPts val="800"/>
              </a:spcAft>
            </a:pPr>
            <a:r>
              <a:rPr lang="ru-RU" sz="2400" i="1" dirty="0">
                <a:latin typeface="Calibri" panose="020F0502020204030204" pitchFamily="34" charset="0"/>
                <a:ea typeface="Calibri" panose="020F0502020204030204" pitchFamily="34" charset="0"/>
                <a:cs typeface="Calibri" panose="020F0502020204030204" pitchFamily="34" charset="0"/>
              </a:rPr>
              <a:t>Теперь давайте попрактикуемся в ассертивном общении. Придумайте конфликтную ситуацию с кем-то из членов семьи, с которым бы вы хотели улучшить свое общение. Далее сыграйте в ролевую игру, разыграйте конфликт с рядом сидящим человеком либо запишите, что бы вы сказали. Второй участник игры берет на себя роль вашего члена семьи. Поработайте над своими навыками ведения переговоров. Если вам неудобно говорить о личных проблемах, выберите универсальную конфликтную ситуацию, с которой сталкиваются все семейные пары.</a:t>
            </a:r>
            <a:r>
              <a:rPr lang="en-US" sz="2200" dirty="0">
                <a:effectLst/>
                <a:latin typeface="Avenir Next Condensed" panose="020B0506020202020204" pitchFamily="34" charset="0"/>
                <a:ea typeface="Times New Roman" panose="02020603050405020304" pitchFamily="18" charset="0"/>
                <a:cs typeface="Times New Roman" panose="02020603050405020304" pitchFamily="18" charset="0"/>
              </a:rPr>
              <a:t> </a:t>
            </a:r>
            <a:r>
              <a:rPr lang="en-US" sz="2200" b="1" i="1" dirty="0">
                <a:effectLst/>
                <a:latin typeface="Avenir Next Condensed" panose="020B0506020202020204" pitchFamily="34" charset="0"/>
                <a:ea typeface="Times New Roman" panose="02020603050405020304" pitchFamily="18" charset="0"/>
                <a:cs typeface="Times New Roman" panose="02020603050405020304" pitchFamily="18" charset="0"/>
              </a:rPr>
              <a:t> </a:t>
            </a:r>
            <a:endParaRPr lang="en-US" sz="2200" dirty="0">
              <a:effectLst/>
              <a:latin typeface="Avenir Next Condensed" panose="020B050602020202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xmlns="" id="{3B5FD25D-94BC-5B49-7B8E-13500F018D21}"/>
              </a:ext>
            </a:extLst>
          </p:cNvPr>
          <p:cNvSpPr txBox="1"/>
          <p:nvPr/>
        </p:nvSpPr>
        <p:spPr>
          <a:xfrm>
            <a:off x="625715" y="261609"/>
            <a:ext cx="5679391" cy="584775"/>
          </a:xfrm>
          <a:prstGeom prst="rect">
            <a:avLst/>
          </a:prstGeom>
          <a:noFill/>
        </p:spPr>
        <p:txBody>
          <a:bodyPr wrap="square">
            <a:spAutoFit/>
          </a:bodyPr>
          <a:lstStyle/>
          <a:p>
            <a:pPr marL="0" marR="0">
              <a:spcBef>
                <a:spcPts val="0"/>
              </a:spcBef>
              <a:spcAft>
                <a:spcPts val="0"/>
              </a:spcAft>
            </a:pPr>
            <a:r>
              <a:rPr lang="ru-RU" sz="3200" b="1" dirty="0">
                <a:solidFill>
                  <a:schemeClr val="bg1"/>
                </a:solidFill>
                <a:latin typeface="Avenir Next Condensed" panose="020B0506020202020204" pitchFamily="34" charset="0"/>
                <a:ea typeface="Times New Roman" panose="02020603050405020304" pitchFamily="18" charset="0"/>
                <a:cs typeface="Times New Roman" panose="02020603050405020304" pitchFamily="18" charset="0"/>
              </a:rPr>
              <a:t>ПРАКТИЧЕСКОЕ УПРАЖНЕНИЕ</a:t>
            </a:r>
            <a:endParaRPr lang="en-US" sz="3200" b="1" dirty="0">
              <a:solidFill>
                <a:schemeClr val="bg1"/>
              </a:solidFill>
              <a:latin typeface="Avenir Next Condensed" panose="020B0506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293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7844873" cy="619272"/>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latin typeface="Avenir Next Condensed" panose="020B0506020202020204" pitchFamily="34" charset="0"/>
                <a:ea typeface="Calibri" panose="020F0502020204030204" pitchFamily="34" charset="0"/>
                <a:cs typeface="Times New Roman" panose="02020603050405020304" pitchFamily="18" charset="0"/>
              </a:rPr>
              <a:t>ЧТО ДЕЛАТЬ ПРИ ОБОСТРЕНИИ КОНФЛИКТА</a:t>
            </a:r>
            <a:endPar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900785AA-40DA-0E32-20F0-E264D923179A}"/>
              </a:ext>
            </a:extLst>
          </p:cNvPr>
          <p:cNvSpPr txBox="1"/>
          <p:nvPr/>
        </p:nvSpPr>
        <p:spPr>
          <a:xfrm>
            <a:off x="746234" y="1538739"/>
            <a:ext cx="7409793" cy="4309000"/>
          </a:xfrm>
          <a:prstGeom prst="rect">
            <a:avLst/>
          </a:prstGeom>
          <a:noFill/>
        </p:spPr>
        <p:txBody>
          <a:bodyPr wrap="square">
            <a:spAutoFit/>
          </a:bodyPr>
          <a:lstStyle/>
          <a:p>
            <a:pPr indent="457200">
              <a:lnSpc>
                <a:spcPct val="107000"/>
              </a:lnSpc>
              <a:spcAft>
                <a:spcPts val="800"/>
              </a:spcAft>
            </a:pPr>
            <a:r>
              <a:rPr lang="ru-RU" sz="2800" dirty="0">
                <a:latin typeface="Avenir Next Condensed" panose="020B0506020202020204" pitchFamily="34" charset="0"/>
                <a:ea typeface="Calibri" panose="020F0502020204030204" pitchFamily="34" charset="0"/>
                <a:cs typeface="Calibri" panose="020F0502020204030204" pitchFamily="34" charset="0"/>
              </a:rPr>
              <a:t>Иногда конфликт разгорается очень быстро и обе стороны теряют над собой контроль, поэтому у них не получается разрешить конфликт, не  причинив вреда другому человеку и/или  отношениям. Когда человека захлестывают сильные эмоции, ему бывает трудно</a:t>
            </a:r>
            <a:r>
              <a:rPr lang="en-US" sz="2800" dirty="0">
                <a:effectLst/>
                <a:latin typeface="Avenir Next Condensed" panose="020B0506020202020204" pitchFamily="34" charset="0"/>
                <a:ea typeface="Calibri" panose="020F0502020204030204" pitchFamily="34" charset="0"/>
                <a:cs typeface="Calibri" panose="020F0502020204030204" pitchFamily="34" charset="0"/>
              </a:rPr>
              <a:t> </a:t>
            </a:r>
            <a:r>
              <a:rPr lang="ru-RU" sz="2800" dirty="0">
                <a:latin typeface="Avenir Next Condensed" panose="020B0506020202020204" pitchFamily="34" charset="0"/>
                <a:ea typeface="Calibri" panose="020F0502020204030204" pitchFamily="34" charset="0"/>
                <a:cs typeface="Calibri" panose="020F0502020204030204" pitchFamily="34" charset="0"/>
              </a:rPr>
              <a:t>мыслить здраво. Важно понимать, что конфликт начинает выходить из-под контроля, и понять, когда нужно от него уйти.</a:t>
            </a:r>
            <a:endParaRPr lang="en-US" sz="28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582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254141" y="-117695"/>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8397766" cy="1248803"/>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latin typeface="Avenir Next Condensed" panose="020B0506020202020204" pitchFamily="34" charset="0"/>
                <a:ea typeface="Calibri" panose="020F0502020204030204" pitchFamily="34" charset="0"/>
                <a:cs typeface="Times New Roman" panose="02020603050405020304" pitchFamily="18" charset="0"/>
              </a:rPr>
              <a:t>ЧТО ДЕЛАТЬ ПРИ ОБОСТРЕНИИ КОНФЛИКТА:</a:t>
            </a:r>
          </a:p>
          <a:p>
            <a:pPr marR="0">
              <a:lnSpc>
                <a:spcPct val="107000"/>
              </a:lnSpc>
              <a:spcBef>
                <a:spcPts val="0"/>
              </a:spcBef>
              <a:spcAft>
                <a:spcPts val="800"/>
              </a:spcAft>
            </a:pPr>
            <a:r>
              <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900785AA-40DA-0E32-20F0-E264D923179A}"/>
              </a:ext>
            </a:extLst>
          </p:cNvPr>
          <p:cNvSpPr txBox="1"/>
          <p:nvPr/>
        </p:nvSpPr>
        <p:spPr>
          <a:xfrm>
            <a:off x="1040522" y="1287678"/>
            <a:ext cx="7620000" cy="4146648"/>
          </a:xfrm>
          <a:prstGeom prst="rect">
            <a:avLst/>
          </a:prstGeom>
          <a:noFill/>
        </p:spPr>
        <p:txBody>
          <a:bodyPr wrap="square">
            <a:spAutoFit/>
          </a:bodyPr>
          <a:lstStyle/>
          <a:p>
            <a:pPr indent="457200">
              <a:lnSpc>
                <a:spcPct val="107000"/>
              </a:lnSpc>
              <a:spcAft>
                <a:spcPts val="800"/>
              </a:spcAft>
            </a:pPr>
            <a:r>
              <a:rPr lang="ru-RU" sz="2400" dirty="0">
                <a:latin typeface="Avenir Next Condensed" panose="020B0506020202020204" pitchFamily="34" charset="0"/>
                <a:ea typeface="Calibri" panose="020F0502020204030204" pitchFamily="34" charset="0"/>
                <a:cs typeface="Calibri" panose="020F0502020204030204" pitchFamily="34" charset="0"/>
              </a:rPr>
              <a:t>Дайте себе время, чтобы успокоиться. Желательно не менее двадцати минут и до суток, но не больше. В течение этого времени старайтесь не думать о конфликте, потому что это может расстроить вас еще больше. Найдите способ успокоиться. После этого вернитесь к разрешению конфликта. Следует понимать, что, согласно исследованиям доктора Готтмана, 70% проблем в паре неразрешимы, поэтому в большинстве случаев вы не можете решить проблему полностью, но, по крайней мере, сможете прийти к какому-то соглашению.</a:t>
            </a:r>
            <a:endParaRPr lang="en-US" sz="28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15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665173" y="225035"/>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Библейские тексты</a:t>
            </a:r>
            <a:r>
              <a:rPr lang="en-US" sz="3600" b="1" dirty="0">
                <a:solidFill>
                  <a:schemeClr val="bg1"/>
                </a:solidFill>
                <a:latin typeface="Avenir Next Condensed" panose="020B0506020202020204" pitchFamily="34" charset="0"/>
              </a:rPr>
              <a:t>: </a:t>
            </a:r>
          </a:p>
        </p:txBody>
      </p:sp>
      <p:sp>
        <p:nvSpPr>
          <p:cNvPr id="3" name="TextBox 2">
            <a:extLst>
              <a:ext uri="{FF2B5EF4-FFF2-40B4-BE49-F238E27FC236}">
                <a16:creationId xmlns:a16="http://schemas.microsoft.com/office/drawing/2014/main" xmlns="" id="{2AD033DF-7967-C798-0B3A-5C790AB80DCE}"/>
              </a:ext>
            </a:extLst>
          </p:cNvPr>
          <p:cNvSpPr txBox="1"/>
          <p:nvPr/>
        </p:nvSpPr>
        <p:spPr>
          <a:xfrm>
            <a:off x="826112" y="1516428"/>
            <a:ext cx="7483365" cy="3755515"/>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ru-RU" sz="3200" dirty="0">
                <a:latin typeface="Avenir Next Condensed" panose="020B0506020202020204" pitchFamily="34" charset="0"/>
                <a:ea typeface="Calibri" panose="020F0502020204030204" pitchFamily="34" charset="0"/>
                <a:cs typeface="Calibri" panose="020F0502020204030204" pitchFamily="34" charset="0"/>
              </a:rPr>
              <a:t>«Будьте единомысленны между собою; не высокомудрствуйте, но последуйте смиренным; не мечтайте о себе». </a:t>
            </a:r>
            <a:r>
              <a:rPr lang="ru-RU" dirty="0">
                <a:latin typeface="Avenir Next Condensed" panose="020B0506020202020204" pitchFamily="34" charset="0"/>
                <a:ea typeface="Calibri" panose="020F0502020204030204" pitchFamily="34" charset="0"/>
                <a:cs typeface="Calibri" panose="020F0502020204030204" pitchFamily="34" charset="0"/>
              </a:rPr>
              <a:t>Римлянам 12:16</a:t>
            </a:r>
          </a:p>
          <a:p>
            <a:pPr marR="0">
              <a:lnSpc>
                <a:spcPct val="107000"/>
              </a:lnSpc>
              <a:spcBef>
                <a:spcPts val="0"/>
              </a:spcBef>
              <a:spcAft>
                <a:spcPts val="800"/>
              </a:spcAft>
            </a:pPr>
            <a:endParaRPr lang="en-US" dirty="0">
              <a:effectLst/>
              <a:latin typeface="Avenir Next Condensed" panose="020B050602020202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ru-RU" sz="3200" dirty="0">
                <a:latin typeface="Avenir Next Condensed" panose="020B0506020202020204" pitchFamily="34" charset="0"/>
                <a:ea typeface="Calibri" panose="020F0502020204030204" pitchFamily="34" charset="0"/>
                <a:cs typeface="Calibri" panose="020F0502020204030204" pitchFamily="34" charset="0"/>
              </a:rPr>
              <a:t>«Ибо весь закон в одном слове заключается: «люби ближнего твоего, как самого себя». </a:t>
            </a:r>
            <a:r>
              <a:rPr lang="ru-RU" dirty="0">
                <a:latin typeface="Avenir Next Condensed" panose="020B0506020202020204" pitchFamily="34" charset="0"/>
                <a:ea typeface="Calibri" panose="020F0502020204030204" pitchFamily="34" charset="0"/>
                <a:cs typeface="Calibri" panose="020F0502020204030204" pitchFamily="34" charset="0"/>
              </a:rPr>
              <a:t>Галатам 5:14</a:t>
            </a:r>
            <a:endParaRPr lang="en-US"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510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7972464" cy="619272"/>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latin typeface="Avenir Next Condensed" panose="020B0506020202020204" pitchFamily="34" charset="0"/>
                <a:ea typeface="Calibri" panose="020F0502020204030204" pitchFamily="34" charset="0"/>
                <a:cs typeface="Times New Roman" panose="02020603050405020304" pitchFamily="18" charset="0"/>
              </a:rPr>
              <a:t>ЧТО ДЕЛАТЬ ПРИ ОБОСТРЕНИИ КОНФЛИКТА:</a:t>
            </a:r>
          </a:p>
        </p:txBody>
      </p:sp>
      <p:sp>
        <p:nvSpPr>
          <p:cNvPr id="3" name="TextBox 2">
            <a:extLst>
              <a:ext uri="{FF2B5EF4-FFF2-40B4-BE49-F238E27FC236}">
                <a16:creationId xmlns:a16="http://schemas.microsoft.com/office/drawing/2014/main" xmlns="" id="{56C8F8E5-EFEB-2B35-D490-28075DB536FE}"/>
              </a:ext>
            </a:extLst>
          </p:cNvPr>
          <p:cNvSpPr txBox="1"/>
          <p:nvPr/>
        </p:nvSpPr>
        <p:spPr>
          <a:xfrm>
            <a:off x="938049" y="1397875"/>
            <a:ext cx="7302061" cy="4206408"/>
          </a:xfrm>
          <a:prstGeom prst="rect">
            <a:avLst/>
          </a:prstGeom>
          <a:noFill/>
        </p:spPr>
        <p:txBody>
          <a:bodyPr wrap="square">
            <a:spAutoFit/>
          </a:bodyPr>
          <a:lstStyle/>
          <a:p>
            <a:pPr indent="457200">
              <a:lnSpc>
                <a:spcPct val="107000"/>
              </a:lnSpc>
              <a:spcAft>
                <a:spcPts val="800"/>
              </a:spcAft>
            </a:pPr>
            <a:r>
              <a:rPr lang="ru-RU" sz="2800" dirty="0">
                <a:latin typeface="Avenir Next Condensed" panose="020B0506020202020204" pitchFamily="34" charset="0"/>
                <a:ea typeface="Calibri" panose="020F0502020204030204" pitchFamily="34" charset="0"/>
                <a:cs typeface="Calibri" panose="020F0502020204030204" pitchFamily="34" charset="0"/>
              </a:rPr>
              <a:t>Многие христиане считают, что не должны ложиться спать с чувством гнева, поэтому они стараются разрешить конфликт до сна. Вовлеченные в конфликт люди могут договориться решить проблему на следующий день после того, как немного отдохнут. Возможно, заснуть будет сложно, поэтому молитесь о том, чтобы Господь помог вам примириться. Главное — не позволять гневу разгораться.</a:t>
            </a:r>
            <a:endParaRPr lang="en-US" sz="28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4566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5959365" cy="578235"/>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ЗАКЛЮЧЕНИЕ</a:t>
            </a:r>
            <a:endPar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56C8F8E5-EFEB-2B35-D490-28075DB536FE}"/>
              </a:ext>
            </a:extLst>
          </p:cNvPr>
          <p:cNvSpPr txBox="1"/>
          <p:nvPr/>
        </p:nvSpPr>
        <p:spPr>
          <a:xfrm>
            <a:off x="916764" y="1582053"/>
            <a:ext cx="7302061" cy="5050870"/>
          </a:xfrm>
          <a:prstGeom prst="rect">
            <a:avLst/>
          </a:prstGeom>
          <a:noFill/>
        </p:spPr>
        <p:txBody>
          <a:bodyPr wrap="square">
            <a:spAutoFit/>
          </a:bodyPr>
          <a:lstStyle/>
          <a:p>
            <a:pPr marR="0" algn="ctr">
              <a:lnSpc>
                <a:spcPct val="107000"/>
              </a:lnSpc>
              <a:spcBef>
                <a:spcPts val="0"/>
              </a:spcBef>
              <a:spcAft>
                <a:spcPts val="800"/>
              </a:spcAft>
            </a:pPr>
            <a:r>
              <a:rPr lang="ru-RU" sz="2800" dirty="0">
                <a:latin typeface="Avenir Next Condensed" panose="020B0506020202020204" pitchFamily="34" charset="0"/>
                <a:ea typeface="Calibri" panose="020F0502020204030204" pitchFamily="34" charset="0"/>
                <a:cs typeface="Calibri" panose="020F0502020204030204" pitchFamily="34" charset="0"/>
              </a:rPr>
              <a:t>Бог создал человека по Своему образу и подобию. Особенности и различия, которые мы видим, — это отражение Бога в нас. Все мы — Его дети, часть Божьей семьи. Библия напоминает нам:</a:t>
            </a:r>
          </a:p>
          <a:p>
            <a:pPr marR="0" algn="ctr">
              <a:lnSpc>
                <a:spcPct val="107000"/>
              </a:lnSpc>
              <a:spcBef>
                <a:spcPts val="0"/>
              </a:spcBef>
              <a:spcAft>
                <a:spcPts val="800"/>
              </a:spcAft>
            </a:pPr>
            <a:r>
              <a:rPr lang="ru-RU" sz="2800" dirty="0">
                <a:latin typeface="Avenir Next Condensed" panose="020B0506020202020204" pitchFamily="34" charset="0"/>
                <a:ea typeface="Calibri" panose="020F0502020204030204" pitchFamily="34" charset="0"/>
                <a:cs typeface="Calibri" panose="020F0502020204030204" pitchFamily="34" charset="0"/>
              </a:rPr>
              <a:t> «Ибо все мы одним Духом крестились в одно тело, Иудеи или Еллины, рабы или свободные, и все напоены одним Духом»</a:t>
            </a:r>
          </a:p>
          <a:p>
            <a:pPr marR="0" algn="ctr">
              <a:lnSpc>
                <a:spcPct val="107000"/>
              </a:lnSpc>
              <a:spcBef>
                <a:spcPts val="0"/>
              </a:spcBef>
              <a:spcAft>
                <a:spcPts val="800"/>
              </a:spcAft>
            </a:pPr>
            <a:endParaRPr lang="ru-RU" dirty="0">
              <a:latin typeface="Avenir Next Condensed" panose="020B0506020202020204" pitchFamily="34" charset="0"/>
              <a:ea typeface="Calibri" panose="020F0502020204030204" pitchFamily="34" charset="0"/>
              <a:cs typeface="Calibri" panose="020F0502020204030204" pitchFamily="34" charset="0"/>
            </a:endParaRPr>
          </a:p>
          <a:p>
            <a:pPr marR="0" algn="ctr">
              <a:lnSpc>
                <a:spcPct val="107000"/>
              </a:lnSpc>
              <a:spcBef>
                <a:spcPts val="0"/>
              </a:spcBef>
              <a:spcAft>
                <a:spcPts val="800"/>
              </a:spcAft>
            </a:pPr>
            <a:r>
              <a:rPr lang="ru-RU" dirty="0">
                <a:latin typeface="Avenir Next Condensed" panose="020B0506020202020204" pitchFamily="34" charset="0"/>
                <a:ea typeface="Calibri" panose="020F0502020204030204" pitchFamily="34" charset="0"/>
                <a:cs typeface="Calibri" panose="020F0502020204030204" pitchFamily="34" charset="0"/>
              </a:rPr>
              <a:t> 1 Коринфянам 12:13</a:t>
            </a:r>
            <a:endParaRPr lang="en-US" dirty="0">
              <a:effectLst/>
              <a:latin typeface="Avenir Next Condensed" panose="020B0506020202020204" pitchFamily="34" charset="0"/>
              <a:ea typeface="Calibri" panose="020F0502020204030204" pitchFamily="34" charset="0"/>
              <a:cs typeface="Calibri" panose="020F0502020204030204" pitchFamily="34" charset="0"/>
            </a:endParaRPr>
          </a:p>
          <a:p>
            <a:pPr marR="0">
              <a:lnSpc>
                <a:spcPct val="107000"/>
              </a:lnSpc>
              <a:spcBef>
                <a:spcPts val="0"/>
              </a:spcBef>
              <a:spcAft>
                <a:spcPts val="800"/>
              </a:spcAft>
            </a:pPr>
            <a:endParaRPr lang="en-US" sz="2000" dirty="0">
              <a:latin typeface="Avenir Next Condensed" panose="020B050602020202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800"/>
              </a:spcAft>
              <a:buFont typeface="Arial" panose="020B0604020202020204" pitchFamily="34" charset="0"/>
              <a:buChar char="•"/>
            </a:pPr>
            <a:endParaRPr lang="en-US"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2252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5959365" cy="619272"/>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ЗАКЛЮЧЕНИЕ</a:t>
            </a:r>
            <a:endPar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56C8F8E5-EFEB-2B35-D490-28075DB536FE}"/>
              </a:ext>
            </a:extLst>
          </p:cNvPr>
          <p:cNvSpPr txBox="1"/>
          <p:nvPr/>
        </p:nvSpPr>
        <p:spPr>
          <a:xfrm>
            <a:off x="916764" y="1111228"/>
            <a:ext cx="7302061" cy="5085623"/>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ru-RU" sz="2700" dirty="0">
                <a:latin typeface="Avenir Next Condensed" panose="020B0506020202020204" pitchFamily="34" charset="0"/>
                <a:ea typeface="Calibri" panose="020F0502020204030204" pitchFamily="34" charset="0"/>
                <a:cs typeface="Calibri" panose="020F0502020204030204" pitchFamily="34" charset="0"/>
              </a:rPr>
              <a:t>Пока мы живем в нашем грешном мире, семейные конфликты неизбежны. Некоторые общественные проблемы только усугубляют их. Господь в Библии дает нам руководство для разрешения конфликтов.</a:t>
            </a:r>
            <a:endParaRPr lang="en-US" sz="2700" dirty="0">
              <a:effectLst/>
              <a:latin typeface="Avenir Next Condensed" panose="020B050602020202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800"/>
              </a:spcAft>
              <a:buFont typeface="Arial" panose="020B0604020202020204" pitchFamily="34" charset="0"/>
              <a:buChar char="•"/>
            </a:pPr>
            <a:r>
              <a:rPr lang="ru-RU" sz="2700" dirty="0">
                <a:latin typeface="Avenir Next Condensed" panose="020B0506020202020204" pitchFamily="34" charset="0"/>
                <a:ea typeface="Calibri" panose="020F0502020204030204" pitchFamily="34" charset="0"/>
                <a:cs typeface="Calibri" panose="020F0502020204030204" pitchFamily="34" charset="0"/>
              </a:rPr>
              <a:t> Помните, что у нас больше общего, чем мы думаем. Проблемы не новы; в раннехристианской церкви тоже были различия. «Где нет ни Еллина, ни Иудея, ни обрезания, ни необрезания, варвара, Скифа, раба, свободного, но все и во всем — Христос» (Кол. 3:11).</a:t>
            </a:r>
            <a:endParaRPr lang="en-US" sz="27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724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698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4" name="TextBox 3">
            <a:extLst>
              <a:ext uri="{FF2B5EF4-FFF2-40B4-BE49-F238E27FC236}">
                <a16:creationId xmlns:a16="http://schemas.microsoft.com/office/drawing/2014/main" xmlns="" id="{CCD7E62D-F02E-F28E-0A8D-AA3E5CBCE925}"/>
              </a:ext>
            </a:extLst>
          </p:cNvPr>
          <p:cNvSpPr txBox="1"/>
          <p:nvPr/>
        </p:nvSpPr>
        <p:spPr>
          <a:xfrm>
            <a:off x="746234" y="260884"/>
            <a:ext cx="5959365" cy="619272"/>
          </a:xfrm>
          <a:prstGeom prst="rect">
            <a:avLst/>
          </a:prstGeom>
          <a:noFill/>
        </p:spPr>
        <p:txBody>
          <a:bodyPr wrap="square">
            <a:spAutoFit/>
          </a:bodyPr>
          <a:lstStyle/>
          <a:p>
            <a:pPr marR="0">
              <a:lnSpc>
                <a:spcPct val="107000"/>
              </a:lnSpc>
              <a:spcBef>
                <a:spcPts val="0"/>
              </a:spcBef>
              <a:spcAft>
                <a:spcPts val="800"/>
              </a:spcAft>
            </a:pPr>
            <a:r>
              <a:rPr lang="ru-RU"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rPr>
              <a:t>ЗАКЛЮЧЕНИЕ</a:t>
            </a:r>
            <a:endParaRPr lang="en-US" sz="3200" b="1" dirty="0">
              <a:solidFill>
                <a:schemeClr val="bg1"/>
              </a:solidFill>
              <a:effectLst/>
              <a:latin typeface="Avenir Next Condensed" panose="020B0506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56C8F8E5-EFEB-2B35-D490-28075DB536FE}"/>
              </a:ext>
            </a:extLst>
          </p:cNvPr>
          <p:cNvSpPr txBox="1"/>
          <p:nvPr/>
        </p:nvSpPr>
        <p:spPr>
          <a:xfrm>
            <a:off x="916764" y="1261168"/>
            <a:ext cx="7302061" cy="3854260"/>
          </a:xfrm>
          <a:prstGeom prst="rect">
            <a:avLst/>
          </a:prstGeom>
          <a:noFill/>
        </p:spPr>
        <p:txBody>
          <a:bodyPr wrap="square">
            <a:spAutoFit/>
          </a:bodyPr>
          <a:lstStyle/>
          <a:p>
            <a:pPr marR="0" algn="ctr">
              <a:lnSpc>
                <a:spcPct val="107000"/>
              </a:lnSpc>
              <a:spcBef>
                <a:spcPts val="0"/>
              </a:spcBef>
              <a:spcAft>
                <a:spcPts val="800"/>
              </a:spcAft>
            </a:pPr>
            <a:endParaRPr lang="en-US" sz="3600" dirty="0">
              <a:effectLst/>
              <a:latin typeface="Avenir Next Condensed" panose="020B0506020202020204" pitchFamily="34" charset="0"/>
              <a:ea typeface="Calibri" panose="020F0502020204030204" pitchFamily="34" charset="0"/>
              <a:cs typeface="Calibri" panose="020F0502020204030204" pitchFamily="34" charset="0"/>
            </a:endParaRPr>
          </a:p>
          <a:p>
            <a:pPr marR="0" algn="ctr">
              <a:lnSpc>
                <a:spcPct val="107000"/>
              </a:lnSpc>
              <a:spcBef>
                <a:spcPts val="0"/>
              </a:spcBef>
              <a:spcAft>
                <a:spcPts val="800"/>
              </a:spcAft>
            </a:pPr>
            <a:r>
              <a:rPr lang="ru-RU" sz="3600" dirty="0">
                <a:latin typeface="Avenir Next Condensed" panose="020B0506020202020204" pitchFamily="34" charset="0"/>
                <a:ea typeface="Calibri" panose="020F0502020204030204" pitchFamily="34" charset="0"/>
                <a:cs typeface="Calibri" panose="020F0502020204030204" pitchFamily="34" charset="0"/>
              </a:rPr>
              <a:t>Бог призвал нас делиться благой вестью о спасении через Его Сына, Иисуса Христа,</a:t>
            </a:r>
          </a:p>
          <a:p>
            <a:pPr marR="0" algn="ctr">
              <a:lnSpc>
                <a:spcPct val="107000"/>
              </a:lnSpc>
              <a:spcBef>
                <a:spcPts val="0"/>
              </a:spcBef>
              <a:spcAft>
                <a:spcPts val="800"/>
              </a:spcAft>
            </a:pPr>
            <a:r>
              <a:rPr lang="ru-RU" sz="3600" dirty="0">
                <a:latin typeface="Avenir Next Condensed" panose="020B0506020202020204" pitchFamily="34" charset="0"/>
                <a:ea typeface="Calibri" panose="020F0502020204030204" pitchFamily="34" charset="0"/>
                <a:cs typeface="Calibri" panose="020F0502020204030204" pitchFamily="34" charset="0"/>
              </a:rPr>
              <a:t>но </a:t>
            </a:r>
            <a:r>
              <a:rPr lang="ru-RU" sz="3600">
                <a:latin typeface="Avenir Next Condensed" panose="020B0506020202020204" pitchFamily="34" charset="0"/>
                <a:ea typeface="Calibri" panose="020F0502020204030204" pitchFamily="34" charset="0"/>
                <a:cs typeface="Calibri" panose="020F0502020204030204" pitchFamily="34" charset="0"/>
              </a:rPr>
              <a:t>разве кто-то </a:t>
            </a:r>
            <a:r>
              <a:rPr lang="ru-RU" sz="3600" dirty="0">
                <a:latin typeface="Avenir Next Condensed" panose="020B0506020202020204" pitchFamily="34" charset="0"/>
                <a:ea typeface="Calibri" panose="020F0502020204030204" pitchFamily="34" charset="0"/>
                <a:cs typeface="Calibri" panose="020F0502020204030204" pitchFamily="34" charset="0"/>
              </a:rPr>
              <a:t>будет слушать Благую весть, если делиться ею без любви?</a:t>
            </a:r>
            <a:endParaRPr lang="en-US"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9337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Tree>
    <p:extLst>
      <p:ext uri="{BB962C8B-B14F-4D97-AF65-F5344CB8AC3E}">
        <p14:creationId xmlns:p14="http://schemas.microsoft.com/office/powerpoint/2010/main" val="198543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149649"/>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740978" y="291478"/>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ЦЕЛИ СЕМИНАРА</a:t>
            </a:r>
            <a:r>
              <a:rPr lang="en-US" sz="3600" b="1" dirty="0">
                <a:solidFill>
                  <a:schemeClr val="bg1"/>
                </a:solidFill>
                <a:latin typeface="Avenir Next Condensed" panose="020B0506020202020204" pitchFamily="34" charset="0"/>
              </a:rPr>
              <a:t>:</a:t>
            </a:r>
          </a:p>
        </p:txBody>
      </p:sp>
      <p:sp>
        <p:nvSpPr>
          <p:cNvPr id="3" name="TextBox 2">
            <a:extLst>
              <a:ext uri="{FF2B5EF4-FFF2-40B4-BE49-F238E27FC236}">
                <a16:creationId xmlns:a16="http://schemas.microsoft.com/office/drawing/2014/main" xmlns="" id="{2AD033DF-7967-C798-0B3A-5C790AB80DCE}"/>
              </a:ext>
            </a:extLst>
          </p:cNvPr>
          <p:cNvSpPr txBox="1"/>
          <p:nvPr/>
        </p:nvSpPr>
        <p:spPr>
          <a:xfrm>
            <a:off x="965901" y="1362375"/>
            <a:ext cx="7220607" cy="5032147"/>
          </a:xfrm>
          <a:prstGeom prst="rect">
            <a:avLst/>
          </a:prstGeom>
          <a:noFill/>
        </p:spPr>
        <p:txBody>
          <a:bodyPr wrap="square">
            <a:spAutoFit/>
          </a:bodyPr>
          <a:lstStyle/>
          <a:p>
            <a:pPr marL="0" marR="0">
              <a:lnSpc>
                <a:spcPct val="107000"/>
              </a:lnSpc>
              <a:spcBef>
                <a:spcPts val="0"/>
              </a:spcBef>
              <a:spcAft>
                <a:spcPts val="800"/>
              </a:spcAft>
            </a:pPr>
            <a:r>
              <a:rPr lang="ru-RU" sz="3000" dirty="0">
                <a:effectLst/>
                <a:latin typeface="Avenir Next Condensed" panose="020B0506020202020204" pitchFamily="34" charset="0"/>
                <a:ea typeface="Calibri" panose="020F0502020204030204" pitchFamily="34" charset="0"/>
                <a:cs typeface="Calibri" panose="020F0502020204030204" pitchFamily="34" charset="0"/>
              </a:rPr>
              <a:t>Цели этого семинара помочь участникам лучше понять индивидуальные особенности и различия членов семьи; и как разрешать конфликты, которые возникают из-за этих различий</a:t>
            </a:r>
            <a:r>
              <a:rPr lang="en-US" sz="3000" dirty="0">
                <a:effectLst/>
                <a:latin typeface="Avenir Next Condensed" panose="020B0506020202020204" pitchFamily="34" charset="0"/>
                <a:ea typeface="Calibri" panose="020F0502020204030204" pitchFamily="34" charset="0"/>
                <a:cs typeface="Calibri" panose="020F0502020204030204" pitchFamily="34" charset="0"/>
              </a:rPr>
              <a:t> </a:t>
            </a:r>
            <a:r>
              <a:rPr lang="ru-RU" sz="3000" dirty="0">
                <a:effectLst/>
                <a:latin typeface="Avenir Next Condensed" panose="020B0506020202020204" pitchFamily="34" charset="0"/>
                <a:ea typeface="Calibri" panose="020F0502020204030204" pitchFamily="34" charset="0"/>
                <a:cs typeface="Calibri" panose="020F0502020204030204" pitchFamily="34" charset="0"/>
              </a:rPr>
              <a:t>особенно</a:t>
            </a:r>
            <a:r>
              <a:rPr lang="en-US" sz="3000" dirty="0">
                <a:effectLst/>
                <a:latin typeface="Avenir Next Condensed" panose="020B0506020202020204" pitchFamily="34" charset="0"/>
                <a:ea typeface="Calibri" panose="020F0502020204030204" pitchFamily="34" charset="0"/>
                <a:cs typeface="Calibri" panose="020F0502020204030204" pitchFamily="34" charset="0"/>
              </a:rPr>
              <a:t> </a:t>
            </a:r>
            <a:r>
              <a:rPr lang="ru-RU" sz="3000" dirty="0">
                <a:effectLst/>
                <a:latin typeface="Avenir Next Condensed" panose="020B0506020202020204" pitchFamily="34" charset="0"/>
                <a:ea typeface="Calibri" panose="020F0502020204030204" pitchFamily="34" charset="0"/>
                <a:cs typeface="Calibri" panose="020F0502020204030204" pitchFamily="34" charset="0"/>
              </a:rPr>
              <a:t>в свете современных проблем нашего общества. Этот семинар также раскрывает способы развития эмпатии (сочувствия) и коммуникативных навыков, которые могут помочь в конфликтной ситуации. </a:t>
            </a:r>
            <a:endParaRPr lang="en-US" sz="30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40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РАЗЛИЧИЯ ЧЛЕНОВ СЕМЬИ</a:t>
            </a:r>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xmlns="" id="{2AD033DF-7967-C798-0B3A-5C790AB80DCE}"/>
              </a:ext>
            </a:extLst>
          </p:cNvPr>
          <p:cNvSpPr txBox="1"/>
          <p:nvPr/>
        </p:nvSpPr>
        <p:spPr>
          <a:xfrm>
            <a:off x="774733" y="1431382"/>
            <a:ext cx="7457090" cy="4154984"/>
          </a:xfrm>
          <a:prstGeom prst="rect">
            <a:avLst/>
          </a:prstGeom>
          <a:noFill/>
        </p:spPr>
        <p:txBody>
          <a:bodyPr wrap="square">
            <a:spAutoFit/>
          </a:bodyPr>
          <a:lstStyle/>
          <a:p>
            <a:pPr>
              <a:spcAft>
                <a:spcPts val="800"/>
              </a:spcAft>
            </a:pPr>
            <a:r>
              <a:rPr lang="ru-RU" sz="2400" dirty="0">
                <a:latin typeface="Avenir Next Condensed" panose="020B0506020202020204" pitchFamily="34" charset="0"/>
                <a:ea typeface="Calibri" panose="020F0502020204030204" pitchFamily="34" charset="0"/>
                <a:cs typeface="Calibri" panose="020F0502020204030204" pitchFamily="34" charset="0"/>
              </a:rPr>
              <a:t>Все люди разные. Каждый был создан по образу и подобию Божьему, поэтому наши особенности и различия отражают образ Творца. «И сотворил Бог человека по образу Своему, по образу Божию сотворил его; мужчину и женщину сотворил их» (Быт. 1:27). Серди людей очень много различий: характер, возраст, цвет волос, цвет глаз, рост, тип волос, пол, цвет кожи, телосложение, интересы, способности, убеждения и так далее. Достаточно взглянуть на членов нашей семьи, и мы увидим эти различия. У каждого из нас свои биологические особенности, на что-то повлияла окружающая среда и жизненный опыт.</a:t>
            </a:r>
            <a:endParaRPr lang="en-US" sz="24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254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РАЗНЫЕ КУЛЬТУРЫ</a:t>
            </a:r>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xmlns="" id="{2AD033DF-7967-C798-0B3A-5C790AB80DCE}"/>
              </a:ext>
            </a:extLst>
          </p:cNvPr>
          <p:cNvSpPr txBox="1"/>
          <p:nvPr/>
        </p:nvSpPr>
        <p:spPr>
          <a:xfrm>
            <a:off x="648586" y="1234490"/>
            <a:ext cx="7848655" cy="4756110"/>
          </a:xfrm>
          <a:prstGeom prst="rect">
            <a:avLst/>
          </a:prstGeom>
          <a:noFill/>
        </p:spPr>
        <p:txBody>
          <a:bodyPr wrap="square">
            <a:spAutoFit/>
          </a:bodyPr>
          <a:lstStyle/>
          <a:p>
            <a:pPr marL="342900" marR="0" indent="-342900">
              <a:spcBef>
                <a:spcPts val="0"/>
              </a:spcBef>
              <a:spcAft>
                <a:spcPts val="800"/>
              </a:spcAft>
              <a:buFont typeface="Arial" panose="020B0604020202020204" pitchFamily="34" charset="0"/>
              <a:buChar char="•"/>
            </a:pPr>
            <a:r>
              <a:rPr lang="ru-RU" sz="2400" dirty="0">
                <a:latin typeface="Avenir Next Condensed" panose="020B0506020202020204" pitchFamily="34" charset="0"/>
                <a:ea typeface="Calibri" panose="020F0502020204030204" pitchFamily="34" charset="0"/>
                <a:cs typeface="Calibri" panose="020F0502020204030204" pitchFamily="34" charset="0"/>
              </a:rPr>
              <a:t>В разных культурах какие-то особенности человека ценятся больше, чем другие. Где-то отдают предпочтение определенному типу телосложения, в то время как среди каких-то народов может цениться совершенно другой тип. В результате представители одной группы людей могут смотреть свысока на тех, кто отличается от них. Из-за этого может формироваться низкая самооценка, особенно у детей</a:t>
            </a:r>
            <a:r>
              <a:rPr lang="en-US" sz="2400" dirty="0">
                <a:effectLst/>
                <a:latin typeface="Avenir Next Condensed" panose="020B0506020202020204" pitchFamily="34" charset="0"/>
                <a:ea typeface="Calibri" panose="020F0502020204030204" pitchFamily="34" charset="0"/>
                <a:cs typeface="Calibri" panose="020F0502020204030204" pitchFamily="34" charset="0"/>
              </a:rPr>
              <a:t>. </a:t>
            </a:r>
          </a:p>
          <a:p>
            <a:pPr marL="342900" marR="0" indent="-342900">
              <a:lnSpc>
                <a:spcPct val="107000"/>
              </a:lnSpc>
              <a:spcBef>
                <a:spcPts val="0"/>
              </a:spcBef>
              <a:spcAft>
                <a:spcPts val="800"/>
              </a:spcAft>
              <a:buFont typeface="Arial" panose="020B0604020202020204" pitchFamily="34" charset="0"/>
              <a:buChar char="•"/>
            </a:pPr>
            <a:r>
              <a:rPr lang="ru-RU" sz="2400" dirty="0">
                <a:latin typeface="Avenir Next Condensed" panose="020B0506020202020204" pitchFamily="34" charset="0"/>
                <a:ea typeface="Calibri" panose="020F0502020204030204" pitchFamily="34" charset="0"/>
                <a:cs typeface="Calibri" panose="020F0502020204030204" pitchFamily="34" charset="0"/>
              </a:rPr>
              <a:t>Наши особенности и различия могут приводить к конфликтам в семье. Один член семьи может плохо относиться к другому члену семьи. Те, к кому плохо относятся, могут вести себя агрессивно, что приводит только к усугублению конфликта</a:t>
            </a:r>
            <a:r>
              <a:rPr lang="en-US" sz="2400" dirty="0">
                <a:effectLst/>
                <a:latin typeface="Avenir Next Condensed" panose="020B0506020202020204" pitchFamily="34" charset="0"/>
                <a:ea typeface="Calibri" panose="020F0502020204030204" pitchFamily="34" charset="0"/>
                <a:cs typeface="Calibri" panose="020F0502020204030204" pitchFamily="34" charset="0"/>
              </a:rPr>
              <a:t>. </a:t>
            </a:r>
            <a:endParaRPr lang="en-US" sz="24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045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РАЗВИТИЕ ЭМПАТИИ</a:t>
            </a:r>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xmlns="" id="{2AD033DF-7967-C798-0B3A-5C790AB80DCE}"/>
              </a:ext>
            </a:extLst>
          </p:cNvPr>
          <p:cNvSpPr txBox="1"/>
          <p:nvPr/>
        </p:nvSpPr>
        <p:spPr>
          <a:xfrm>
            <a:off x="747762" y="1139154"/>
            <a:ext cx="7457090" cy="5262979"/>
          </a:xfrm>
          <a:prstGeom prst="rect">
            <a:avLst/>
          </a:prstGeom>
          <a:noFill/>
        </p:spPr>
        <p:txBody>
          <a:bodyPr wrap="square">
            <a:spAutoFit/>
          </a:bodyPr>
          <a:lstStyle/>
          <a:p>
            <a:pPr indent="228600">
              <a:spcAft>
                <a:spcPts val="800"/>
              </a:spcAft>
            </a:pPr>
            <a:r>
              <a:rPr lang="ru-RU" sz="2800" dirty="0">
                <a:latin typeface="Avenir Next Condensed" panose="020B0506020202020204" pitchFamily="34" charset="0"/>
                <a:ea typeface="Calibri" panose="020F0502020204030204" pitchFamily="34" charset="0"/>
                <a:cs typeface="Calibri" panose="020F0502020204030204" pitchFamily="34" charset="0"/>
              </a:rPr>
              <a:t>Одна из задач родителей — разговаривать с детьми об особенностях и различиях, чтобы уменьшить вред, который может быть нанесен самооценке ребенка, и развивать сочувствие к тем, кто отличается от нас. Это трудные разговоры. Они начинаются с установления близких отношений, когда наши дети еще маленькие. Когда между родителями и детьми существуют близкие отношения, дети чувствуют, что они могут говорить с родителями на сложные темы, и знают, что их не будут при этом осуждать (Baltazar, Dessie, &amp; McBride, 2020).</a:t>
            </a:r>
            <a:endParaRPr lang="en-US" sz="24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919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57866"/>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РАЗВИТИЕ ЭМПАТИИ</a:t>
            </a:r>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xmlns="" id="{2AD033DF-7967-C798-0B3A-5C790AB80DCE}"/>
              </a:ext>
            </a:extLst>
          </p:cNvPr>
          <p:cNvSpPr txBox="1"/>
          <p:nvPr/>
        </p:nvSpPr>
        <p:spPr>
          <a:xfrm>
            <a:off x="758394" y="1338843"/>
            <a:ext cx="7457090" cy="4410438"/>
          </a:xfrm>
          <a:prstGeom prst="rect">
            <a:avLst/>
          </a:prstGeom>
          <a:noFill/>
        </p:spPr>
        <p:txBody>
          <a:bodyPr wrap="square">
            <a:spAutoFit/>
          </a:bodyPr>
          <a:lstStyle/>
          <a:p>
            <a:pPr indent="228600">
              <a:lnSpc>
                <a:spcPct val="107000"/>
              </a:lnSpc>
              <a:spcAft>
                <a:spcPts val="800"/>
              </a:spcAft>
            </a:pPr>
            <a:r>
              <a:rPr lang="ru-RU" sz="3200" dirty="0">
                <a:latin typeface="Avenir Next Condensed" panose="020B0506020202020204" pitchFamily="34" charset="0"/>
                <a:ea typeface="Calibri" panose="020F0502020204030204" pitchFamily="34" charset="0"/>
                <a:cs typeface="Calibri" panose="020F0502020204030204" pitchFamily="34" charset="0"/>
              </a:rPr>
              <a:t>Проявить эмпатию (далее сопереживание) — отличный способ сгладить разногласия в семье. В грешном мире необходимо развивать эмпатию. Родители играют важную роль в этом. Университет Гарварда реализует проект Making Caring Common, в рамках которого были даны следующие советы по развитию эмпатии у детей.</a:t>
            </a:r>
            <a:endParaRPr lang="en-US" sz="3200" dirty="0">
              <a:effectLst/>
              <a:latin typeface="Avenir Next Condensed" panose="020B0506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295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ru-RU" sz="900" dirty="0">
                <a:solidFill>
                  <a:srgbClr val="7030A0"/>
                </a:solidFill>
                <a:latin typeface="Avenir Next Condensed" panose="020B0506020202020204" pitchFamily="34" charset="0"/>
              </a:rPr>
              <a:t>УПРАВЛЕНИЕ РАЗНОГЛАСИЯМИ В СЕМЬЕ</a:t>
            </a:r>
          </a:p>
        </p:txBody>
      </p:sp>
      <p:sp>
        <p:nvSpPr>
          <p:cNvPr id="10" name="TextBox 9">
            <a:extLst>
              <a:ext uri="{FF2B5EF4-FFF2-40B4-BE49-F238E27FC236}">
                <a16:creationId xmlns:a16="http://schemas.microsoft.com/office/drawing/2014/main" xmlns="" id="{0E0CE529-1C45-F548-AE8A-BB4457328103}"/>
              </a:ext>
            </a:extLst>
          </p:cNvPr>
          <p:cNvSpPr txBox="1"/>
          <p:nvPr/>
        </p:nvSpPr>
        <p:spPr>
          <a:xfrm>
            <a:off x="560070" y="317323"/>
            <a:ext cx="6750122" cy="646331"/>
          </a:xfrm>
          <a:prstGeom prst="rect">
            <a:avLst/>
          </a:prstGeom>
          <a:noFill/>
        </p:spPr>
        <p:txBody>
          <a:bodyPr wrap="square" rtlCol="0">
            <a:spAutoFit/>
          </a:bodyPr>
          <a:lstStyle/>
          <a:p>
            <a:r>
              <a:rPr lang="ru-RU" sz="3600" b="1" dirty="0">
                <a:solidFill>
                  <a:schemeClr val="bg1"/>
                </a:solidFill>
                <a:latin typeface="Avenir Next Condensed" panose="020B0506020202020204" pitchFamily="34" charset="0"/>
              </a:rPr>
              <a:t>РАЗВИТИЕ ЭМПАТИИ</a:t>
            </a:r>
            <a:endParaRPr lang="en-US" sz="3600" b="1" dirty="0">
              <a:solidFill>
                <a:schemeClr val="bg1"/>
              </a:solidFill>
              <a:latin typeface="Avenir Next Condensed" panose="020B0506020202020204" pitchFamily="34" charset="0"/>
            </a:endParaRPr>
          </a:p>
        </p:txBody>
      </p:sp>
      <p:sp>
        <p:nvSpPr>
          <p:cNvPr id="3" name="TextBox 2">
            <a:extLst>
              <a:ext uri="{FF2B5EF4-FFF2-40B4-BE49-F238E27FC236}">
                <a16:creationId xmlns:a16="http://schemas.microsoft.com/office/drawing/2014/main" xmlns="" id="{2AD033DF-7967-C798-0B3A-5C790AB80DCE}"/>
              </a:ext>
            </a:extLst>
          </p:cNvPr>
          <p:cNvSpPr txBox="1"/>
          <p:nvPr/>
        </p:nvSpPr>
        <p:spPr>
          <a:xfrm>
            <a:off x="647864" y="1108179"/>
            <a:ext cx="7457090" cy="3938129"/>
          </a:xfrm>
          <a:prstGeom prst="rect">
            <a:avLst/>
          </a:prstGeom>
          <a:noFill/>
        </p:spPr>
        <p:txBody>
          <a:bodyPr wrap="square">
            <a:spAutoFit/>
          </a:bodyPr>
          <a:lstStyle/>
          <a:p>
            <a:pPr marL="0" marR="0" indent="228600">
              <a:lnSpc>
                <a:spcPct val="107000"/>
              </a:lnSpc>
              <a:spcBef>
                <a:spcPts val="0"/>
              </a:spcBef>
              <a:spcAft>
                <a:spcPts val="800"/>
              </a:spcAft>
            </a:pPr>
            <a:r>
              <a:rPr lang="ru-RU" sz="3200" b="1" dirty="0">
                <a:effectLst/>
                <a:latin typeface="Avenir Next Condensed" panose="020B0506020202020204" pitchFamily="34" charset="0"/>
                <a:ea typeface="Calibri" panose="020F0502020204030204" pitchFamily="34" charset="0"/>
                <a:cs typeface="Calibri" panose="020F0502020204030204" pitchFamily="34" charset="0"/>
              </a:rPr>
              <a:t>Советы по развитию эмпатии у детей</a:t>
            </a:r>
            <a:r>
              <a:rPr lang="en-US" sz="3200" b="1" dirty="0">
                <a:effectLst/>
                <a:latin typeface="Avenir Next Condensed" panose="020B0506020202020204" pitchFamily="34" charset="0"/>
                <a:ea typeface="Calibri" panose="020F0502020204030204" pitchFamily="34" charset="0"/>
                <a:cs typeface="Calibri" panose="020F0502020204030204" pitchFamily="34" charset="0"/>
              </a:rPr>
              <a:t>:</a:t>
            </a:r>
          </a:p>
          <a:p>
            <a:pPr marL="342900" marR="0" indent="-342900">
              <a:spcBef>
                <a:spcPts val="0"/>
              </a:spcBef>
              <a:spcAft>
                <a:spcPts val="800"/>
              </a:spcAft>
              <a:buFont typeface="+mj-lt"/>
              <a:buAutoNum type="arabicPeriod"/>
            </a:pPr>
            <a:r>
              <a:rPr lang="ru-RU" sz="2400" dirty="0">
                <a:effectLst/>
                <a:latin typeface="Avenir Next Condensed" panose="020B0506020202020204" pitchFamily="34" charset="0"/>
                <a:ea typeface="Calibri" panose="020F0502020204030204" pitchFamily="34" charset="0"/>
              </a:rPr>
              <a:t>Проявляйте эмпатию к своим детям и к другим людям.</a:t>
            </a:r>
            <a:endParaRPr lang="en-US" sz="2400" dirty="0">
              <a:effectLst/>
              <a:latin typeface="Avenir Next Condensed" panose="020B0506020202020204" pitchFamily="34" charset="0"/>
            </a:endParaRPr>
          </a:p>
          <a:p>
            <a:pPr marL="342900" marR="0" indent="-342900">
              <a:spcBef>
                <a:spcPts val="0"/>
              </a:spcBef>
              <a:spcAft>
                <a:spcPts val="800"/>
              </a:spcAft>
              <a:buFont typeface="+mj-lt"/>
              <a:buAutoNum type="arabicPeriod"/>
            </a:pPr>
            <a:r>
              <a:rPr lang="ru-RU" sz="2400" dirty="0">
                <a:latin typeface="Avenir Next Condensed" panose="020B0506020202020204" pitchFamily="34" charset="0"/>
                <a:ea typeface="Calibri" panose="020F0502020204030204" pitchFamily="34" charset="0"/>
              </a:rPr>
              <a:t>Пусть в приоритетом вашей семьи будет забота о благосостоянии других людей, а также высокие моральные ценности .</a:t>
            </a:r>
          </a:p>
          <a:p>
            <a:pPr marL="342900" marR="0" indent="-342900">
              <a:spcBef>
                <a:spcPts val="0"/>
              </a:spcBef>
              <a:spcAft>
                <a:spcPts val="800"/>
              </a:spcAft>
              <a:buFont typeface="+mj-lt"/>
              <a:buAutoNum type="arabicPeriod"/>
            </a:pPr>
            <a:r>
              <a:rPr lang="ru-RU" sz="2400" dirty="0">
                <a:latin typeface="Avenir Next Condensed" panose="020B0506020202020204" pitchFamily="34" charset="0"/>
                <a:ea typeface="Calibri" panose="020F0502020204030204" pitchFamily="34" charset="0"/>
              </a:rPr>
              <a:t>Предоставьте детям возможность проявлять эмпатию.</a:t>
            </a:r>
          </a:p>
          <a:p>
            <a:pPr marL="342900" marR="0" indent="-342900">
              <a:lnSpc>
                <a:spcPct val="150000"/>
              </a:lnSpc>
              <a:spcBef>
                <a:spcPts val="0"/>
              </a:spcBef>
              <a:spcAft>
                <a:spcPts val="800"/>
              </a:spcAft>
              <a:buFont typeface="+mj-lt"/>
              <a:buAutoNum type="arabicPeriod"/>
            </a:pPr>
            <a:r>
              <a:rPr lang="ru-RU" sz="2400" dirty="0">
                <a:latin typeface="Avenir Next Condensed" panose="020B0506020202020204" pitchFamily="34" charset="0"/>
                <a:ea typeface="Calibri" panose="020F0502020204030204" pitchFamily="34" charset="0"/>
              </a:rPr>
              <a:t>Расширяйте круг общения ваших детей</a:t>
            </a:r>
            <a:r>
              <a:rPr lang="en-US" sz="2400" dirty="0">
                <a:latin typeface="Avenir Next Condensed" panose="020B0506020202020204" pitchFamily="34" charset="0"/>
              </a:rPr>
              <a:t>								   </a:t>
            </a:r>
          </a:p>
        </p:txBody>
      </p:sp>
    </p:spTree>
    <p:extLst>
      <p:ext uri="{BB962C8B-B14F-4D97-AF65-F5344CB8AC3E}">
        <p14:creationId xmlns:p14="http://schemas.microsoft.com/office/powerpoint/2010/main" val="205167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2342</TotalTime>
  <Words>2265</Words>
  <Application>Microsoft Macintosh PowerPoint</Application>
  <PresentationFormat>On-screen Show (4:3)</PresentationFormat>
  <Paragraphs>164</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rosemay</dc:creator>
  <cp:lastModifiedBy>Yulia Lisovaya</cp:lastModifiedBy>
  <cp:revision>90</cp:revision>
  <dcterms:created xsi:type="dcterms:W3CDTF">2015-08-17T22:20:08Z</dcterms:created>
  <dcterms:modified xsi:type="dcterms:W3CDTF">2024-02-02T01:10:49Z</dcterms:modified>
</cp:coreProperties>
</file>