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60" r:id="rId3"/>
    <p:sldId id="264" r:id="rId4"/>
    <p:sldId id="265" r:id="rId5"/>
    <p:sldId id="291" r:id="rId6"/>
    <p:sldId id="263" r:id="rId7"/>
    <p:sldId id="269" r:id="rId8"/>
    <p:sldId id="283" r:id="rId9"/>
    <p:sldId id="295" r:id="rId10"/>
    <p:sldId id="296" r:id="rId11"/>
    <p:sldId id="292" r:id="rId12"/>
    <p:sldId id="285" r:id="rId13"/>
    <p:sldId id="288" r:id="rId14"/>
    <p:sldId id="287" r:id="rId15"/>
    <p:sldId id="290" r:id="rId16"/>
    <p:sldId id="289" r:id="rId17"/>
    <p:sldId id="293" r:id="rId18"/>
    <p:sldId id="294" r:id="rId19"/>
    <p:sldId id="284" r:id="rId20"/>
    <p:sldId id="300" r:id="rId21"/>
    <p:sldId id="299" r:id="rId22"/>
    <p:sldId id="272" r:id="rId23"/>
    <p:sldId id="297" r:id="rId24"/>
    <p:sldId id="298" r:id="rId25"/>
    <p:sldId id="301" r:id="rId26"/>
    <p:sldId id="271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B59"/>
    <a:srgbClr val="FDA400"/>
    <a:srgbClr val="F7AA00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/>
    <p:restoredTop sz="94730"/>
  </p:normalViewPr>
  <p:slideViewPr>
    <p:cSldViewPr snapToGrid="0" snapToObjects="1">
      <p:cViewPr varScale="1">
        <p:scale>
          <a:sx n="161" d="100"/>
          <a:sy n="161" d="100"/>
        </p:scale>
        <p:origin x="-1560" y="-104"/>
      </p:cViewPr>
      <p:guideLst>
        <p:guide orient="horz" pos="16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02.02.24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nthelp.org.nz/time-in/" TargetMode="External"/><Relationship Id="rId4" Type="http://schemas.openxmlformats.org/officeDocument/2006/relationships/hyperlink" Target="https://hes-extraordinary.com/time-in-vs-time-out" TargetMode="External"/><Relationship Id="rId5" Type="http://schemas.openxmlformats.org/officeDocument/2006/relationships/hyperlink" Target="https://www.traumaresourceinstitute.com/ichill" TargetMode="External"/><Relationship Id="rId6" Type="http://schemas.openxmlformats.org/officeDocument/2006/relationships/hyperlink" Target="https://nurtureandthriveblog.com/feeling-break-time-in/" TargetMode="External"/><Relationship Id="rId7" Type="http://schemas.openxmlformats.org/officeDocument/2006/relationships/hyperlink" Target="https://onetimethrough.com/time-in-a-positive-alternative-to-time-out/" TargetMode="External"/><Relationship Id="rId8" Type="http://schemas.openxmlformats.org/officeDocument/2006/relationships/hyperlink" Target="http://ndl.ethernet.edu.et/bitstream/123456789/22728/1/172.pdf%23page=64" TargetMode="External"/><Relationship Id="rId9" Type="http://schemas.openxmlformats.org/officeDocument/2006/relationships/hyperlink" Target="https://time.com/5700473/time-outs-science/%23:~:text=Unlike%20a%20time-out,%20which,same%20room%20with%20a%20paren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-29747"/>
            <a:ext cx="9145505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140" y="2862495"/>
            <a:ext cx="7811557" cy="283443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chemeClr val="bg1"/>
                </a:solidFill>
                <a:latin typeface="Impact"/>
                <a:cs typeface="Impact"/>
              </a:rPr>
              <a:t>БАЛАНС МЕЖДУ </a:t>
            </a:r>
            <a:r>
              <a:rPr lang="en-US" sz="4800" b="1" dirty="0" smtClean="0">
                <a:solidFill>
                  <a:schemeClr val="bg1"/>
                </a:solidFill>
                <a:latin typeface="Impact"/>
                <a:cs typeface="Impact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Impact"/>
                <a:cs typeface="Impact"/>
              </a:rPr>
            </a:br>
            <a:r>
              <a:rPr lang="ru-RU" sz="4800" b="1" dirty="0" smtClean="0">
                <a:solidFill>
                  <a:schemeClr val="bg1"/>
                </a:solidFill>
                <a:latin typeface="Impact"/>
                <a:cs typeface="Impact"/>
              </a:rPr>
              <a:t>МЕТОДАМИ</a:t>
            </a:r>
            <a:endParaRPr lang="en-US" sz="4800" b="1" dirty="0">
              <a:solidFill>
                <a:schemeClr val="bg1"/>
              </a:solidFill>
              <a:latin typeface="Impact"/>
              <a:cs typeface="Impact"/>
            </a:endParaRPr>
          </a:p>
          <a:p>
            <a:pPr>
              <a:lnSpc>
                <a:spcPct val="90000"/>
              </a:lnSpc>
            </a:pPr>
            <a:r>
              <a:rPr lang="ru-RU" sz="4800" b="1" dirty="0">
                <a:solidFill>
                  <a:schemeClr val="bg1"/>
                </a:solidFill>
                <a:latin typeface="Impact"/>
                <a:cs typeface="Impact"/>
              </a:rPr>
              <a:t>«ТАЙМ-АУТ» и «ТАЙМ-ИН</a:t>
            </a:r>
            <a:r>
              <a:rPr lang="en-US" sz="4800" b="1" dirty="0">
                <a:solidFill>
                  <a:schemeClr val="bg1"/>
                </a:solidFill>
                <a:latin typeface="Impact"/>
                <a:cs typeface="Impact"/>
              </a:rPr>
              <a:t>: </a:t>
            </a: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ДВА ЭФФЕКТИВНЫХ </a:t>
            </a:r>
            <a:r>
              <a:rPr lang="en-US" sz="2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ДИСЦИПЛИНАРНЫХ </a:t>
            </a:r>
            <a:r>
              <a:rPr lang="ru-RU" sz="2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МЕТОДА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ВОСПИТАНИЯ </a:t>
            </a:r>
            <a:r>
              <a:rPr lang="ru-RU" sz="2400" b="1" dirty="0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ДЕТЕЙ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73" y="6161749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Автор: Брайан </a:t>
            </a:r>
            <a:r>
              <a:rPr lang="ru-RU" sz="12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Кафферки</a:t>
            </a:r>
            <a:r>
              <a:rPr lang="en-US" sz="1200">
                <a:solidFill>
                  <a:schemeClr val="bg1">
                    <a:lumMod val="8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20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кандидат наук, магистр богословия, специалист по семейным отношениям, доцент школы поведенческой психологии Университета Лома-Линда.</a:t>
            </a:r>
            <a:endParaRPr lang="en-US" sz="1200">
              <a:solidFill>
                <a:schemeClr val="bg1">
                  <a:lumMod val="85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endParaRPr lang="en-US" sz="1200">
              <a:solidFill>
                <a:schemeClr val="bg1">
                  <a:lumMod val="85000"/>
                </a:schemeClr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39" y="573404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Материал представлен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: (</a:t>
            </a:r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добавьте Ф.И.О. проводящего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41106" y="1466193"/>
            <a:ext cx="7756135" cy="4672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Недостатки метода «ТАЙМ-АУТ»</a:t>
            </a:r>
            <a:r>
              <a:rPr lang="en-US" sz="32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Чрезмерное или непоследовательное использование метода</a:t>
            </a:r>
            <a:endParaRPr lang="en-US" sz="24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Недостаточно времени для воспитания</a:t>
            </a:r>
            <a:endParaRPr lang="en-US" sz="24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Потенциальная обида ребенка</a:t>
            </a:r>
            <a:endParaRPr lang="en-US" sz="24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Недостаточно времени, чтобы наладить эмоциональную связь и проявить понимание</a:t>
            </a:r>
            <a:endParaRPr lang="en-US" sz="2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7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677463" y="1349006"/>
            <a:ext cx="78197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 «тайм-ин» направлен на </a:t>
            </a:r>
            <a:r>
              <a:rPr lang="en-US" sz="24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о, чтобы поддержать, проявить сочувствие, заботу, понимание и создать эмоциональную связь родителя с ребенком, а не на то, чтобы наказать или изолировать ребенка. Спокойный родитель использует силу позитивных эмоций и выделяет время для того, чтобы в общении с ребенком, помочь ему успокоиться. Спокойствие родителя дает ребенку чувство безопасности (</a:t>
            </a:r>
            <a:r>
              <a:rPr lang="ru-RU" sz="24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Stelter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ru-RU" sz="24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Halberstadt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2011). Поскольку родитель выдерживает эмоциональные всплески ребенка (например, при этом говоря: «Я знаю, что быть ребенком иногда очень сложно»), ребенок учится управлять собственными эмоциями (</a:t>
            </a:r>
            <a:r>
              <a:rPr lang="ru-RU" sz="24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Cabecinha-Alati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2020).</a:t>
            </a:r>
            <a:endParaRPr lang="en-US" sz="2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90AFE8-2D91-E184-794F-3D9195290A5B}"/>
              </a:ext>
            </a:extLst>
          </p:cNvPr>
          <p:cNvSpPr txBox="1"/>
          <p:nvPr/>
        </p:nvSpPr>
        <p:spPr>
          <a:xfrm>
            <a:off x="677462" y="225035"/>
            <a:ext cx="5830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venir Next Condensed" panose="020B0506020202020204" pitchFamily="34" charset="0"/>
              </a:rPr>
              <a:t>МЕТОД «ТАЙМ-ИН»</a:t>
            </a:r>
            <a:endParaRPr lang="en-US" sz="3600" b="1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1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677463" y="987499"/>
            <a:ext cx="7819778" cy="5311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6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ВОПРОС</a:t>
            </a:r>
            <a:r>
              <a:rPr lang="en-US" sz="26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6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вам известно о методе «тайм-ин»</a:t>
            </a:r>
            <a:r>
              <a:rPr lang="en-US" sz="26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ru-RU" sz="26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Поделитесь, пожалуйста.</a:t>
            </a:r>
            <a:endParaRPr lang="en-US" sz="2600" dirty="0"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2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«Тайм-ин» – это возможность для ребенка успокоиться благодаря спокойствию родителя, которое он передает ребенку 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 передать как тревогу, так и спокойствие)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чтобы научить ребенка, что его сильные эмоции, не так уж и велики для родителей.</a:t>
            </a:r>
            <a:endParaRPr lang="en-US" sz="2300" dirty="0"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Фрустрация/гнев – это его защитная реакция, это вторичные эмоции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Обычно фрустрации/вспышке гнева предшествует печаль, одиночество, страх или все вместе.</a:t>
            </a:r>
            <a:endParaRPr lang="en-US" sz="23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 хочешь чтоб я тебя сейчас поддержала, или тебе нужно побыть наедине?» Дайте ребенку выбор, чтобы он сам подумал, что ему нужно на данный момент?</a:t>
            </a:r>
            <a:endParaRPr lang="en-US" sz="23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90AFE8-2D91-E184-794F-3D9195290A5B}"/>
              </a:ext>
            </a:extLst>
          </p:cNvPr>
          <p:cNvSpPr txBox="1"/>
          <p:nvPr/>
        </p:nvSpPr>
        <p:spPr>
          <a:xfrm>
            <a:off x="209629" y="161505"/>
            <a:ext cx="812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ПРЕИМУЩЕСТВА МЕТОДА «ТАЙМ-ИН»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3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677463" y="1349006"/>
            <a:ext cx="7819778" cy="466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Возможность</a:t>
            </a:r>
            <a:r>
              <a:rPr lang="en-US" sz="25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5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Проявить эмпатию</a:t>
            </a:r>
            <a:r>
              <a:rPr lang="en-US" sz="25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5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понимание, поддержку и наладить эмоциональную связь.</a:t>
            </a:r>
            <a:endParaRPr lang="en-US" sz="25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5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Эффективность различных техник коммуникации при использовании метода «ТАЙМ-ИН»</a:t>
            </a:r>
            <a:r>
              <a:rPr lang="en-US" sz="25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25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5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Спокойная реакция (выдержка), мягкий голос, отсутствие внутренней тревоги, эмпатичное выражение лица</a:t>
            </a:r>
            <a:r>
              <a:rPr lang="en-US" sz="25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5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присядьте напротив него, со словами: «Да, теперь я понимаю почему ты себя «так» чувствовал, это очень расстраивает/злит/это нечестно/это очень больно и т.д.    </a:t>
            </a:r>
            <a:r>
              <a:rPr lang="ru-RU" sz="25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ru-RU" sz="25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верю тебе, и мне очень жаль что это произошло с тобой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90AFE8-2D91-E184-794F-3D9195290A5B}"/>
              </a:ext>
            </a:extLst>
          </p:cNvPr>
          <p:cNvSpPr txBox="1"/>
          <p:nvPr/>
        </p:nvSpPr>
        <p:spPr>
          <a:xfrm>
            <a:off x="677462" y="225035"/>
            <a:ext cx="6519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Метод «ТАЙМ-ИН»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2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234411"/>
            <a:ext cx="7014574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400" dirty="0">
                <a:solidFill>
                  <a:srgbClr val="FFC000"/>
                </a:solidFill>
                <a:latin typeface="Avenir Next Condensed" panose="020B0506020202020204" pitchFamily="34" charset="0"/>
              </a:rPr>
              <a:t>BALANCING THE PRACTICE OF TIME-OUT AND TIME-IN: TWO EFFECTIVE DISCIPLINE STRATEGIES FOR PARENTS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280399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Упражнения в группах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41106" y="1329308"/>
            <a:ext cx="7661787" cy="4702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Разыграйте по ролям ситуацию  с использованием различных вариантов применяя метод Тайм-ин. Поделитесь как изменились ваша позиция по сравнению с методом «Тайм-аут».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Обсудите реакцию и ваши наблюдения: На что вы обратили внимание? Как бы вы поступили будучи на месте родителя?</a:t>
            </a:r>
            <a:endParaRPr lang="en-US" sz="2800" dirty="0">
              <a:solidFill>
                <a:srgbClr val="000000"/>
              </a:solidFill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Каковы существуют опасения или заблуждения в отношении метода «Тайм-Ин»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Перечислите преимущества метода «ТАЙМ-Ин»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047A6A-36DC-90A1-2267-2044D8C26208}"/>
              </a:ext>
            </a:extLst>
          </p:cNvPr>
          <p:cNvSpPr txBox="1"/>
          <p:nvPr/>
        </p:nvSpPr>
        <p:spPr>
          <a:xfrm>
            <a:off x="707696" y="234917"/>
            <a:ext cx="4663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Упражнения в группах</a:t>
            </a:r>
            <a:endParaRPr lang="en-US" sz="1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1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282842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669851" y="1146680"/>
            <a:ext cx="7948632" cy="5460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 метода «ТАЙМ-ИН», когда ребенок расстроен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Возможность научить ребенка самоконтролю: (вместо того, чтобы подавлять эмоции).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5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Почувствовать что их чувства обоснованы 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они очень важны для вас.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 «тайм-ин» предназначен не для того, чтобы поменять поведение ребенка. Напротив, это возможность для родителя обеспечить спокойную обстановку, чтобы ребенок научился самоконтролю (установить эмоциональную связь с родителем) переживая эмоциональный опыт. Затем, родитель и ребенок могут спокойно обсудить, то что с ним произошло.</a:t>
            </a:r>
            <a:endParaRPr lang="en-US" sz="2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2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1215613" y="1406972"/>
            <a:ext cx="6755803" cy="450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 метода «Тайм-Ин»</a:t>
            </a:r>
            <a:endParaRPr lang="en-US" sz="3200" b="1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Эмоциональная связь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Возможность наставить ребенка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Позитивный настрой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Развитие коммуникативных навыков:</a:t>
            </a:r>
            <a:endParaRPr lang="en-US" sz="2800" dirty="0">
              <a:effectLst/>
              <a:latin typeface="Avenir Next Condensed" panose="020B0506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000000"/>
              </a:solidFill>
              <a:latin typeface="Avenir Next Condensed" panose="020B0506020202020204" pitchFamily="34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Построение глубоких, долгосрочных отношений</a:t>
            </a:r>
            <a:r>
              <a:rPr lang="en-US" sz="2800" dirty="0">
                <a:effectLst/>
                <a:latin typeface="Avenir Next Condensed" panose="020B0506020202020204" pitchFamily="34" charset="0"/>
              </a:rPr>
              <a:t> </a:t>
            </a:r>
            <a:endParaRPr lang="en-US" sz="2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8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1247887" y="1466193"/>
            <a:ext cx="6572922" cy="450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НЕДОСТАТКИ МЕТОДА «ТАЙМ-ИН»</a:t>
            </a:r>
            <a:r>
              <a:rPr lang="en-US" sz="32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Трудозатратно</a:t>
            </a: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 (требует много времени и усилий)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Отложенный результат 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Эмоциональное напряжение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Сложно выявить причину негативного поведения ребенка.</a:t>
            </a:r>
            <a:endParaRPr lang="en-US" sz="2800" dirty="0">
              <a:effectLst/>
              <a:latin typeface="Avenir Next Condensed" panose="020B0506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000000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11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25035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53036" y="1158025"/>
            <a:ext cx="7744206" cy="487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Подготовьтесь </a:t>
            </a:r>
            <a:r>
              <a:rPr lang="ru-RU" sz="32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32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использованию методов  Тайм-аут и Тайм-ин</a:t>
            </a:r>
            <a:r>
              <a:rPr lang="en-US" sz="32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Выявите сильные и слабые стороны каждого подхода используя разные сценарии. </a:t>
            </a:r>
            <a:endParaRPr lang="en-US" sz="2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Ориентируйтесь и применяйте схему «В состоянии ли я успокоится?» </a:t>
            </a: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обычных ситуациях </a:t>
            </a:r>
            <a:r>
              <a:rPr lang="ru-RU" sz="1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(см. рисунок 1)</a:t>
            </a:r>
            <a:endParaRPr lang="en-US" sz="1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Принимайте во внимание темперамент, психологические особенности и особенности развития.  </a:t>
            </a:r>
            <a:endParaRPr lang="en-US" sz="2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Адаптируйте эти техники в соответствии с принципами воспитания и базовыми ценностями. </a:t>
            </a:r>
            <a:endParaRPr lang="en-US" sz="2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Изучите возможности восстановления своего внутреннего спокойствия</a:t>
            </a:r>
            <a:r>
              <a:rPr lang="en-US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ребенком применяя метод «тайм-ин», или сами применяя метод «тайм-аут», чтобы успокоиться перед тем, как вернуться к ребенку). </a:t>
            </a:r>
            <a:endParaRPr lang="en-US" sz="2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7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</a:t>
            </a:r>
            <a:r>
              <a:rPr lang="en-US" sz="900">
                <a:solidFill>
                  <a:srgbClr val="7030A0"/>
                </a:solidFill>
                <a:latin typeface="Avenir Next Condensed" panose="020B0506020202020204" pitchFamily="34" charset="0"/>
              </a:rPr>
              <a:t>: </a:t>
            </a:r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ДВА ЭФФЕКТИВНЫХ МЕТОДА ДЛЯ РОДИТЕЛЕЙ</a:t>
            </a:r>
            <a:r>
              <a:rPr lang="en-US" sz="900">
                <a:solidFill>
                  <a:srgbClr val="7030A0"/>
                </a:solidFill>
                <a:latin typeface="Avenir Next Condensed" panose="020B0506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93615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venir Next Condensed" panose="020B0506020202020204" pitchFamily="34" charset="0"/>
              </a:rPr>
              <a:t>ЦЕЛЬ СЕМИНАРА</a:t>
            </a:r>
            <a:endParaRPr lang="en-US" sz="3600" b="1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84135" y="1112590"/>
            <a:ext cx="7584140" cy="4801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60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Познакомить родителей с двумя эффективными методами пресечения нежелательного поведения ребенка: «тайм-аут» и «тайм-ин». Понимая основные принципы каждого метода, родители смогут выработать сбалансированный подход к наказанию, согласно которому они сначала успокаиваются сами, а затем начинают спокойно разговаривать с ребенком. </a:t>
            </a:r>
            <a:r>
              <a:rPr lang="ru-RU" sz="26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помощью теоретической части, обсуждений и ролевых игр, участники получат необходимые знания и инструменты для внедрения методов «тайм-аут» и «тайм-ин» в свой родительский опыт. </a:t>
            </a:r>
            <a:endParaRPr lang="en-US" sz="26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53036" y="1063435"/>
            <a:ext cx="7744206" cy="534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Подготовьтесь к использованию методов                     Тайм-аут и Тайм-ин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Создайте свою модель </a:t>
            </a: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самоконтроля и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спокойной реакции на всплеск эмоций детей 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включая извинения родителя, когда он слишком громко и эмоционально разговаривает)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 «Тайм-Аут» и «Тайм-Ин» направлены в первую очередь на обучение и тренировку  эмоционального самоконтроля 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родителя и для ребенка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500" dirty="0">
              <a:solidFill>
                <a:srgbClr val="000000"/>
              </a:solidFill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Поделитесь личным опытом</a:t>
            </a:r>
            <a:endParaRPr lang="en-US" sz="2800" dirty="0">
              <a:solidFill>
                <a:srgbClr val="1F3763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9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27488" y="-225829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FF325C-D0B9-9D61-2843-E71045A520B6}"/>
              </a:ext>
            </a:extLst>
          </p:cNvPr>
          <p:cNvSpPr txBox="1"/>
          <p:nvPr/>
        </p:nvSpPr>
        <p:spPr>
          <a:xfrm>
            <a:off x="537914" y="225035"/>
            <a:ext cx="4663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65904" y="1042628"/>
            <a:ext cx="2305232" cy="691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 СОСТОЯНИИ ЛИ Я УСПОКОИТЬСЯ?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04735" y="1801817"/>
            <a:ext cx="3318679" cy="2225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/>
              <a:t>Используйте метод «тайм-аут»</a:t>
            </a:r>
          </a:p>
          <a:p>
            <a:pPr marL="342900" indent="-342900" algn="just">
              <a:buAutoNum type="arabicPeriod"/>
            </a:pPr>
            <a:r>
              <a:rPr lang="ru-RU" sz="1500" dirty="0"/>
              <a:t>Убедитесь, что ребенка окружает безопасная атмосфера.</a:t>
            </a:r>
          </a:p>
          <a:p>
            <a:pPr marL="342900" indent="-342900" algn="just">
              <a:buAutoNum type="arabicPeriod"/>
            </a:pPr>
            <a:r>
              <a:rPr lang="ru-RU" sz="1500" dirty="0"/>
              <a:t>Измените обстановку ребенка. Пусть он посидит в комнате или выйдет на улицу (но не давайте ему гаджеты).</a:t>
            </a:r>
          </a:p>
          <a:p>
            <a:pPr marL="342900" indent="-342900" algn="just">
              <a:buAutoNum type="arabicPeriod"/>
            </a:pPr>
            <a:r>
              <a:rPr lang="ru-RU" sz="1500" dirty="0"/>
              <a:t>Родитель фокусируется на том, чтобы успокоиться.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273518" y="1666227"/>
            <a:ext cx="4029740" cy="27962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</a:rPr>
              <a:t>Используйте метод «тайм-ин»</a:t>
            </a:r>
          </a:p>
          <a:p>
            <a:pPr marL="342900" indent="-342900" algn="just">
              <a:buAutoNum type="arabicPeriod"/>
            </a:pPr>
            <a:r>
              <a:rPr lang="ru-RU" sz="1500" dirty="0">
                <a:solidFill>
                  <a:schemeClr val="tx1"/>
                </a:solidFill>
              </a:rPr>
              <a:t>Помогите ребенку успокоиться, разделяя с ним ваше спокойствие, а не тревожность</a:t>
            </a:r>
          </a:p>
          <a:p>
            <a:pPr marL="342900" indent="-342900" algn="just">
              <a:buAutoNum type="arabicPeriod"/>
            </a:pPr>
            <a:r>
              <a:rPr lang="ru-RU" sz="1500" dirty="0">
                <a:solidFill>
                  <a:schemeClr val="tx1"/>
                </a:solidFill>
              </a:rPr>
              <a:t>Проявите эмпатию (сочувствие) и заботу.</a:t>
            </a:r>
          </a:p>
          <a:p>
            <a:pPr marL="342900" indent="-342900" algn="just">
              <a:buAutoNum type="arabicPeriod"/>
            </a:pPr>
            <a:r>
              <a:rPr lang="ru-RU" sz="1500" dirty="0">
                <a:solidFill>
                  <a:schemeClr val="tx1"/>
                </a:solidFill>
              </a:rPr>
              <a:t>После того, как ребенок успокоился, попробуйте узнать причину его поведения (часто причина связана с неудовлетворенной потребностью, несправедливостью, отсутствием безопасности или такими эмоциями, как печаль, одиночество, страх).</a:t>
            </a:r>
          </a:p>
          <a:p>
            <a:pPr marL="342900" indent="-342900" algn="just">
              <a:buAutoNum type="arabicPeriod"/>
            </a:pPr>
            <a:r>
              <a:rPr lang="ru-RU" sz="1500" dirty="0">
                <a:solidFill>
                  <a:schemeClr val="tx1"/>
                </a:solidFill>
              </a:rPr>
              <a:t>Расскажите о способах самоконтроля.</a:t>
            </a:r>
            <a:r>
              <a:rPr lang="ru-RU" sz="1500" dirty="0"/>
              <a:t>и1</a:t>
            </a:r>
            <a:r>
              <a:rPr lang="ru-RU" sz="1400" dirty="0"/>
              <a:t>. с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06547" y="4324732"/>
            <a:ext cx="2676968" cy="458434"/>
          </a:xfrm>
          <a:prstGeom prst="rect">
            <a:avLst/>
          </a:prstGeom>
          <a:ln>
            <a:solidFill>
              <a:srgbClr val="454B5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В СОСТОЯНИИ ЛИ Я УСПОКОИТЬСЯ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5371136" y="1376490"/>
            <a:ext cx="814042" cy="357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2104842" y="1406452"/>
            <a:ext cx="947993" cy="338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ângulo de cantos arredondados 29"/>
          <p:cNvSpPr/>
          <p:nvPr/>
        </p:nvSpPr>
        <p:spPr>
          <a:xfrm>
            <a:off x="4348717" y="5082555"/>
            <a:ext cx="3955311" cy="13195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chemeClr val="tx1"/>
                </a:solidFill>
              </a:rPr>
              <a:t>Сегодня (или на следующий день)</a:t>
            </a:r>
          </a:p>
          <a:p>
            <a:pPr algn="ctr"/>
            <a:r>
              <a:rPr lang="ru-RU" sz="1600">
                <a:solidFill>
                  <a:schemeClr val="tx1"/>
                </a:solidFill>
              </a:rPr>
              <a:t>Продолжите доверительный разговор о происхождении сильных эмоций ребенка и альтернативных способах их выражения.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37914" y="5253568"/>
            <a:ext cx="3676200" cy="11485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500" dirty="0"/>
              <a:t>Проверьте, успокоился ли ребенок.</a:t>
            </a:r>
          </a:p>
          <a:p>
            <a:pPr marL="342900" indent="-342900" algn="just">
              <a:buAutoNum type="arabicPeriod"/>
            </a:pPr>
            <a:r>
              <a:rPr lang="ru-RU" sz="1500" dirty="0"/>
              <a:t>Оцените, готов ли он вернуться к прежней/другой деятельности</a:t>
            </a:r>
          </a:p>
          <a:p>
            <a:pPr marL="342900" indent="-342900" algn="just">
              <a:buAutoNum type="arabicPeriod"/>
            </a:pPr>
            <a:r>
              <a:rPr lang="ru-RU" sz="1500" dirty="0"/>
              <a:t>Родитель снова фокусируется на том, чтобы успокоиться</a:t>
            </a:r>
          </a:p>
        </p:txBody>
      </p:sp>
      <p:sp>
        <p:nvSpPr>
          <p:cNvPr id="34" name="Elipse 33"/>
          <p:cNvSpPr/>
          <p:nvPr/>
        </p:nvSpPr>
        <p:spPr>
          <a:xfrm>
            <a:off x="1647642" y="1253764"/>
            <a:ext cx="723418" cy="31722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нет</a:t>
            </a:r>
          </a:p>
        </p:txBody>
      </p:sp>
      <p:sp>
        <p:nvSpPr>
          <p:cNvPr id="36" name="Elipse 35"/>
          <p:cNvSpPr/>
          <p:nvPr/>
        </p:nvSpPr>
        <p:spPr>
          <a:xfrm>
            <a:off x="5707115" y="1156291"/>
            <a:ext cx="619257" cy="2897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да</a:t>
            </a:r>
          </a:p>
        </p:txBody>
      </p:sp>
      <p:cxnSp>
        <p:nvCxnSpPr>
          <p:cNvPr id="38" name="Conector de seta reta 37"/>
          <p:cNvCxnSpPr/>
          <p:nvPr/>
        </p:nvCxnSpPr>
        <p:spPr>
          <a:xfrm flipV="1">
            <a:off x="3453145" y="4462456"/>
            <a:ext cx="857588" cy="343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Imagem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43" y="4139612"/>
            <a:ext cx="713771" cy="455715"/>
          </a:xfrm>
          <a:prstGeom prst="rect">
            <a:avLst/>
          </a:prstGeom>
        </p:spPr>
      </p:pic>
      <p:cxnSp>
        <p:nvCxnSpPr>
          <p:cNvPr id="43" name="Conector de seta reta 42"/>
          <p:cNvCxnSpPr/>
          <p:nvPr/>
        </p:nvCxnSpPr>
        <p:spPr>
          <a:xfrm>
            <a:off x="1892595" y="4027094"/>
            <a:ext cx="0" cy="300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>
            <a:off x="1892595" y="4805916"/>
            <a:ext cx="0" cy="447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>
            <a:endCxn id="13" idx="1"/>
          </p:cNvCxnSpPr>
          <p:nvPr/>
        </p:nvCxnSpPr>
        <p:spPr>
          <a:xfrm rot="5400000" flipH="1" flipV="1">
            <a:off x="341065" y="4750798"/>
            <a:ext cx="762330" cy="36863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12" idx="2"/>
            <a:endCxn id="30" idx="0"/>
          </p:cNvCxnSpPr>
          <p:nvPr/>
        </p:nvCxnSpPr>
        <p:spPr>
          <a:xfrm>
            <a:off x="6288388" y="4462456"/>
            <a:ext cx="37985" cy="620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Imagem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965" y="4797701"/>
            <a:ext cx="74987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629721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venir Next Condensed" panose="020B0506020202020204" pitchFamily="34" charset="0"/>
              </a:rPr>
              <a:t>Библейские тексты</a:t>
            </a:r>
            <a:endParaRPr lang="en-US" sz="3600" b="1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884903" y="1372064"/>
            <a:ext cx="7447936" cy="348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u-RU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родитель может реагировать на эмоции ребенка исходя из Библейских текстов, см. ниже:</a:t>
            </a:r>
            <a:endParaRPr lang="en-US" sz="1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Луки 6:38</a:t>
            </a:r>
            <a:endParaRPr lang="en-US" sz="2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«давайте, и дастся вам: мерою доброю, утрясенною, нагнетенною и переполненною отсыплют вам в лоно ваше; ибо, какою мерою мерите, такою же </a:t>
            </a:r>
            <a:r>
              <a:rPr lang="ru-RU" sz="24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отмерится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 вам». </a:t>
            </a:r>
            <a:endParaRPr lang="en-US" sz="2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0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53035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venir Next Condensed" panose="020B0506020202020204" pitchFamily="34" charset="0"/>
              </a:rPr>
              <a:t>Библейские тексты</a:t>
            </a:r>
            <a:endParaRPr lang="en-US" sz="3600" b="1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53035" y="1372064"/>
            <a:ext cx="7579804" cy="417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Филиппийцам </a:t>
            </a:r>
            <a:r>
              <a:rPr lang="en-US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4:6</a:t>
            </a:r>
            <a:r>
              <a:rPr lang="en-US" sz="28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«Не заботьтесь ни о чем, но всегда в молитве и прошении 	с благодарением открывайте свои желания пред Богом».</a:t>
            </a:r>
            <a:endParaRPr lang="en-US" sz="240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Притчи </a:t>
            </a:r>
            <a:r>
              <a:rPr lang="en-US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22:6 </a:t>
            </a:r>
            <a:endParaRPr lang="en-US" sz="28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«Наставь юношу при начале пути его:</a:t>
            </a:r>
          </a:p>
          <a:p>
            <a:pPr>
              <a:lnSpc>
                <a:spcPct val="107000"/>
              </a:lnSpc>
            </a:pPr>
            <a:r>
              <a:rPr lang="ru-RU" sz="240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он не уклонится от него, когда и состарится».</a:t>
            </a:r>
            <a:endParaRPr lang="en-US" sz="240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Псалтирь 102:13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отец милует сынов, так милует Господь боящихся 	Его».</a:t>
            </a:r>
            <a:endParaRPr lang="en-US" sz="24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9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53035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venir Next Condensed" panose="020B0506020202020204" pitchFamily="34" charset="0"/>
              </a:rPr>
              <a:t>Библейские тексты</a:t>
            </a:r>
            <a:endParaRPr lang="en-US" sz="3600" b="1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53035" y="1253729"/>
            <a:ext cx="7579804" cy="503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Галатам </a:t>
            </a:r>
            <a:r>
              <a:rPr lang="en-US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5:22-23</a:t>
            </a:r>
            <a:endParaRPr lang="en-US" sz="28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«Плод же духа: любовь, радость, мир, долготерпение, 	благость, милосердие, вера, кротость, воздержание. На 	таковых нет закона». </a:t>
            </a:r>
          </a:p>
          <a:p>
            <a:pPr>
              <a:lnSpc>
                <a:spcPct val="107000"/>
              </a:lnSpc>
            </a:pPr>
            <a:r>
              <a:rPr lang="en-US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Петра </a:t>
            </a:r>
            <a:r>
              <a:rPr lang="en-US" sz="2800" b="1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5:2-3</a:t>
            </a:r>
            <a:endParaRPr lang="en-US" sz="28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«Пасите Божие стадо, какое у вас, надзирая за ним не 	принужденно, но охотно и богоугодно, не для гнусной 	корысти, но из усердия, и не господствуя над наследием 	Божиим, но подавая пример стаду».</a:t>
            </a:r>
          </a:p>
          <a:p>
            <a:pPr>
              <a:lnSpc>
                <a:spcPct val="107000"/>
              </a:lnSpc>
            </a:pPr>
            <a:r>
              <a:rPr lang="ru-RU" sz="2800" b="1">
                <a:solidFill>
                  <a:srgbClr val="212121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Притчи </a:t>
            </a:r>
            <a:r>
              <a:rPr lang="en-US" sz="2800" b="1">
                <a:solidFill>
                  <a:srgbClr val="212121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25:15</a:t>
            </a:r>
            <a:endParaRPr lang="en-US" sz="28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 «Кротостью склоняется к милости вельможа, и мягкий 	язык переламывает кость».</a:t>
            </a:r>
            <a:endParaRPr lang="en-US" sz="240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10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53035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venir Next Condensed" panose="020B0506020202020204" pitchFamily="34" charset="0"/>
              </a:rPr>
              <a:t>Вопросы для обсуждения</a:t>
            </a:r>
            <a:endParaRPr lang="en-US" sz="3600" b="1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53035" y="1498480"/>
            <a:ext cx="7579804" cy="4043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Перечислите несколько ключевых концепций или идей относительно методов «Тайм-Аут» и «Тайм-Ин»</a:t>
            </a:r>
            <a:r>
              <a:rPr lang="en-US" sz="28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эти концепции (в особенности Тайм-ин) могут улучшить взаимоотношения в семье?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212121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 Библейские тексты, которые мы только что прочитали, помогают нам реагировать на неуправляемого ребенка? </a:t>
            </a:r>
            <a:endParaRPr lang="en-US" sz="2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8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988143" y="225035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venir Next Condensed" panose="020B0506020202020204" pitchFamily="34" charset="0"/>
              </a:rPr>
              <a:t>Онлайн источники</a:t>
            </a:r>
            <a:endParaRPr lang="en-US" sz="3600" b="1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988142" y="1694792"/>
            <a:ext cx="725221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u="sng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hlinkClick r:id="rId3"/>
              </a:rPr>
              <a:t>https://www.parenthelp.org.nz/time-in/</a:t>
            </a:r>
            <a:endParaRPr lang="en-US" sz="2000" b="0" u="sng">
              <a:solidFill>
                <a:srgbClr val="000000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u="sng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hlinkClick r:id="rId4"/>
              </a:rPr>
              <a:t>https://hes-extraordinary.com/time-in-vs-time-out</a:t>
            </a:r>
            <a:endParaRPr lang="en-US" sz="2000" b="0" u="sng">
              <a:solidFill>
                <a:srgbClr val="000000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u="sng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hlinkClick r:id="rId5"/>
              </a:rPr>
              <a:t>https://www.traumaresourceinstitute.com/ichill</a:t>
            </a:r>
            <a:endParaRPr lang="en-US" sz="2000" b="0" u="sng">
              <a:solidFill>
                <a:srgbClr val="000000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u="sng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hlinkClick r:id="rId6"/>
              </a:rPr>
              <a:t>https://nurtureandthriveblog.com/feeling-break-time-in/</a:t>
            </a:r>
            <a:endParaRPr lang="en-US" sz="2000" b="0" u="sng">
              <a:solidFill>
                <a:srgbClr val="000000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u="sng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hlinkClick r:id="rId7"/>
              </a:rPr>
              <a:t>https://onetimethrough.com/time-in-a-positive-alternative-to-time-out/</a:t>
            </a:r>
            <a:endParaRPr lang="en-US" sz="2000" b="0" u="sng">
              <a:solidFill>
                <a:srgbClr val="000000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u="sng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hlinkClick r:id="rId8"/>
              </a:rPr>
              <a:t>http://ndl.ethernet.edu.et/bitstream/123456789/22728/1/172.pdf#page=64</a:t>
            </a:r>
            <a:endParaRPr lang="en-US" sz="2000" b="0" u="sng">
              <a:solidFill>
                <a:srgbClr val="000000"/>
              </a:solidFill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0" u="sng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hlinkClick r:id="rId9"/>
              </a:rPr>
              <a:t>https://time.com/5700473/time-outs-science/#:~:text=Unlike%20a%20time%2Dout%2C%20which,same%20room%20with%20a%20parent</a:t>
            </a:r>
            <a:endParaRPr lang="en-US" sz="2000" b="1">
              <a:effectLst/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4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36456" y="1215232"/>
            <a:ext cx="7760785" cy="5068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завершения семинара участники</a:t>
            </a:r>
            <a:r>
              <a:rPr lang="en-US" sz="28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Поймут сходства/различия, результаты и преимущества методов «тайм-аут» и «тайм-ин» в отношениях с ребенком в состоянии стресса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3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5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Смогут оценить какой метод 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«тайм-аут» или «тайм-ин»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больше подходит их ребенку(детям) и их стил</a:t>
            </a: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ю</a:t>
            </a:r>
            <a:r>
              <a:rPr lang="ru-RU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воспитания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3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5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Смогут применять «древовидная схема принятия решений» в отношении методов «тайм-аут» и «тайм-ин», чтобы отреагировать соответствующим образом на поведение детей.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5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Узнают техники, которые помогают самому сохранять спокойстви</a:t>
            </a:r>
            <a:r>
              <a:rPr lang="ru-RU" sz="23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я, а </a:t>
            </a:r>
            <a:r>
              <a:rPr lang="ru-RU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ребенку справиться со своими сильными эмоциями</a:t>
            </a:r>
            <a:r>
              <a:rPr lang="en-US" sz="23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3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0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47" y="-794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677462" y="1106499"/>
            <a:ext cx="781977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 «Тайм-аут» — это дисциплинарная техника, при которой неуправляемый ребенок временно изолируется в ответ на свое неправильное поведение/сильный эмоциональный всплеск. Задача метода сделать это так, чтобы у ребенка не возникла мысль, что он «плохой» (</a:t>
            </a:r>
            <a:r>
              <a:rPr lang="ru-RU" sz="22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Morawska</a:t>
            </a:r>
            <a:r>
              <a:rPr lang="ru-RU" sz="2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ru-RU" sz="22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Sanders</a:t>
            </a:r>
            <a:r>
              <a:rPr lang="ru-RU" sz="2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2011). Когда по мнению родителя, у ребенка происходит «негативный» эмоциональный всплеск, его наказывают и отправляют в специально отведенное место (например, на стул или в угол), где он должен сидеть тихо в одиночестве в течение определенного периода времени. Таким образом, ребенку создают условия, при которых он может успокоиться и обдумать свое </a:t>
            </a:r>
            <a:r>
              <a:rPr lang="ru-RU" sz="22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поведеие</a:t>
            </a:r>
            <a:r>
              <a:rPr lang="ru-RU" sz="2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так он учится контролировать себя и поступать по-другому. Однако часто такое наказание приводит к тому, что ребенку становится сложнее адаптироваться к таким ситуациям и у него усиливается тревожность (</a:t>
            </a:r>
            <a:r>
              <a:rPr lang="ru-RU" sz="22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Cabecinha-Alati</a:t>
            </a:r>
            <a:r>
              <a:rPr lang="ru-RU" sz="2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ru-RU" sz="2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ru-RU" sz="2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2020)</a:t>
            </a:r>
            <a:endParaRPr lang="en-US" sz="22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90AFE8-2D91-E184-794F-3D9195290A5B}"/>
              </a:ext>
            </a:extLst>
          </p:cNvPr>
          <p:cNvSpPr txBox="1"/>
          <p:nvPr/>
        </p:nvSpPr>
        <p:spPr>
          <a:xfrm>
            <a:off x="677462" y="225035"/>
            <a:ext cx="6722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Avenir Next Condensed" panose="020B0506020202020204" pitchFamily="34" charset="0"/>
              </a:rPr>
              <a:t>Определение Метода «ТАЙМ-АУТ</a:t>
            </a:r>
            <a:endParaRPr lang="en-US" sz="3600" b="1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4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677463" y="1002176"/>
            <a:ext cx="7819778" cy="529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ЗАДАЙТЕ ВОПРОС</a:t>
            </a:r>
            <a:r>
              <a:rPr lang="en-US" sz="24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4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вы знаете о методе «тайм-аут»? 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Поделитесь пожалуйста. </a:t>
            </a:r>
            <a:endParaRPr lang="en-US" sz="2400" dirty="0"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 «тайм-аут» наиболее актуален для родителей, поскольку у нас могут возникнуть сложности в сохранени</a:t>
            </a:r>
            <a:r>
              <a:rPr lang="ru-RU" sz="20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самообладания при сильных эмоциях вызванных эмоциями детей.</a:t>
            </a:r>
            <a:endParaRPr lang="en-US" sz="2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</a:t>
            </a:r>
            <a:r>
              <a:rPr lang="en-US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заранее </a:t>
            </a:r>
            <a:r>
              <a:rPr lang="ru-RU" sz="20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определить</a:t>
            </a: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место, установить четкие границы</a:t>
            </a:r>
            <a:r>
              <a:rPr lang="ru-RU" sz="20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ваши </a:t>
            </a: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ожидания от детей.</a:t>
            </a:r>
            <a:r>
              <a:rPr lang="en-US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20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Когда вы выбираете «этот метод», вы соответственно выбираете и вытекающие «последствия».</a:t>
            </a:r>
            <a:endParaRPr lang="ru-RU" sz="2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ru-RU" sz="20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Моя основная задача – обеспечить безопасность тебе и другим, поэтому сейчас нам нужно сделать следующее…»</a:t>
            </a:r>
            <a:endParaRPr lang="ru-RU" sz="2000" dirty="0">
              <a:solidFill>
                <a:srgbClr val="000000"/>
              </a:solidFill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Стратегии для эффективного общения и применения метода "тайм-аут" сохраняя позитивные отношения (родители должны быть готовы извиниться, если вызвали негативные эмоции у детей или были неправы)</a:t>
            </a:r>
            <a:endParaRPr lang="ru-RU" sz="2000" dirty="0">
              <a:solidFill>
                <a:srgbClr val="000000"/>
              </a:solidFill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90AFE8-2D91-E184-794F-3D9195290A5B}"/>
              </a:ext>
            </a:extLst>
          </p:cNvPr>
          <p:cNvSpPr txBox="1"/>
          <p:nvPr/>
        </p:nvSpPr>
        <p:spPr>
          <a:xfrm>
            <a:off x="677462" y="225035"/>
            <a:ext cx="7819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ПРЕИМУЩЕСТВА МЕТОДА «ТАЙМ-АУТ»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1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234411"/>
            <a:ext cx="7014574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400" dirty="0">
                <a:solidFill>
                  <a:srgbClr val="FFC000"/>
                </a:solidFill>
                <a:latin typeface="Avenir Next Condensed" panose="020B0506020202020204" pitchFamily="34" charset="0"/>
              </a:rPr>
              <a:t>BALANCING THE PRACTICE OF TIME-OUT AND TIME-IN: TWO EFFECTIVE DISCIPLINE STRATEGIES FOR PARENTS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280399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Упражнения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41106" y="1087571"/>
            <a:ext cx="7756135" cy="516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Разыграйте разные варианты и практическое применение метода «тайм-аут». Сконцентрируйтесь не только на словах, которые вы говорите, но и на вашей мимике и языке вашего тела.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Обсудите реакцию и наблюдения: На что вы обратили внимание? Как бы вы поступили будучи на месте родителя?</a:t>
            </a:r>
            <a:endParaRPr lang="en-US" sz="28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могут быть опасения или заблуждения в отношении метода «тайм-аут»?</a:t>
            </a:r>
            <a:endParaRPr lang="en-US" sz="2800" dirty="0">
              <a:solidFill>
                <a:srgbClr val="000000"/>
              </a:solidFill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Перечислите преимущества метода «Тайм-аут»</a:t>
            </a:r>
            <a:r>
              <a:rPr lang="en-US" sz="28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047A6A-36DC-90A1-2267-2044D8C26208}"/>
              </a:ext>
            </a:extLst>
          </p:cNvPr>
          <p:cNvSpPr txBox="1"/>
          <p:nvPr/>
        </p:nvSpPr>
        <p:spPr>
          <a:xfrm>
            <a:off x="741106" y="225035"/>
            <a:ext cx="4663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3200" b="1" kern="100" dirty="0">
                <a:solidFill>
                  <a:schemeClr val="bg1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в группе</a:t>
            </a:r>
            <a:endParaRPr lang="en-US" sz="3200" b="1" kern="100" dirty="0">
              <a:solidFill>
                <a:schemeClr val="bg1"/>
              </a:solidFill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41106" y="1208009"/>
            <a:ext cx="7756135" cy="4801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 метода «ТАЙМ-АУТ», когда ребенок расстроен</a:t>
            </a:r>
            <a:endParaRPr lang="en-US" sz="2600" b="1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Отведите ребенка в уединенное место, где он сможет успокоиться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ребенка будет возможность «взять паузу» </a:t>
            </a: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прежде чем они смогут вместе обсудить ситуацию  (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 его воспитатель/родитель не оставляет его в одиночестве)</a:t>
            </a:r>
            <a:endParaRPr lang="en-US" sz="2400" dirty="0">
              <a:solidFill>
                <a:srgbClr val="000000"/>
              </a:solidFill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 «ТАЙМ-АУТ» не предназначен для исправления поведения ребенка. Напротив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это </a:t>
            </a:r>
            <a:r>
              <a:rPr lang="ru-RU" sz="24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необходимая возможность как родителю так и ребенку успокоиться и спокойно </a:t>
            </a: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обсудить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ситуацию. </a:t>
            </a:r>
            <a:endParaRPr lang="en-US" sz="24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4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402133"/>
            <a:ext cx="6252210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ru-RU" sz="900" dirty="0">
                <a:solidFill>
                  <a:srgbClr val="7030A0"/>
                </a:solidFill>
                <a:latin typeface="Avenir Next Condensed" panose="020B0506020202020204" pitchFamily="34" charset="0"/>
              </a:rPr>
              <a:t>БАЛАНС МЕЖДУ МЕТОДАМИ «ТАЙМ-АУТ» И «ТАЙМ-ИН»: ДВА ЭФФЕКТИВНЫХ МЕТОДА ДЛЯ РОДИТЕЛЕЙ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033DF-7967-C798-0B3A-5C790AB80DCE}"/>
              </a:ext>
            </a:extLst>
          </p:cNvPr>
          <p:cNvSpPr txBox="1"/>
          <p:nvPr/>
        </p:nvSpPr>
        <p:spPr>
          <a:xfrm>
            <a:off x="741106" y="1466193"/>
            <a:ext cx="7756135" cy="4224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 МЕТОДА «ТАЙМ-АУТ»</a:t>
            </a:r>
            <a:r>
              <a:rPr lang="en-US" sz="3200" b="1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Уединенное место</a:t>
            </a:r>
            <a:endParaRPr lang="en-US" sz="32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Четкие границы</a:t>
            </a:r>
            <a:endParaRPr lang="en-US" sz="32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Последовательность действий</a:t>
            </a:r>
            <a:endParaRPr lang="en-US" sz="32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000" dirty="0">
              <a:solidFill>
                <a:srgbClr val="000000"/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Важно взять паузу </a:t>
            </a:r>
            <a:endParaRPr lang="en-US" sz="3200" dirty="0">
              <a:effectLst/>
              <a:latin typeface="Avenir Next Condense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8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2384</Words>
  <Application>Microsoft Macintosh PowerPoint</Application>
  <PresentationFormat>On-screen Show (4:3)</PresentationFormat>
  <Paragraphs>200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Yulia Lisovaya</cp:lastModifiedBy>
  <cp:revision>117</cp:revision>
  <dcterms:created xsi:type="dcterms:W3CDTF">2015-08-17T22:20:08Z</dcterms:created>
  <dcterms:modified xsi:type="dcterms:W3CDTF">2024-02-02T01:09:51Z</dcterms:modified>
</cp:coreProperties>
</file>