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7" r:id="rId2"/>
    <p:sldId id="266" r:id="rId3"/>
    <p:sldId id="260" r:id="rId4"/>
    <p:sldId id="264" r:id="rId5"/>
    <p:sldId id="265" r:id="rId6"/>
    <p:sldId id="267" r:id="rId7"/>
    <p:sldId id="268" r:id="rId8"/>
    <p:sldId id="271" r:id="rId9"/>
    <p:sldId id="263" r:id="rId10"/>
    <p:sldId id="269" r:id="rId11"/>
    <p:sldId id="272" r:id="rId12"/>
    <p:sldId id="273" r:id="rId13"/>
    <p:sldId id="274" r:id="rId14"/>
    <p:sldId id="275" r:id="rId15"/>
    <p:sldId id="276" r:id="rId16"/>
    <p:sldId id="270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77" r:id="rId28"/>
    <p:sldId id="288" r:id="rId29"/>
    <p:sldId id="289" r:id="rId30"/>
    <p:sldId id="290" r:id="rId31"/>
    <p:sldId id="291" r:id="rId32"/>
    <p:sldId id="292" r:id="rId33"/>
    <p:sldId id="262" r:id="rId34"/>
    <p:sldId id="293" r:id="rId35"/>
    <p:sldId id="294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261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A400"/>
    <a:srgbClr val="F7AA00"/>
    <a:srgbClr val="454B59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/>
    <p:restoredTop sz="94569"/>
  </p:normalViewPr>
  <p:slideViewPr>
    <p:cSldViewPr snapToGrid="0" snapToObjects="1">
      <p:cViewPr varScale="1">
        <p:scale>
          <a:sx n="162" d="100"/>
          <a:sy n="162" d="100"/>
        </p:scale>
        <p:origin x="-1304" y="-120"/>
      </p:cViewPr>
      <p:guideLst>
        <p:guide orient="horz" pos="2160"/>
        <p:guide pos="2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FEC05-6604-984C-BC0C-5126241BF795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559D1-0F43-E249-A8F6-7C6E7A0EB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4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87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559D1-0F43-E249-A8F6-7C6E7A0EBC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6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5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6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1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6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2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1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9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9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0444-D0A7-974E-B483-81E0C00C4638}" type="datetimeFigureOut">
              <a:rPr lang="en-US" smtClean="0"/>
              <a:t>21.02.23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780A-563C-0046-B457-B0B9E957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inn.org/national-resources-sexual-assault-survivors-and-their-loved-ones" TargetMode="External"/><Relationship Id="rId4" Type="http://schemas.openxmlformats.org/officeDocument/2006/relationships/hyperlink" Target="https://www.enditnownorthamerica.org/" TargetMode="External"/><Relationship Id="rId5" Type="http://schemas.openxmlformats.org/officeDocument/2006/relationships/hyperlink" Target="https://www.adventist.org/official-statements/child-sexual-abuse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findtreatment.samhsa.gov/" TargetMode="External"/><Relationship Id="rId4" Type="http://schemas.openxmlformats.org/officeDocument/2006/relationships/hyperlink" Target="https://www.nadfamily.org/resources/counselors/" TargetMode="External"/><Relationship Id="rId5" Type="http://schemas.openxmlformats.org/officeDocument/2006/relationships/hyperlink" Target="https://suicidepreventionlifeline.org/" TargetMode="External"/><Relationship Id="rId6" Type="http://schemas.openxmlformats.org/officeDocument/2006/relationships/hyperlink" Target="https://www.cdc.gov/violenceprevention/pdf/preventingACES-508.pdf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hyperlink" Target="https://www.cdc.gov/violenceprevention/childsexualabuse/fastfact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rel12070549" TargetMode="External"/><Relationship Id="rId4" Type="http://schemas.openxmlformats.org/officeDocument/2006/relationships/hyperlink" Target="https://www.rainn.org/articles/warning-signs-young-children" TargetMode="External"/><Relationship Id="rId5" Type="http://schemas.openxmlformats.org/officeDocument/2006/relationships/hyperlink" Target="https://www.rainn.org/articles/warning-signs-teens" TargetMode="External"/><Relationship Id="rId6" Type="http://schemas.openxmlformats.org/officeDocument/2006/relationships/hyperlink" Target="https://www.rainn.org/articles/how-can-i-protect-my-child-sexual-assault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505" y="4380"/>
            <a:ext cx="9145505" cy="68536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561" y="2634018"/>
            <a:ext cx="5431858" cy="1842116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Влияние сексуального насилия на </a:t>
            </a:r>
            <a:r>
              <a:rPr lang="ru-RU" sz="4400" b="1">
                <a:solidFill>
                  <a:schemeClr val="bg1"/>
                </a:solidFill>
                <a:latin typeface="Avenir Next Condensed" panose="020B0506020202020204" pitchFamily="34" charset="0"/>
              </a:rPr>
              <a:t>жизнь </a:t>
            </a:r>
            <a:r>
              <a:rPr lang="ru-RU" sz="4400" b="1" smtClean="0">
                <a:solidFill>
                  <a:schemeClr val="bg1"/>
                </a:solidFill>
                <a:latin typeface="Avenir Next Condensed" panose="020B0506020202020204" pitchFamily="34" charset="0"/>
              </a:rPr>
              <a:t>ребёнка</a:t>
            </a:r>
            <a:endParaRPr lang="en-US" sz="4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561" y="6027003"/>
            <a:ext cx="765503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Автор: Алина </a:t>
            </a:r>
            <a:r>
              <a:rPr lang="ru-RU" sz="1050" b="1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Балтазар</a:t>
            </a:r>
            <a:r>
              <a:rPr lang="ru-RU" sz="105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 (</a:t>
            </a:r>
            <a:r>
              <a:rPr lang="en-US" sz="10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PhD, MSW, LMSW, CFLE, CCTP-I, CCTP-F</a:t>
            </a:r>
            <a:r>
              <a:rPr lang="ru-RU" sz="105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) - 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050" dirty="0">
                <a:solidFill>
                  <a:schemeClr val="bg1"/>
                </a:solidFill>
                <a:latin typeface="+mj-lt"/>
              </a:rPr>
              <a:t>профессор «Школы социальной работы» и заместитель директора «Института </a:t>
            </a:r>
            <a:r>
              <a:rPr lang="ru-RU" sz="1050" b="1" dirty="0">
                <a:solidFill>
                  <a:schemeClr val="bg1"/>
                </a:solidFill>
                <a:latin typeface="+mj-lt"/>
              </a:rPr>
              <a:t>предотвращения</a:t>
            </a:r>
            <a:r>
              <a:rPr lang="ru-RU" sz="1050" dirty="0">
                <a:solidFill>
                  <a:schemeClr val="bg1"/>
                </a:solidFill>
                <a:latin typeface="+mj-lt"/>
              </a:rPr>
              <a:t> зависимостей» в «Университете </a:t>
            </a:r>
            <a:r>
              <a:rPr lang="ru-RU" sz="1050" dirty="0" err="1">
                <a:solidFill>
                  <a:schemeClr val="bg1"/>
                </a:solidFill>
                <a:latin typeface="+mj-lt"/>
              </a:rPr>
              <a:t>Эндрюса</a:t>
            </a:r>
            <a:r>
              <a:rPr lang="ru-RU" sz="1050" dirty="0">
                <a:solidFill>
                  <a:schemeClr val="bg1"/>
                </a:solidFill>
                <a:latin typeface="+mj-lt"/>
              </a:rPr>
              <a:t>», психотерапевт, который занимается лечением  психических заболеваний  детей / подростков </a:t>
            </a:r>
            <a:r>
              <a:rPr lang="en-US" sz="105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1050" dirty="0">
                <a:solidFill>
                  <a:schemeClr val="bg1"/>
                </a:solidFill>
                <a:latin typeface="+mj-lt"/>
              </a:rPr>
              <a:t>семейный психотерапевт в </a:t>
            </a:r>
            <a:r>
              <a:rPr lang="ru-RU" sz="1050" dirty="0" err="1">
                <a:solidFill>
                  <a:schemeClr val="bg1"/>
                </a:solidFill>
                <a:latin typeface="+mj-lt"/>
              </a:rPr>
              <a:t>Берриен-Спрингс</a:t>
            </a:r>
            <a:r>
              <a:rPr lang="ru-RU" sz="1050" dirty="0">
                <a:solidFill>
                  <a:schemeClr val="bg1"/>
                </a:solidFill>
                <a:latin typeface="+mj-lt"/>
              </a:rPr>
              <a:t>, штат Мичиган, США.</a:t>
            </a:r>
            <a:endParaRPr lang="en-US" sz="10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686" y="4789467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Докладчик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: (</a:t>
            </a:r>
            <a:r>
              <a:rPr lang="ru-RU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Имя</a:t>
            </a:r>
            <a:r>
              <a:rPr lang="en-US" spc="50" dirty="0">
                <a:ln w="13500">
                  <a:noFill/>
                  <a:prstDash val="solid"/>
                </a:ln>
                <a:solidFill>
                  <a:srgbClr val="FDA400"/>
                </a:solidFill>
                <a:latin typeface="Avenir Next Condensed Medium" panose="020B0506020202020204" pitchFamily="34" charset="0"/>
                <a:cs typeface="Georgi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4015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268666" y="225035"/>
            <a:ext cx="860666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Влияние сексуального насилия на жизнь ребенка</a:t>
            </a:r>
            <a:endParaRPr lang="en-US" sz="31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905521" y="1019457"/>
            <a:ext cx="7332956" cy="670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Из всех форм негативного детского опыта</a:t>
            </a:r>
            <a:r>
              <a:rPr lang="en-US" sz="2200" dirty="0"/>
              <a:t>, </a:t>
            </a:r>
            <a:r>
              <a:rPr lang="ru-RU" sz="2200" dirty="0"/>
              <a:t>опыт сексуального насилия влияет на жизнь ребенка самым негативным образом</a:t>
            </a:r>
            <a:r>
              <a:rPr lang="en-US" sz="2200" dirty="0"/>
              <a:t>, </a:t>
            </a:r>
            <a:r>
              <a:rPr lang="ru-RU" sz="2200" dirty="0"/>
              <a:t>так как имеет особенность долгосрочного воздействия на психическое и физическое развитие ребенка</a:t>
            </a:r>
            <a:r>
              <a:rPr lang="en-US" sz="2200" dirty="0"/>
              <a:t>. </a:t>
            </a:r>
            <a:r>
              <a:rPr lang="ru-RU" sz="2200" dirty="0"/>
              <a:t>Согласно данным «Центра по контролю и профилактике заболеваний США» (2022), сексуальное насилие  влияет на жизнь детей/подростков/взрослых: </a:t>
            </a:r>
          </a:p>
          <a:p>
            <a:pPr algn="just"/>
            <a:endParaRPr lang="en-US" sz="2800" dirty="0"/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На уровне поведения</a:t>
            </a:r>
            <a:endParaRPr lang="en-US" sz="2800" dirty="0"/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Эмоционально</a:t>
            </a:r>
            <a:endParaRPr lang="en-US" sz="2800" dirty="0"/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Физически</a:t>
            </a:r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Духовно</a:t>
            </a:r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5812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-794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905522" y="1458928"/>
            <a:ext cx="73329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E18F39"/>
              </a:buClr>
            </a:pPr>
            <a:r>
              <a:rPr lang="ru-RU" sz="3600" b="1" dirty="0"/>
              <a:t>Влияние на уровне поведения:</a:t>
            </a:r>
            <a:endParaRPr lang="en-US" sz="3600" b="1" dirty="0"/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Возрастает вероятность употребления алкогольных и наркотических веществ, сильнодействующих препаратов; склонность к аморальному сексуальному поведению (наличие множества сексуальных партнеров</a:t>
            </a:r>
            <a:r>
              <a:rPr lang="en-US" sz="2800" dirty="0"/>
              <a:t>, </a:t>
            </a:r>
            <a:r>
              <a:rPr lang="ru-RU" sz="2800" dirty="0"/>
              <a:t>незащищенный секс); вероятность</a:t>
            </a:r>
            <a:r>
              <a:rPr lang="en-US" sz="2800" dirty="0"/>
              <a:t> </a:t>
            </a:r>
            <a:r>
              <a:rPr lang="ru-RU" sz="2800" dirty="0"/>
              <a:t>совершения сексуального насилия.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176C40-EAC8-2440-8FD7-D394E3CC8378}"/>
              </a:ext>
            </a:extLst>
          </p:cNvPr>
          <p:cNvSpPr txBox="1"/>
          <p:nvPr/>
        </p:nvSpPr>
        <p:spPr>
          <a:xfrm>
            <a:off x="264461" y="270748"/>
            <a:ext cx="860666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Влияние сексуального насилия на жизнь ребенка</a:t>
            </a:r>
            <a:endParaRPr lang="en-US" sz="31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77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901317" y="1019457"/>
            <a:ext cx="733295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E18F39"/>
              </a:buClr>
            </a:pPr>
            <a:r>
              <a:rPr lang="ru-RU" sz="3200" b="1" dirty="0"/>
              <a:t>Влияние на эмоциональном уровне:</a:t>
            </a:r>
            <a:endParaRPr lang="en-US" sz="3200" b="1" dirty="0"/>
          </a:p>
          <a:p>
            <a:pPr>
              <a:lnSpc>
                <a:spcPct val="150000"/>
              </a:lnSpc>
              <a:buClr>
                <a:srgbClr val="E18F39"/>
              </a:buClr>
            </a:pPr>
            <a:endParaRPr lang="en-US" sz="800" dirty="0"/>
          </a:p>
          <a:p>
            <a:pPr algn="ctr">
              <a:buClr>
                <a:srgbClr val="E18F39"/>
              </a:buClr>
            </a:pPr>
            <a:r>
              <a:rPr lang="ru-RU" sz="2800" dirty="0"/>
              <a:t> Возрастает риск возникновения депрессии</a:t>
            </a:r>
            <a:r>
              <a:rPr lang="en-US" sz="2800" dirty="0"/>
              <a:t>,</a:t>
            </a:r>
            <a:r>
              <a:rPr lang="ru-RU" sz="2800" dirty="0"/>
              <a:t> посттравматического стрессового расстройства (ПТСР)</a:t>
            </a:r>
            <a:r>
              <a:rPr lang="en-US" sz="2800" dirty="0"/>
              <a:t> </a:t>
            </a:r>
            <a:r>
              <a:rPr lang="ru-RU" sz="2800" dirty="0"/>
              <a:t>и совершения самоубийства; вероятность стать жертвой повторного сексуального насилия (женщины, которые подверглись сексуальному насилию в детстве, от 2 до 13 раз чаще становятся жертвами сексуального домогательства в зрелом возрасте</a:t>
            </a:r>
            <a:r>
              <a:rPr lang="en-US" sz="2800" dirty="0"/>
              <a:t>,</a:t>
            </a:r>
            <a:r>
              <a:rPr lang="ru-RU" sz="2800" dirty="0"/>
              <a:t> а также в два раза чаще подвергаются домашнему насилию)</a:t>
            </a:r>
            <a:r>
              <a:rPr lang="en-US" sz="28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3F2E26-CAF1-1942-AC13-2F314CEDDAF5}"/>
              </a:ext>
            </a:extLst>
          </p:cNvPr>
          <p:cNvSpPr txBox="1"/>
          <p:nvPr/>
        </p:nvSpPr>
        <p:spPr>
          <a:xfrm>
            <a:off x="268666" y="225035"/>
            <a:ext cx="860666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Влияние сексуального насилия на жизнь ребенка</a:t>
            </a:r>
            <a:endParaRPr lang="en-US" sz="31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20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905521" y="1537634"/>
            <a:ext cx="733295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E18F39"/>
              </a:buClr>
            </a:pPr>
            <a:r>
              <a:rPr lang="ru-RU" sz="3600" b="1" dirty="0"/>
              <a:t>Влияние на физическом уровне:</a:t>
            </a:r>
            <a:endParaRPr lang="en-US" sz="3600" b="1" dirty="0"/>
          </a:p>
          <a:p>
            <a:pPr>
              <a:lnSpc>
                <a:spcPct val="150000"/>
              </a:lnSpc>
              <a:buClr>
                <a:srgbClr val="E18F39"/>
              </a:buClr>
            </a:pPr>
            <a:endParaRPr lang="en-US" sz="800" dirty="0"/>
          </a:p>
          <a:p>
            <a:pPr algn="ctr"/>
            <a:r>
              <a:rPr lang="ru-RU" sz="3200" dirty="0"/>
              <a:t>Высокий риск приобретения инфекционных заболеваний</a:t>
            </a:r>
            <a:r>
              <a:rPr lang="en-US" sz="3200" dirty="0"/>
              <a:t>, </a:t>
            </a:r>
            <a:r>
              <a:rPr lang="ru-RU" sz="3200" dirty="0"/>
              <a:t>передающихся половым путем; получение телесных повреждений и хронических заболеваний в более позднем возрасте (болезни сердца, ожирение и рак).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6ADDE9-4016-634D-AC46-1EB9B0FEFECF}"/>
              </a:ext>
            </a:extLst>
          </p:cNvPr>
          <p:cNvSpPr txBox="1"/>
          <p:nvPr/>
        </p:nvSpPr>
        <p:spPr>
          <a:xfrm>
            <a:off x="268666" y="315436"/>
            <a:ext cx="860666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Влияние сексуального насилия на жизнь ребенка</a:t>
            </a:r>
            <a:endParaRPr lang="en-US" sz="31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9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905521" y="1031423"/>
            <a:ext cx="733295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E18F39"/>
              </a:buClr>
            </a:pPr>
            <a:r>
              <a:rPr lang="ru-RU" sz="3200" b="1" dirty="0"/>
              <a:t>Влияние на духовном уровне:</a:t>
            </a:r>
            <a:endParaRPr lang="en-US" sz="800" dirty="0"/>
          </a:p>
          <a:p>
            <a:pPr algn="ctr">
              <a:buClr>
                <a:srgbClr val="E18F39"/>
              </a:buClr>
            </a:pPr>
            <a:r>
              <a:rPr lang="ru-RU" sz="2200" dirty="0"/>
              <a:t>Поскольку подавляющее большинство сексуальных посягательств совершается взрослыми людьми, которым доверяют дети, данный факт может повлиять на отношение ребенка к заботливому Небесному Отцу. Возможно, ребенок искал ответы на такие вопросы</a:t>
            </a:r>
            <a:r>
              <a:rPr lang="en-US" sz="2200" dirty="0"/>
              <a:t>, </a:t>
            </a:r>
            <a:r>
              <a:rPr lang="ru-RU" sz="2200" dirty="0"/>
              <a:t>как «почему любящий Господь смог допустить такое жестокое обращение к нему и почему не спас его/ее от насилия?»</a:t>
            </a:r>
            <a:r>
              <a:rPr lang="en-US" sz="2200" dirty="0"/>
              <a:t>.</a:t>
            </a:r>
          </a:p>
          <a:p>
            <a:pPr algn="ctr">
              <a:buClr>
                <a:srgbClr val="E18F39"/>
              </a:buClr>
            </a:pPr>
            <a:r>
              <a:rPr lang="ru-RU" sz="2200" dirty="0"/>
              <a:t> </a:t>
            </a:r>
          </a:p>
          <a:p>
            <a:pPr algn="ctr">
              <a:buClr>
                <a:srgbClr val="E18F39"/>
              </a:buClr>
            </a:pPr>
            <a:r>
              <a:rPr lang="ru-RU" sz="2200" dirty="0"/>
              <a:t>Иисус знал, какие разрушительные </a:t>
            </a:r>
            <a:r>
              <a:rPr lang="ru-RU" sz="2200"/>
              <a:t>последствия влечет </a:t>
            </a:r>
            <a:r>
              <a:rPr lang="ru-RU" sz="2200" dirty="0"/>
              <a:t>причинение вреда ребенку, Он сказал: </a:t>
            </a:r>
            <a:r>
              <a:rPr lang="ru-RU" sz="2200" i="1" dirty="0"/>
              <a:t>«А кто соблазнит одного из малых сих, верующих в Меня, тому лучше было бы, если бы повесили ему </a:t>
            </a:r>
            <a:r>
              <a:rPr lang="ru-RU" sz="2200" i="1" dirty="0" err="1"/>
              <a:t>жерновный</a:t>
            </a:r>
            <a:r>
              <a:rPr lang="ru-RU" sz="2200" i="1" dirty="0"/>
              <a:t> камень на шею и бросили его в море» </a:t>
            </a:r>
            <a:r>
              <a:rPr lang="ru-RU" sz="2200" dirty="0"/>
              <a:t>(Евангелие от Марка</a:t>
            </a:r>
            <a:r>
              <a:rPr lang="en-US" sz="2200" dirty="0"/>
              <a:t> </a:t>
            </a:r>
            <a:r>
              <a:rPr lang="ru-RU" sz="2200" dirty="0"/>
              <a:t>9:42)</a:t>
            </a:r>
            <a:r>
              <a:rPr lang="en-US" sz="22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4B8D17-CB3C-1E48-85A1-A0880FDE727D}"/>
              </a:ext>
            </a:extLst>
          </p:cNvPr>
          <p:cNvSpPr txBox="1"/>
          <p:nvPr/>
        </p:nvSpPr>
        <p:spPr>
          <a:xfrm>
            <a:off x="268666" y="266976"/>
            <a:ext cx="860666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Влияние сексуального насилия на жизнь ребенка</a:t>
            </a:r>
            <a:endParaRPr lang="en-US" sz="31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60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69005" y="966906"/>
            <a:ext cx="6252210" cy="76944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4400" b="1" dirty="0">
                <a:solidFill>
                  <a:srgbClr val="FDA400"/>
                </a:solidFill>
                <a:latin typeface="Avenir Next Condensed" panose="020B0506020202020204" pitchFamily="34" charset="0"/>
              </a:rPr>
              <a:t>Вопрос для обсуждения</a:t>
            </a:r>
            <a:endParaRPr lang="en-US" sz="4400" b="1" dirty="0">
              <a:solidFill>
                <a:srgbClr val="FDA40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17891B-2256-2A4C-B011-CD5667F49400}"/>
              </a:ext>
            </a:extLst>
          </p:cNvPr>
          <p:cNvSpPr txBox="1"/>
          <p:nvPr/>
        </p:nvSpPr>
        <p:spPr>
          <a:xfrm>
            <a:off x="307208" y="2321671"/>
            <a:ext cx="7329575" cy="255454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Пугает ли вас данная статистика? Или вы считаете</a:t>
            </a:r>
            <a:r>
              <a:rPr lang="en-US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, </a:t>
            </a:r>
            <a:r>
              <a:rPr lang="ru-RU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что сексуальное насилие не коснется вашего ребенка? </a:t>
            </a:r>
            <a:endParaRPr lang="en-US" sz="40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412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914788" y="1079095"/>
            <a:ext cx="73329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По мере взросления дети естественным образом отмечают особенности своего полового строения</a:t>
            </a:r>
            <a:r>
              <a:rPr lang="en-US" sz="2000" dirty="0"/>
              <a:t>, </a:t>
            </a:r>
            <a:r>
              <a:rPr lang="ru-RU" sz="2000" dirty="0"/>
              <a:t>а также познают свою сексуальность в целом (сначала во время приучения к туалету, а затем в период полового созревания).</a:t>
            </a:r>
            <a:endParaRPr lang="en-US" sz="2000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Такие признаки являются особенностями нормального развития ребенка и не указывает на раннее сексуальное влечение</a:t>
            </a:r>
            <a:r>
              <a:rPr lang="en-US" sz="2000" dirty="0"/>
              <a:t>.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Конечно же</a:t>
            </a:r>
            <a:r>
              <a:rPr lang="en-US" sz="2000" dirty="0"/>
              <a:t>, </a:t>
            </a:r>
            <a:r>
              <a:rPr lang="ru-RU" sz="2000" dirty="0"/>
              <a:t>нужно заботиться о безопасности детей и помогать выстраивать интимные границы</a:t>
            </a:r>
            <a:r>
              <a:rPr lang="en-US" sz="2000" dirty="0"/>
              <a:t>. </a:t>
            </a:r>
            <a:r>
              <a:rPr lang="ru-RU" sz="2000" dirty="0"/>
              <a:t>Ребенок должен знать</a:t>
            </a:r>
            <a:r>
              <a:rPr lang="en-US" sz="2000" dirty="0"/>
              <a:t>, </a:t>
            </a:r>
            <a:r>
              <a:rPr lang="ru-RU" sz="2000" dirty="0"/>
              <a:t>что никто не имеет права трогать его в зоне</a:t>
            </a:r>
            <a:r>
              <a:rPr lang="en-US" sz="2000" dirty="0"/>
              <a:t>, </a:t>
            </a:r>
            <a:r>
              <a:rPr lang="ru-RU" sz="2000" dirty="0"/>
              <a:t>закрытой нижним бельем</a:t>
            </a:r>
            <a:r>
              <a:rPr lang="en-US" sz="2000" dirty="0"/>
              <a:t>.</a:t>
            </a:r>
            <a:r>
              <a:rPr lang="ru-RU" sz="2000" dirty="0"/>
              <a:t> С другой стороны</a:t>
            </a:r>
            <a:r>
              <a:rPr lang="en-US" sz="2000" dirty="0"/>
              <a:t>, </a:t>
            </a:r>
            <a:r>
              <a:rPr lang="ru-RU" sz="2000" dirty="0"/>
              <a:t>родителям следует преподносить информацию о сексуальных особенностях таким образом</a:t>
            </a:r>
            <a:r>
              <a:rPr lang="en-US" sz="2000" dirty="0"/>
              <a:t>, </a:t>
            </a:r>
            <a:r>
              <a:rPr lang="ru-RU" sz="2000" dirty="0"/>
              <a:t>чтобы дети не испытывали ужас перед своими частями тела</a:t>
            </a:r>
            <a:r>
              <a:rPr lang="en-US" sz="2000" dirty="0"/>
              <a:t>. 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Детям необходимо знать разницу между правильным и неправильным телесными контактами</a:t>
            </a:r>
            <a:r>
              <a:rPr lang="en-US" sz="20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286642-FDF4-2442-A15D-14CE21209302}"/>
              </a:ext>
            </a:extLst>
          </p:cNvPr>
          <p:cNvSpPr txBox="1"/>
          <p:nvPr/>
        </p:nvSpPr>
        <p:spPr>
          <a:xfrm>
            <a:off x="121964" y="277707"/>
            <a:ext cx="891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Как оградить ребенка от раннего сексуального влечения?</a:t>
            </a:r>
            <a:endParaRPr lang="en-US" sz="2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23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0" y="318869"/>
            <a:ext cx="9389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>
                <a:solidFill>
                  <a:schemeClr val="bg1"/>
                </a:solidFill>
              </a:rPr>
              <a:t>Признаки совершенного сексуального насилия над ребенком</a:t>
            </a:r>
            <a:endParaRPr lang="en-US" sz="26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905522" y="1130181"/>
            <a:ext cx="7332956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E18F39"/>
              </a:buClr>
            </a:pPr>
            <a:r>
              <a:rPr lang="ru-RU" sz="1900" dirty="0"/>
              <a:t>Достаточно непросто распознать признаки совершенного сексуального насилия над детьми</a:t>
            </a:r>
            <a:r>
              <a:rPr lang="en-US" sz="1900" dirty="0"/>
              <a:t>.</a:t>
            </a:r>
            <a:r>
              <a:rPr lang="ru-RU" sz="1900" dirty="0"/>
              <a:t> Лучший способ – внимательно следить за поведением ребенка</a:t>
            </a:r>
            <a:r>
              <a:rPr lang="en-US" sz="1900" dirty="0"/>
              <a:t>, </a:t>
            </a:r>
            <a:r>
              <a:rPr lang="ru-RU" sz="1900" dirty="0"/>
              <a:t>его эмоциональным состоянием, стараться обращать внимание даже на редкие</a:t>
            </a:r>
            <a:r>
              <a:rPr lang="en-US" sz="1900" dirty="0"/>
              <a:t>,</a:t>
            </a:r>
            <a:r>
              <a:rPr lang="ru-RU" sz="1900" dirty="0"/>
              <a:t> несвойственные ему действия. Насильники всегда запугивают детей угрозами для того</a:t>
            </a:r>
            <a:r>
              <a:rPr lang="en-US" sz="1900" dirty="0"/>
              <a:t>, </a:t>
            </a:r>
            <a:r>
              <a:rPr lang="ru-RU" sz="1900" dirty="0"/>
              <a:t>чтобы</a:t>
            </a:r>
            <a:r>
              <a:rPr lang="en-US" sz="1900" dirty="0"/>
              <a:t> </a:t>
            </a:r>
            <a:r>
              <a:rPr lang="ru-RU" sz="1900" dirty="0"/>
              <a:t>те боялись рассказывать об акте сексуального насилия кому-то из взрослых.  Дети часто не осознают всего, что с ними происходит</a:t>
            </a:r>
            <a:r>
              <a:rPr lang="en-US" sz="1900" dirty="0"/>
              <a:t>, </a:t>
            </a:r>
            <a:r>
              <a:rPr lang="ru-RU" sz="1900" dirty="0"/>
              <a:t>поэтому не могут полноценно выразить свои страхи и чувство жизненного дискомфорта. </a:t>
            </a:r>
          </a:p>
          <a:p>
            <a:pPr algn="just">
              <a:buClr>
                <a:srgbClr val="E18F39"/>
              </a:buClr>
            </a:pPr>
            <a:r>
              <a:rPr lang="ru-RU" sz="1900" dirty="0"/>
              <a:t>Ниже приведены некоторые признаки совершенного сексуального насилия над ребенком (основано на данных Национальной сети изнасилований, жестокого обращения и инцеста (RAINN), 2022):</a:t>
            </a:r>
            <a:endParaRPr lang="en-US" sz="1900" dirty="0"/>
          </a:p>
          <a:p>
            <a:pPr algn="just">
              <a:buClr>
                <a:srgbClr val="E18F39"/>
              </a:buClr>
            </a:pPr>
            <a:endParaRPr lang="en-US" sz="1900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b="1" dirty="0"/>
              <a:t>Инфекции</a:t>
            </a:r>
            <a:r>
              <a:rPr lang="en-US" sz="2000" b="1" dirty="0"/>
              <a:t>, </a:t>
            </a:r>
            <a:r>
              <a:rPr lang="ru-RU" sz="2000" b="1" dirty="0"/>
              <a:t>передающиеся половым путем</a:t>
            </a:r>
            <a:r>
              <a:rPr lang="en-US" sz="2000" b="1" dirty="0"/>
              <a:t>.</a:t>
            </a:r>
          </a:p>
          <a:p>
            <a:pPr algn="ctr">
              <a:buClr>
                <a:srgbClr val="E18F39"/>
              </a:buClr>
            </a:pPr>
            <a:endParaRPr lang="en-US" sz="1000" b="1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b="1" dirty="0"/>
              <a:t>Травмы</a:t>
            </a:r>
            <a:r>
              <a:rPr lang="en-US" sz="2000" b="1" dirty="0"/>
              <a:t>, </a:t>
            </a:r>
            <a:r>
              <a:rPr lang="ru-RU" sz="2000" b="1" dirty="0"/>
              <a:t>повреждения в области гениталий</a:t>
            </a:r>
            <a:r>
              <a:rPr lang="en-US" sz="2000" b="1" dirty="0"/>
              <a:t>, </a:t>
            </a:r>
            <a:r>
              <a:rPr lang="ru-RU" sz="2000" b="1" dirty="0"/>
              <a:t>следы крови на постельном белье</a:t>
            </a:r>
            <a:r>
              <a:rPr lang="en-US" sz="2000" b="1" dirty="0"/>
              <a:t>, </a:t>
            </a:r>
            <a:r>
              <a:rPr lang="ru-RU" sz="2000" b="1" dirty="0"/>
              <a:t>нижнем белье</a:t>
            </a:r>
            <a:r>
              <a:rPr lang="en-US" sz="2000" b="1" dirty="0"/>
              <a:t>, </a:t>
            </a:r>
            <a:r>
              <a:rPr lang="ru-RU" sz="2000" b="1" dirty="0"/>
              <a:t>одежде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8776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932155" y="954070"/>
            <a:ext cx="727969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endParaRPr lang="en-US" sz="1000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b="1" dirty="0"/>
              <a:t>Частые вопросы и разговоры на интимные темы</a:t>
            </a:r>
            <a:r>
              <a:rPr lang="en-US" b="1" dirty="0"/>
              <a:t>,</a:t>
            </a:r>
            <a:r>
              <a:rPr lang="ru-RU" b="1" dirty="0"/>
              <a:t> знания в области сексуальных отношений между людьми</a:t>
            </a:r>
            <a:r>
              <a:rPr lang="en-US" b="1" dirty="0"/>
              <a:t>.</a:t>
            </a:r>
          </a:p>
          <a:p>
            <a:pPr algn="ctr">
              <a:buClr>
                <a:srgbClr val="E18F39"/>
              </a:buClr>
            </a:pPr>
            <a:endParaRPr lang="en-US" b="1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b="1" dirty="0"/>
              <a:t>Появление тайн</a:t>
            </a:r>
            <a:r>
              <a:rPr lang="en-US" b="1" dirty="0"/>
              <a:t>, </a:t>
            </a:r>
            <a:r>
              <a:rPr lang="ru-RU" b="1" dirty="0"/>
              <a:t>недосказанности; несвойственная молчаливость</a:t>
            </a:r>
            <a:r>
              <a:rPr lang="en-US" b="1" dirty="0"/>
              <a:t>.</a:t>
            </a:r>
          </a:p>
          <a:p>
            <a:pPr algn="ctr">
              <a:buClr>
                <a:srgbClr val="E18F39"/>
              </a:buClr>
            </a:pPr>
            <a:endParaRPr lang="en-US" b="1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b="1" dirty="0"/>
              <a:t>Нежелание и страх оставаться наедине с определенными людьми или в каком-то месте одному</a:t>
            </a:r>
            <a:r>
              <a:rPr lang="en-US" b="1" dirty="0"/>
              <a:t>,</a:t>
            </a:r>
            <a:r>
              <a:rPr lang="ru-RU" b="1" dirty="0"/>
              <a:t> вдали от родителей</a:t>
            </a:r>
            <a:r>
              <a:rPr lang="en-US" b="1" dirty="0"/>
              <a:t>.</a:t>
            </a:r>
            <a:endParaRPr lang="ru-RU" b="1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b="1" dirty="0"/>
              <a:t>Признаки регрессивного поведения</a:t>
            </a:r>
            <a:r>
              <a:rPr lang="en-US" b="1" dirty="0"/>
              <a:t>,</a:t>
            </a:r>
            <a:r>
              <a:rPr lang="ru-RU" b="1" dirty="0"/>
              <a:t> появление нетипичных для возраста привычек, например, сосание пальца или ночное недержание мочи</a:t>
            </a:r>
            <a:r>
              <a:rPr lang="en-US" b="1" dirty="0"/>
              <a:t>.</a:t>
            </a:r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b="1" dirty="0"/>
              <a:t>Чрезмерно уступчивое поведение</a:t>
            </a:r>
            <a:r>
              <a:rPr lang="en-US" b="1" dirty="0"/>
              <a:t>.</a:t>
            </a:r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b="1" dirty="0"/>
              <a:t>Признаки сексуального поведения</a:t>
            </a:r>
            <a:r>
              <a:rPr lang="en-US" b="1" dirty="0"/>
              <a:t>, </a:t>
            </a:r>
            <a:r>
              <a:rPr lang="ru-RU" b="1" dirty="0"/>
              <a:t>несоответствующего возрасту ребенка</a:t>
            </a:r>
            <a:r>
              <a:rPr lang="en-US" b="1" dirty="0"/>
              <a:t>.</a:t>
            </a:r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b="1" dirty="0"/>
              <a:t>Проведение большого количества времени в одиночестве</a:t>
            </a:r>
            <a:r>
              <a:rPr lang="en-US" b="1" dirty="0"/>
              <a:t>.</a:t>
            </a:r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b="1" dirty="0"/>
              <a:t>Нежелание смены одежды</a:t>
            </a:r>
            <a:r>
              <a:rPr lang="en-US" b="1" dirty="0"/>
              <a:t>, </a:t>
            </a:r>
            <a:r>
              <a:rPr lang="ru-RU" b="1" dirty="0"/>
              <a:t>пренебрежение гигиеной</a:t>
            </a:r>
            <a:r>
              <a:rPr lang="en-US" b="1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9E0137-F409-D44A-8431-46C352A1A37C}"/>
              </a:ext>
            </a:extLst>
          </p:cNvPr>
          <p:cNvSpPr txBox="1"/>
          <p:nvPr/>
        </p:nvSpPr>
        <p:spPr>
          <a:xfrm>
            <a:off x="-122830" y="281548"/>
            <a:ext cx="93896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</a:rPr>
              <a:t>Изменения в поведении ребенка</a:t>
            </a:r>
            <a:endParaRPr lang="en-US" sz="26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970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60070" y="225035"/>
            <a:ext cx="778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Изменения психоэмоционального состояния ребенка</a:t>
            </a:r>
            <a:endParaRPr lang="en-US" sz="2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932155" y="851769"/>
            <a:ext cx="72796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18F39"/>
              </a:buClr>
            </a:pPr>
            <a:endParaRPr lang="en-US" sz="2000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b="1" dirty="0"/>
              <a:t>Изменения предпочтений в еде</a:t>
            </a:r>
            <a:r>
              <a:rPr lang="en-US" sz="2000" b="1" dirty="0"/>
              <a:t>.</a:t>
            </a:r>
          </a:p>
          <a:p>
            <a:pPr algn="ctr">
              <a:buClr>
                <a:srgbClr val="E18F39"/>
              </a:buClr>
            </a:pPr>
            <a:endParaRPr lang="en-US" sz="2000" b="1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b="1" dirty="0"/>
              <a:t>Перемены настроения</a:t>
            </a:r>
            <a:r>
              <a:rPr lang="en-US" sz="2000" b="1" dirty="0"/>
              <a:t>, </a:t>
            </a:r>
            <a:r>
              <a:rPr lang="ru-RU" sz="2000" b="1" dirty="0"/>
              <a:t>повышенная агрессия</a:t>
            </a:r>
            <a:r>
              <a:rPr lang="en-US" sz="2000" b="1" dirty="0"/>
              <a:t>.</a:t>
            </a:r>
          </a:p>
          <a:p>
            <a:pPr algn="ctr">
              <a:buClr>
                <a:srgbClr val="E18F39"/>
              </a:buClr>
            </a:pPr>
            <a:endParaRPr lang="en-US" sz="2000" b="1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b="1" dirty="0"/>
              <a:t>Пропадает уверенность в себе</a:t>
            </a:r>
            <a:r>
              <a:rPr lang="en-US" sz="2000" b="1" dirty="0"/>
              <a:t>, </a:t>
            </a:r>
            <a:r>
              <a:rPr lang="ru-RU" sz="2000" b="1" dirty="0"/>
              <a:t>падает самооценка</a:t>
            </a:r>
            <a:r>
              <a:rPr lang="en-US" sz="2000" b="1" dirty="0"/>
              <a:t>.</a:t>
            </a:r>
          </a:p>
          <a:p>
            <a:pPr algn="ctr">
              <a:buClr>
                <a:srgbClr val="E18F39"/>
              </a:buClr>
            </a:pPr>
            <a:endParaRPr lang="en-US" sz="2000" b="1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b="1" dirty="0"/>
              <a:t>Беспричинная тревога</a:t>
            </a:r>
            <a:r>
              <a:rPr lang="en-US" sz="2000" b="1" dirty="0"/>
              <a:t>,</a:t>
            </a:r>
            <a:r>
              <a:rPr lang="ru-RU" sz="2000" b="1" dirty="0"/>
              <a:t> беспокойство</a:t>
            </a:r>
            <a:r>
              <a:rPr lang="en-US" sz="2000" b="1" dirty="0"/>
              <a:t>, </a:t>
            </a:r>
            <a:r>
              <a:rPr lang="ru-RU" sz="2000" b="1" dirty="0"/>
              <a:t>страх</a:t>
            </a:r>
            <a:r>
              <a:rPr lang="en-US" sz="2000" b="1" dirty="0"/>
              <a:t>.</a:t>
            </a:r>
          </a:p>
          <a:p>
            <a:pPr algn="ctr">
              <a:buClr>
                <a:srgbClr val="E18F39"/>
              </a:buClr>
            </a:pPr>
            <a:endParaRPr lang="en-US" sz="2000" b="1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b="1" dirty="0"/>
              <a:t>Резкое ухудшение здоровья</a:t>
            </a:r>
            <a:r>
              <a:rPr lang="en-US" sz="2000" b="1" dirty="0"/>
              <a:t> (</a:t>
            </a:r>
            <a:r>
              <a:rPr lang="ru-RU" sz="2000" b="1" dirty="0"/>
              <a:t>например</a:t>
            </a:r>
            <a:r>
              <a:rPr lang="en-US" sz="2000" b="1" dirty="0"/>
              <a:t>, </a:t>
            </a:r>
            <a:r>
              <a:rPr lang="ru-RU" sz="2000" b="1" dirty="0"/>
              <a:t>частые головные боли или боли в животе</a:t>
            </a:r>
            <a:r>
              <a:rPr lang="en-US" sz="2000" b="1" dirty="0"/>
              <a:t>).</a:t>
            </a:r>
          </a:p>
          <a:p>
            <a:pPr algn="ctr">
              <a:buClr>
                <a:srgbClr val="E18F39"/>
              </a:buClr>
            </a:pPr>
            <a:endParaRPr lang="en-US" sz="2000" b="1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b="1" dirty="0"/>
              <a:t>Потеря или снижение интереса к школе, занятиям и друзьям</a:t>
            </a:r>
            <a:r>
              <a:rPr lang="en-US" sz="2000" b="1" dirty="0"/>
              <a:t>.</a:t>
            </a:r>
            <a:endParaRPr lang="ru-RU" sz="2000" b="1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b="1" dirty="0"/>
              <a:t>Частые ночные кошмары, страх спать ночью одному</a:t>
            </a:r>
            <a:endParaRPr lang="en-US" sz="2000" b="1" dirty="0"/>
          </a:p>
          <a:p>
            <a:pPr algn="ctr">
              <a:buClr>
                <a:srgbClr val="E18F39"/>
              </a:buClr>
            </a:pPr>
            <a:endParaRPr lang="en-US" sz="2000" b="1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b="1" dirty="0" err="1"/>
              <a:t>Самоповреждающее</a:t>
            </a:r>
            <a:r>
              <a:rPr lang="ru-RU" sz="2000" b="1" dirty="0"/>
              <a:t> поведение</a:t>
            </a:r>
            <a:r>
              <a:rPr lang="en-U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93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Текст из Священного Писания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846343" y="2559509"/>
            <a:ext cx="74513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/>
              <a:t>«Вот наследие от Господа: дети; награда от Него — плод чрева».</a:t>
            </a:r>
          </a:p>
          <a:p>
            <a:pPr algn="ctr"/>
            <a:r>
              <a:rPr lang="ru-RU" sz="3600" b="1" dirty="0"/>
              <a:t> </a:t>
            </a:r>
            <a:br>
              <a:rPr lang="ru-RU" sz="3600" b="1" dirty="0"/>
            </a:br>
            <a:r>
              <a:rPr lang="ru-RU" sz="3200" dirty="0"/>
              <a:t>Псалтирь 126:3</a:t>
            </a:r>
          </a:p>
        </p:txBody>
      </p:sp>
    </p:spTree>
    <p:extLst>
      <p:ext uri="{BB962C8B-B14F-4D97-AF65-F5344CB8AC3E}">
        <p14:creationId xmlns:p14="http://schemas.microsoft.com/office/powerpoint/2010/main" val="1082084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778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Признаки совершенного насилия над подростком</a:t>
            </a:r>
            <a:endParaRPr lang="en-US" sz="2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861134" y="966671"/>
            <a:ext cx="7483876" cy="515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700" b="1" dirty="0"/>
              <a:t>Резкое увеличение или потеря веса</a:t>
            </a:r>
            <a:r>
              <a:rPr lang="en-US" sz="1700" b="1" dirty="0"/>
              <a:t>.</a:t>
            </a:r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700" b="1" dirty="0"/>
              <a:t>Несбалансированный режим питания</a:t>
            </a:r>
            <a:r>
              <a:rPr lang="en-US" sz="1700" b="1" dirty="0"/>
              <a:t>, </a:t>
            </a:r>
            <a:r>
              <a:rPr lang="ru-RU" sz="1700" b="1" dirty="0"/>
              <a:t>чрезмерное употребление пищи/потеря аппетита</a:t>
            </a:r>
            <a:r>
              <a:rPr lang="en-US" sz="1700" b="1" dirty="0"/>
              <a:t>.</a:t>
            </a:r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700" b="1" dirty="0"/>
              <a:t>Признаки физического насилия (синяки</a:t>
            </a:r>
            <a:r>
              <a:rPr lang="en-US" sz="1700" b="1" dirty="0"/>
              <a:t>, </a:t>
            </a:r>
            <a:r>
              <a:rPr lang="ru-RU" sz="1700" b="1" dirty="0"/>
              <a:t>ссадины)</a:t>
            </a:r>
            <a:r>
              <a:rPr lang="en-US" sz="1700" b="1" dirty="0"/>
              <a:t>.</a:t>
            </a:r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700" b="1" dirty="0"/>
              <a:t>Инфекции</a:t>
            </a:r>
            <a:r>
              <a:rPr lang="en-US" sz="1700" b="1" dirty="0"/>
              <a:t>, </a:t>
            </a:r>
            <a:r>
              <a:rPr lang="ru-RU" sz="1700" b="1" dirty="0"/>
              <a:t>передающиеся половым путем</a:t>
            </a:r>
            <a:endParaRPr lang="en-US" sz="1700" b="1" dirty="0"/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700" b="1" dirty="0"/>
              <a:t>Депрессия</a:t>
            </a:r>
            <a:endParaRPr lang="en-US" sz="1700" b="1" dirty="0"/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700" b="1" dirty="0"/>
              <a:t>Страх</a:t>
            </a:r>
            <a:r>
              <a:rPr lang="en-US" sz="1700" b="1" dirty="0"/>
              <a:t>, </a:t>
            </a:r>
            <a:r>
              <a:rPr lang="ru-RU" sz="1700" b="1" dirty="0"/>
              <a:t>тревога</a:t>
            </a:r>
            <a:r>
              <a:rPr lang="en-US" sz="1700" b="1" dirty="0"/>
              <a:t>, </a:t>
            </a:r>
            <a:r>
              <a:rPr lang="ru-RU" sz="1700" b="1" dirty="0"/>
              <a:t>беспокойство</a:t>
            </a:r>
            <a:endParaRPr lang="en-US" sz="1700" b="1" dirty="0"/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700" b="1" dirty="0"/>
              <a:t>Неуспеваемость в школе/колледже</a:t>
            </a:r>
            <a:endParaRPr lang="en-US" sz="1700" b="1" dirty="0"/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700" b="1" dirty="0"/>
              <a:t>Пренебрежение  внешним видом и гигиеной</a:t>
            </a:r>
            <a:r>
              <a:rPr lang="en-US" sz="1700" b="1" dirty="0"/>
              <a:t>.</a:t>
            </a:r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700" b="1" dirty="0"/>
              <a:t>Смена стиля</a:t>
            </a:r>
            <a:r>
              <a:rPr lang="en-US" sz="1700" b="1" dirty="0"/>
              <a:t>, </a:t>
            </a:r>
            <a:r>
              <a:rPr lang="ru-RU" sz="1700" b="1" dirty="0"/>
              <a:t>нехарактерное откровенное</a:t>
            </a:r>
            <a:r>
              <a:rPr lang="en-US" sz="1700" b="1" dirty="0"/>
              <a:t>, </a:t>
            </a:r>
            <a:r>
              <a:rPr lang="ru-RU" sz="1700" b="1" dirty="0"/>
              <a:t>вызывающее поведение</a:t>
            </a:r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700" b="1" dirty="0"/>
              <a:t> </a:t>
            </a:r>
            <a:r>
              <a:rPr lang="ru-RU" sz="1700" b="1" dirty="0" err="1"/>
              <a:t>Самоповреждающее</a:t>
            </a:r>
            <a:r>
              <a:rPr lang="ru-RU" sz="1700" b="1" dirty="0"/>
              <a:t> поведение</a:t>
            </a:r>
            <a:r>
              <a:rPr lang="en-US" sz="1700" b="1" dirty="0"/>
              <a:t>.</a:t>
            </a:r>
            <a:endParaRPr lang="ru-RU" sz="1700" b="1" dirty="0"/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700" b="1" dirty="0"/>
              <a:t>Суицидальные наклонности (мысли</a:t>
            </a:r>
            <a:r>
              <a:rPr lang="en-US" sz="1700" b="1" dirty="0"/>
              <a:t>, </a:t>
            </a:r>
            <a:r>
              <a:rPr lang="ru-RU" sz="1700" b="1" dirty="0"/>
              <a:t>поведение)</a:t>
            </a:r>
            <a:endParaRPr lang="en-US" sz="1700" b="1" dirty="0"/>
          </a:p>
          <a:p>
            <a:pPr marL="285750" indent="-285750" algn="ctr">
              <a:lnSpc>
                <a:spcPct val="150000"/>
              </a:lnSpc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700" b="1" dirty="0"/>
              <a:t>Употребление алкоголя и наркотических веществ</a:t>
            </a:r>
            <a:r>
              <a:rPr lang="en-US" sz="17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6181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8410" y="-794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28998" y="218648"/>
            <a:ext cx="778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Признаки совершенного насилия над ребенком</a:t>
            </a:r>
            <a:endParaRPr lang="en-US" sz="2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830062" y="1484530"/>
            <a:ext cx="74838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Конечно</a:t>
            </a:r>
            <a:r>
              <a:rPr lang="en-US" sz="2000" dirty="0"/>
              <a:t>, </a:t>
            </a:r>
            <a:r>
              <a:rPr lang="ru-RU" sz="2000" dirty="0"/>
              <a:t>все вышеперечисленные знаки и симптомы запомнить сложно</a:t>
            </a:r>
            <a:r>
              <a:rPr lang="en-US" sz="2000" dirty="0"/>
              <a:t>, </a:t>
            </a:r>
            <a:r>
              <a:rPr lang="ru-RU" sz="2000" dirty="0"/>
              <a:t>к тому же возможны и другие причины для перемен детского поведения. Но если вы заметили несвойственные для вашего ребенка действия</a:t>
            </a:r>
            <a:r>
              <a:rPr lang="en-US" sz="2000" dirty="0"/>
              <a:t>, </a:t>
            </a:r>
            <a:r>
              <a:rPr lang="ru-RU" sz="2000" dirty="0"/>
              <a:t>изменения в его состоянии</a:t>
            </a:r>
            <a:r>
              <a:rPr lang="en-US" sz="2000" dirty="0"/>
              <a:t>, </a:t>
            </a:r>
            <a:r>
              <a:rPr lang="ru-RU" sz="2000" dirty="0"/>
              <a:t>ни в коем случае нельзя это игнорировать – молитесь</a:t>
            </a:r>
            <a:r>
              <a:rPr lang="en-US" sz="2000" dirty="0"/>
              <a:t>, </a:t>
            </a:r>
            <a:r>
              <a:rPr lang="ru-RU" sz="2000" dirty="0"/>
              <a:t>просите мудрости у Господа</a:t>
            </a:r>
            <a:r>
              <a:rPr lang="en-US" sz="2000" dirty="0"/>
              <a:t>, </a:t>
            </a:r>
            <a:r>
              <a:rPr lang="ru-RU" sz="2000" dirty="0"/>
              <a:t>доверьтесь своим ощущениям</a:t>
            </a:r>
            <a:r>
              <a:rPr lang="en-US" sz="2000" dirty="0"/>
              <a:t>. </a:t>
            </a:r>
            <a:r>
              <a:rPr lang="ru-RU" sz="2000" dirty="0"/>
              <a:t>Прежде всего родителям необходимо научиться СЛЫШАТЬ своего ребенка, обращать внимание на такие слова</a:t>
            </a:r>
            <a:r>
              <a:rPr lang="en-US" sz="2000" dirty="0"/>
              <a:t>, </a:t>
            </a:r>
            <a:r>
              <a:rPr lang="ru-RU" sz="2000" dirty="0"/>
              <a:t>как «мне некомфортно находиться рядом с этим взрослым»</a:t>
            </a:r>
            <a:r>
              <a:rPr lang="en-US" sz="2000" dirty="0"/>
              <a:t>,</a:t>
            </a:r>
            <a:r>
              <a:rPr lang="ru-RU" sz="2000" dirty="0"/>
              <a:t> или если он рассказывает вам о неуместном сексуальном поведении</a:t>
            </a:r>
            <a:r>
              <a:rPr lang="en-US" sz="2000" dirty="0"/>
              <a:t> </a:t>
            </a:r>
            <a:r>
              <a:rPr lang="ru-RU" sz="2000" dirty="0"/>
              <a:t>взрослого</a:t>
            </a:r>
            <a:r>
              <a:rPr lang="en-US" sz="2000" dirty="0"/>
              <a:t>.</a:t>
            </a:r>
            <a:r>
              <a:rPr lang="ru-RU" sz="2000" dirty="0"/>
              <a:t> ПОВЕРЬТЕ своим детям, защитите и окажите необходимую помощь. Нет вины ребенка в том</a:t>
            </a:r>
            <a:r>
              <a:rPr lang="en-US" sz="2000" dirty="0"/>
              <a:t>,</a:t>
            </a:r>
            <a:r>
              <a:rPr lang="ru-RU" sz="2000" dirty="0"/>
              <a:t>что</a:t>
            </a:r>
            <a:r>
              <a:rPr lang="en-US" sz="2000" dirty="0"/>
              <a:t> </a:t>
            </a:r>
            <a:r>
              <a:rPr lang="ru-RU" sz="2000" dirty="0"/>
              <a:t>он допустил неподобающего с ним обращения</a:t>
            </a:r>
            <a:r>
              <a:rPr lang="en-US" sz="2000" dirty="0"/>
              <a:t>, </a:t>
            </a:r>
            <a:r>
              <a:rPr lang="ru-RU" sz="2000" dirty="0"/>
              <a:t>закрылся в себе</a:t>
            </a:r>
            <a:r>
              <a:rPr lang="en-US" sz="2000" dirty="0"/>
              <a:t>, </a:t>
            </a:r>
            <a:r>
              <a:rPr lang="ru-RU" sz="2000" dirty="0"/>
              <a:t>не делится своими переживаниями</a:t>
            </a:r>
            <a:r>
              <a:rPr lang="en-US" sz="2000" dirty="0"/>
              <a:t>. </a:t>
            </a:r>
            <a:r>
              <a:rPr lang="ru-RU" sz="2000" dirty="0"/>
              <a:t>Виновен взрослый</a:t>
            </a:r>
            <a:r>
              <a:rPr lang="en-US" sz="2000" dirty="0"/>
              <a:t>, </a:t>
            </a:r>
            <a:r>
              <a:rPr lang="ru-RU" sz="2000" dirty="0"/>
              <a:t>который стал источником преступного сексуального поведения</a:t>
            </a:r>
            <a:r>
              <a:rPr lang="en-US" sz="2000" dirty="0"/>
              <a:t>.</a:t>
            </a:r>
            <a:endParaRPr lang="ru-RU" sz="2000" dirty="0"/>
          </a:p>
          <a:p>
            <a:endParaRPr lang="ru-RU" sz="2400" dirty="0"/>
          </a:p>
          <a:p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99262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841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712301" y="225035"/>
            <a:ext cx="778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Как вообще кто-то мог причинить вред ребенку?</a:t>
            </a:r>
            <a:endParaRPr lang="en-US" sz="2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159567" y="1020985"/>
            <a:ext cx="85434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dirty="0"/>
              <a:t>Наверняка</a:t>
            </a:r>
            <a:r>
              <a:rPr lang="en-US" dirty="0"/>
              <a:t> </a:t>
            </a:r>
            <a:r>
              <a:rPr lang="ru-RU" dirty="0"/>
              <a:t>вы считаете</a:t>
            </a:r>
            <a:r>
              <a:rPr lang="en-US" dirty="0"/>
              <a:t>, </a:t>
            </a:r>
            <a:r>
              <a:rPr lang="ru-RU" dirty="0"/>
              <a:t>что  люди</a:t>
            </a:r>
            <a:r>
              <a:rPr lang="en-US" dirty="0"/>
              <a:t>, </a:t>
            </a:r>
            <a:r>
              <a:rPr lang="ru-RU" dirty="0"/>
              <a:t>совершающие насилие над детьми</a:t>
            </a:r>
            <a:r>
              <a:rPr lang="en-US" dirty="0"/>
              <a:t>, </a:t>
            </a:r>
            <a:r>
              <a:rPr lang="ru-RU" dirty="0"/>
              <a:t>- просто «монстры» и таких не может быть рядом с вашим окружением</a:t>
            </a:r>
            <a:r>
              <a:rPr lang="en-US" dirty="0"/>
              <a:t>, </a:t>
            </a:r>
            <a:r>
              <a:rPr lang="ru-RU" dirty="0"/>
              <a:t>они не могут жить в вашем районе или</a:t>
            </a:r>
            <a:r>
              <a:rPr lang="en-US" dirty="0"/>
              <a:t>, </a:t>
            </a:r>
            <a:r>
              <a:rPr lang="ru-RU" dirty="0"/>
              <a:t>например</a:t>
            </a:r>
            <a:r>
              <a:rPr lang="en-US" dirty="0"/>
              <a:t>, </a:t>
            </a:r>
            <a:r>
              <a:rPr lang="ru-RU" dirty="0"/>
              <a:t>ходить с вами в одну церковь</a:t>
            </a:r>
            <a:r>
              <a:rPr lang="en-US" dirty="0"/>
              <a:t>.</a:t>
            </a:r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dirty="0"/>
              <a:t>Но это</a:t>
            </a:r>
            <a:r>
              <a:rPr lang="en-US" dirty="0"/>
              <a:t>, </a:t>
            </a:r>
            <a:r>
              <a:rPr lang="ru-RU" dirty="0"/>
              <a:t>к сожалению</a:t>
            </a:r>
            <a:r>
              <a:rPr lang="en-US" dirty="0"/>
              <a:t>,</a:t>
            </a:r>
            <a:r>
              <a:rPr lang="ru-RU" dirty="0"/>
              <a:t> не так</a:t>
            </a:r>
            <a:r>
              <a:rPr lang="en-US" dirty="0"/>
              <a:t>. </a:t>
            </a:r>
            <a:r>
              <a:rPr lang="ru-RU" dirty="0"/>
              <a:t>Да</a:t>
            </a:r>
            <a:r>
              <a:rPr lang="en-US" dirty="0"/>
              <a:t>, </a:t>
            </a:r>
            <a:r>
              <a:rPr lang="ru-RU" dirty="0"/>
              <a:t>на первый взгляд многие кажутся добропорядочными гражданами, примерными родителями</a:t>
            </a:r>
            <a:r>
              <a:rPr lang="en-US" dirty="0"/>
              <a:t> </a:t>
            </a:r>
            <a:r>
              <a:rPr lang="ru-RU" dirty="0"/>
              <a:t>и супругами</a:t>
            </a:r>
            <a:r>
              <a:rPr lang="en-US" dirty="0"/>
              <a:t>,</a:t>
            </a:r>
            <a:r>
              <a:rPr lang="ru-RU" dirty="0"/>
              <a:t> даже могут быть вовлечены в церковное служение. Но все это является маскировкой</a:t>
            </a:r>
            <a:r>
              <a:rPr lang="en-US" dirty="0"/>
              <a:t> </a:t>
            </a:r>
            <a:r>
              <a:rPr lang="ru-RU" dirty="0"/>
              <a:t>и приманкой</a:t>
            </a:r>
            <a:r>
              <a:rPr lang="en-US" dirty="0"/>
              <a:t>, </a:t>
            </a:r>
            <a:r>
              <a:rPr lang="ru-RU" dirty="0"/>
              <a:t>которая используется для того</a:t>
            </a:r>
            <a:r>
              <a:rPr lang="en-US" dirty="0"/>
              <a:t>, </a:t>
            </a:r>
            <a:r>
              <a:rPr lang="ru-RU" dirty="0"/>
              <a:t>чтобы расположить к себе будущую жертву.</a:t>
            </a:r>
            <a:endParaRPr lang="en-US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dirty="0"/>
              <a:t>Не все растлители малолетних являются педофилами, и не все педофилы растлевают детей. Педофил — это взрослый человек или подросток позднего возраста (обычно от 16 лет и старше), предпочтительным сексуальным объектом которого являются дети </a:t>
            </a:r>
            <a:r>
              <a:rPr lang="ru-RU" dirty="0" err="1"/>
              <a:t>допубертатного</a:t>
            </a:r>
            <a:r>
              <a:rPr lang="ru-RU" dirty="0"/>
              <a:t> возраста (обычно от младенцев до 13 лет). Подростки в возрасте 16 лет должны иметь 5-летнюю разницу в возрасте между ребенком и собой, чтобы считаться растлителем малолетних (ДСМ-IV, 2006). В действительности подавляющее большинство педофилов реализует сексуальные потребности лишь в своих </a:t>
            </a:r>
            <a:r>
              <a:rPr lang="ru-RU" dirty="0" err="1"/>
              <a:t>мастурбаторных</a:t>
            </a:r>
            <a:r>
              <a:rPr lang="ru-RU" dirty="0"/>
              <a:t> фантазиях, общением в Интернете, просмотром визуальной продукции соответствующего содержания. Что же касается растлителей малолетних, то ими нередко становятся пьяные отцы, которые на трезвую голову весьма далеки от </a:t>
            </a:r>
            <a:r>
              <a:rPr lang="ru-RU" dirty="0" err="1"/>
              <a:t>педофильных</a:t>
            </a:r>
            <a:r>
              <a:rPr lang="ru-RU" dirty="0"/>
              <a:t> наклонностей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8929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7784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Инцест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710602" y="1219421"/>
            <a:ext cx="74838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/>
              <a:t>Проблема инцеста существует еще с библейских времен. Даже Моисей писал об этом в книге «Левит (18:6)»: </a:t>
            </a:r>
            <a:r>
              <a:rPr lang="ru-RU" sz="2200" b="1" i="1" dirty="0"/>
              <a:t>Никто ни к какой родственнице по плоти не должен приближаться с тем</a:t>
            </a:r>
            <a:r>
              <a:rPr lang="en-US" sz="2200" b="1" i="1" dirty="0"/>
              <a:t>, </a:t>
            </a:r>
            <a:r>
              <a:rPr lang="ru-RU" sz="2200" b="1" i="1" dirty="0"/>
              <a:t>чтобы открыть наготу: Я Господь»</a:t>
            </a:r>
            <a:r>
              <a:rPr lang="en-US" sz="2200" i="1" dirty="0"/>
              <a:t>.</a:t>
            </a:r>
            <a:r>
              <a:rPr lang="en-US" sz="2200" dirty="0"/>
              <a:t> </a:t>
            </a:r>
            <a:r>
              <a:rPr lang="ru-RU" sz="2200" dirty="0"/>
              <a:t>Бог знал, какой вред семьям наносят сексуальные отношения между кровными родственниками</a:t>
            </a:r>
            <a:r>
              <a:rPr lang="en-US" sz="2200" dirty="0"/>
              <a:t>.</a:t>
            </a:r>
            <a:r>
              <a:rPr lang="ru-RU" sz="2200" dirty="0"/>
              <a:t> Зачастую</a:t>
            </a:r>
            <a:r>
              <a:rPr lang="en-US" sz="2200" dirty="0"/>
              <a:t> </a:t>
            </a:r>
            <a:r>
              <a:rPr lang="ru-RU" sz="2200" dirty="0"/>
              <a:t>кровосмешение происходит между отцом и дочерью или отчимом и падчерицей. По результатам многих исследований (2013г.) в зоне риска возникновения инцеста находятся семьи</a:t>
            </a:r>
            <a:r>
              <a:rPr lang="en-US" sz="2200" dirty="0"/>
              <a:t>, </a:t>
            </a:r>
            <a:r>
              <a:rPr lang="ru-RU" sz="2200" dirty="0"/>
              <a:t>в которых:</a:t>
            </a:r>
            <a:endParaRPr lang="en-US" sz="2200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Присутствует вербальное или физическое насилие</a:t>
            </a:r>
            <a:r>
              <a:rPr lang="en-US" sz="2200" dirty="0"/>
              <a:t>.</a:t>
            </a:r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Допустима демонстрация наготы отца и дочери</a:t>
            </a:r>
            <a:r>
              <a:rPr lang="en-US" sz="2200" dirty="0"/>
              <a:t>.</a:t>
            </a:r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Мать никогда не целует и не обнимает дочь</a:t>
            </a:r>
            <a:r>
              <a:rPr lang="en-US" sz="2200" dirty="0"/>
              <a:t>.</a:t>
            </a:r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Присутствие взрослого мужчины в семье  </a:t>
            </a:r>
            <a:r>
              <a:rPr lang="en-US" sz="2200" dirty="0"/>
              <a:t>(</a:t>
            </a:r>
            <a:r>
              <a:rPr lang="ru-RU" sz="2200" dirty="0"/>
              <a:t>отчим</a:t>
            </a:r>
            <a:r>
              <a:rPr lang="en-US" sz="2200" dirty="0"/>
              <a:t>, </a:t>
            </a:r>
            <a:r>
              <a:rPr lang="ru-RU" sz="2200" dirty="0"/>
              <a:t>друг матери</a:t>
            </a:r>
            <a:r>
              <a:rPr lang="en-US" sz="2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92009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966540" y="1009336"/>
            <a:ext cx="74838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Общество все больше обеспокоено фактом совершения сексуальных домогательствах со стороны священнослужителей церкви</a:t>
            </a:r>
            <a:r>
              <a:rPr lang="en-US" dirty="0"/>
              <a:t>. </a:t>
            </a:r>
            <a:r>
              <a:rPr lang="ru-RU" dirty="0"/>
              <a:t> Подобные случаи происходят даже в церквях адвентистов седьмого дня. По результатам некоторых исследований были выявлены формы сексуального насилия </a:t>
            </a:r>
            <a:r>
              <a:rPr lang="en-US" dirty="0"/>
              <a:t>,</a:t>
            </a:r>
            <a:r>
              <a:rPr lang="ru-RU" dirty="0"/>
              <a:t> которые были совершены</a:t>
            </a:r>
            <a:r>
              <a:rPr lang="en-US" dirty="0"/>
              <a:t> </a:t>
            </a:r>
            <a:r>
              <a:rPr lang="ru-RU" dirty="0"/>
              <a:t>членами церкви</a:t>
            </a:r>
            <a:r>
              <a:rPr lang="en-US" dirty="0"/>
              <a:t>, </a:t>
            </a:r>
            <a:r>
              <a:rPr lang="ru-RU" dirty="0"/>
              <a:t>а также данные тех</a:t>
            </a:r>
            <a:r>
              <a:rPr lang="en-US" dirty="0"/>
              <a:t>, </a:t>
            </a:r>
            <a:r>
              <a:rPr lang="ru-RU" dirty="0"/>
              <a:t>кто стал жертвой домогательств</a:t>
            </a:r>
            <a:r>
              <a:rPr lang="en-US" dirty="0"/>
              <a:t>. </a:t>
            </a:r>
            <a:r>
              <a:rPr lang="ru-RU" dirty="0"/>
              <a:t>Психоаналитик</a:t>
            </a:r>
            <a:r>
              <a:rPr lang="en-US" dirty="0"/>
              <a:t>, </a:t>
            </a:r>
            <a:r>
              <a:rPr lang="ru-RU" dirty="0"/>
              <a:t>Мэри Гейл </a:t>
            </a:r>
            <a:r>
              <a:rPr lang="ru-RU" dirty="0" err="1"/>
              <a:t>Фроули-О’Ди</a:t>
            </a:r>
            <a:r>
              <a:rPr lang="en-US" dirty="0"/>
              <a:t>,</a:t>
            </a:r>
            <a:r>
              <a:rPr lang="ru-RU" dirty="0"/>
              <a:t> в своих статьях сообщает, что служители</a:t>
            </a:r>
            <a:r>
              <a:rPr lang="en-US" dirty="0"/>
              <a:t> </a:t>
            </a:r>
            <a:r>
              <a:rPr lang="ru-RU" dirty="0"/>
              <a:t>католической церкви</a:t>
            </a:r>
            <a:r>
              <a:rPr lang="en-US" dirty="0"/>
              <a:t>, </a:t>
            </a:r>
            <a:r>
              <a:rPr lang="ru-RU" dirty="0"/>
              <a:t>совершившие сексуальное насилие</a:t>
            </a:r>
            <a:r>
              <a:rPr lang="en-US" dirty="0"/>
              <a:t>, </a:t>
            </a:r>
            <a:r>
              <a:rPr lang="ru-RU" dirty="0"/>
              <a:t>занимались молодежным служением и были относительно недавно рукоположены в сан священника</a:t>
            </a:r>
            <a:r>
              <a:rPr lang="en-US" dirty="0"/>
              <a:t>.  </a:t>
            </a:r>
            <a:r>
              <a:rPr lang="ru-RU" dirty="0"/>
              <a:t>В протестантских церквях насилие также совершалось теми</a:t>
            </a:r>
            <a:r>
              <a:rPr lang="en-US" dirty="0"/>
              <a:t>, </a:t>
            </a:r>
            <a:r>
              <a:rPr lang="ru-RU" dirty="0"/>
              <a:t>кто работал с молодежью</a:t>
            </a:r>
            <a:r>
              <a:rPr lang="en-US" dirty="0"/>
              <a:t>.</a:t>
            </a:r>
            <a:r>
              <a:rPr lang="ru-RU" dirty="0"/>
              <a:t>  Служитель легко находил общий язык с молодыми людьми (чаще с мальчиками подросткового возраста),</a:t>
            </a:r>
            <a:r>
              <a:rPr lang="en-US" dirty="0"/>
              <a:t> </a:t>
            </a:r>
            <a:r>
              <a:rPr lang="ru-RU" dirty="0"/>
              <a:t>входил к ним в доверие</a:t>
            </a:r>
            <a:r>
              <a:rPr lang="en-US" dirty="0"/>
              <a:t>.</a:t>
            </a:r>
            <a:r>
              <a:rPr lang="ru-RU" dirty="0"/>
              <a:t> Постепенно отношения выходили на уровень физического контакта, а затем проповедник вводил в практику сексуальную активность. В ходе подробного анализа ситуаций исследовательская группа колледжа Джона </a:t>
            </a:r>
            <a:r>
              <a:rPr lang="ru-RU" dirty="0" err="1"/>
              <a:t>Джея</a:t>
            </a:r>
            <a:r>
              <a:rPr lang="ru-RU" dirty="0"/>
              <a:t> (2011 г.) обнаружила, что, как насильники, не имеющие отношения к церкви, так и преступники-священнослужители, имели проблемы с психоэмоциональным состоянием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36491A-18A8-204F-BFB7-98DB6DE510DD}"/>
              </a:ext>
            </a:extLst>
          </p:cNvPr>
          <p:cNvSpPr txBox="1"/>
          <p:nvPr/>
        </p:nvSpPr>
        <p:spPr>
          <a:xfrm>
            <a:off x="199221" y="243058"/>
            <a:ext cx="8745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Сексуальное насилие может совершить и служитель церкви</a:t>
            </a:r>
            <a:endParaRPr lang="en-US" sz="28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20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873968" y="274095"/>
            <a:ext cx="7784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Признаки склонности в сексуальному насилию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646759" y="858870"/>
            <a:ext cx="785048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18F39"/>
              </a:buClr>
            </a:pPr>
            <a:endParaRPr lang="en-US" sz="800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Одиночество</a:t>
            </a:r>
            <a:r>
              <a:rPr lang="en-US" sz="2000" dirty="0"/>
              <a:t>.</a:t>
            </a:r>
          </a:p>
          <a:p>
            <a:pPr algn="ctr">
              <a:buClr>
                <a:srgbClr val="E18F39"/>
              </a:buClr>
            </a:pPr>
            <a:endParaRPr lang="en-US" sz="800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Постоянный стресс на работе</a:t>
            </a:r>
            <a:r>
              <a:rPr lang="en-US" sz="2000" dirty="0"/>
              <a:t>.</a:t>
            </a:r>
          </a:p>
          <a:p>
            <a:pPr algn="ctr">
              <a:buClr>
                <a:srgbClr val="E18F39"/>
              </a:buClr>
            </a:pPr>
            <a:endParaRPr lang="en-US" sz="800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Лишение сексуальной активности (по мнению преступника)</a:t>
            </a:r>
            <a:r>
              <a:rPr lang="en-US" sz="2000" dirty="0"/>
              <a:t>.</a:t>
            </a:r>
          </a:p>
          <a:p>
            <a:pPr algn="ctr">
              <a:buClr>
                <a:srgbClr val="E18F39"/>
              </a:buClr>
            </a:pPr>
            <a:endParaRPr lang="en-US" sz="800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Когнитивный диссонанс</a:t>
            </a:r>
            <a:r>
              <a:rPr lang="en-US" sz="2000" dirty="0"/>
              <a:t>, </a:t>
            </a:r>
            <a:r>
              <a:rPr lang="ru-RU" sz="2000" dirty="0"/>
              <a:t>заставляющий преступника бороться с представлением о себе как о «хорошем человеке»</a:t>
            </a:r>
            <a:r>
              <a:rPr lang="en-US" sz="2000" dirty="0"/>
              <a:t>.</a:t>
            </a:r>
            <a:endParaRPr lang="en-US" dirty="0"/>
          </a:p>
          <a:p>
            <a:pPr algn="ctr">
              <a:buClr>
                <a:srgbClr val="E18F39"/>
              </a:buClr>
            </a:pPr>
            <a:endParaRPr lang="en-US" sz="800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Постоянное ухаживание за жертвой и внимание к ней для обеспечения возможности сексуального насилия</a:t>
            </a:r>
            <a:r>
              <a:rPr lang="en-US" sz="2000" dirty="0"/>
              <a:t>.</a:t>
            </a:r>
            <a:endParaRPr lang="en-US" sz="800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Крепкие отношения с человеком </a:t>
            </a:r>
            <a:r>
              <a:rPr lang="en-US" sz="2000" dirty="0"/>
              <a:t>, </a:t>
            </a:r>
            <a:r>
              <a:rPr lang="ru-RU" sz="2000" dirty="0"/>
              <a:t>имеющим определенный статус и власть в обществе</a:t>
            </a:r>
            <a:r>
              <a:rPr lang="en-US" sz="2000" dirty="0"/>
              <a:t>. </a:t>
            </a:r>
            <a:r>
              <a:rPr lang="ru-RU" sz="2000" dirty="0"/>
              <a:t>Зачастую</a:t>
            </a:r>
            <a:r>
              <a:rPr lang="en-US" sz="2000" dirty="0"/>
              <a:t>, </a:t>
            </a:r>
            <a:r>
              <a:rPr lang="ru-RU" sz="2000" dirty="0"/>
              <a:t>желание такой же власти зарождает инициативу сексуального насилия</a:t>
            </a:r>
            <a:r>
              <a:rPr lang="en-US" sz="2000" dirty="0"/>
              <a:t>. </a:t>
            </a:r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Насильники часто убеждают  жертв  в том</a:t>
            </a:r>
            <a:r>
              <a:rPr lang="en-US" sz="2000" dirty="0"/>
              <a:t>, </a:t>
            </a:r>
            <a:r>
              <a:rPr lang="ru-RU" sz="2000" dirty="0"/>
              <a:t> что они</a:t>
            </a:r>
            <a:r>
              <a:rPr lang="en-US" sz="2000" dirty="0"/>
              <a:t> </a:t>
            </a:r>
            <a:r>
              <a:rPr lang="ru-RU" sz="2000" dirty="0"/>
              <a:t>являются добровольными участниками совершенного акта</a:t>
            </a:r>
            <a:r>
              <a:rPr lang="en-US" sz="2000" dirty="0"/>
              <a:t>. </a:t>
            </a:r>
            <a:r>
              <a:rPr lang="ru-RU" sz="2000" dirty="0"/>
              <a:t>Люди</a:t>
            </a:r>
            <a:r>
              <a:rPr lang="en-US" sz="2000" dirty="0"/>
              <a:t>, </a:t>
            </a:r>
            <a:r>
              <a:rPr lang="ru-RU" sz="2000" dirty="0"/>
              <a:t>подвергшиеся насилию</a:t>
            </a:r>
            <a:r>
              <a:rPr lang="en-US" sz="2000" dirty="0"/>
              <a:t>, </a:t>
            </a:r>
            <a:r>
              <a:rPr lang="ru-RU" sz="2000" dirty="0"/>
              <a:t>даже спустя много лет испытывают чувство вины</a:t>
            </a:r>
            <a:r>
              <a:rPr lang="en-US" sz="2000" dirty="0"/>
              <a:t>, </a:t>
            </a:r>
            <a:r>
              <a:rPr lang="ru-RU" sz="2000" dirty="0"/>
              <a:t>что в последствии приводит к их сомнению</a:t>
            </a:r>
            <a:r>
              <a:rPr lang="en-US" sz="2000" dirty="0"/>
              <a:t>, </a:t>
            </a:r>
            <a:r>
              <a:rPr lang="ru-RU" sz="2000" dirty="0"/>
              <a:t>были ли вообще совершены насильственные действия над ними</a:t>
            </a:r>
            <a:r>
              <a:rPr lang="en-US" sz="20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477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414070" y="219110"/>
            <a:ext cx="7784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Факторы риска для детей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719091" y="1403837"/>
            <a:ext cx="77058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18F39"/>
              </a:buClr>
            </a:pPr>
            <a:r>
              <a:rPr lang="ru-RU" sz="2200" b="1" dirty="0"/>
              <a:t>По результатам</a:t>
            </a:r>
            <a:r>
              <a:rPr lang="en-US" sz="2200" b="1" dirty="0"/>
              <a:t> </a:t>
            </a:r>
            <a:r>
              <a:rPr lang="ru-RU" sz="2200" b="1" dirty="0"/>
              <a:t>исследований было выявлено</a:t>
            </a:r>
            <a:r>
              <a:rPr lang="en-US" sz="2200" b="1" dirty="0"/>
              <a:t>, </a:t>
            </a:r>
            <a:r>
              <a:rPr lang="ru-RU" sz="2200" b="1" dirty="0"/>
              <a:t>что некоторые дети подвержены большему риску стать жертвой сексуального преступления</a:t>
            </a:r>
            <a:r>
              <a:rPr lang="en-US" sz="2200" b="1" dirty="0"/>
              <a:t>, </a:t>
            </a:r>
            <a:r>
              <a:rPr lang="ru-RU" sz="2200" b="1" dirty="0"/>
              <a:t>а именно:</a:t>
            </a:r>
          </a:p>
          <a:p>
            <a:pPr>
              <a:buClr>
                <a:srgbClr val="E18F39"/>
              </a:buClr>
            </a:pPr>
            <a:endParaRPr lang="en-US" sz="8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Дети</a:t>
            </a:r>
            <a:r>
              <a:rPr lang="en-US" sz="2200" dirty="0"/>
              <a:t>, </a:t>
            </a:r>
            <a:r>
              <a:rPr lang="ru-RU" sz="2200" dirty="0"/>
              <a:t>родители которых не работают</a:t>
            </a:r>
            <a:r>
              <a:rPr lang="en-US" sz="2200" dirty="0"/>
              <a:t>.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Дети из бедных семей</a:t>
            </a:r>
            <a:endParaRPr lang="en-US" sz="22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Дети</a:t>
            </a:r>
            <a:r>
              <a:rPr lang="en-US" sz="2200" dirty="0"/>
              <a:t>, </a:t>
            </a:r>
            <a:r>
              <a:rPr lang="ru-RU" sz="2200" dirty="0"/>
              <a:t>проживающие в сельской местности </a:t>
            </a:r>
            <a:endParaRPr lang="en-US" sz="220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Дети</a:t>
            </a:r>
            <a:r>
              <a:rPr lang="en-US" sz="2200" dirty="0"/>
              <a:t>, </a:t>
            </a:r>
            <a:r>
              <a:rPr lang="ru-RU" sz="2200" dirty="0"/>
              <a:t>ставшие жертвами/свидетелями других преступлений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 Преступников привлекают  пассивные дети, тихие, робкие</a:t>
            </a:r>
            <a:r>
              <a:rPr lang="en-US" sz="2200" dirty="0"/>
              <a:t>, </a:t>
            </a:r>
            <a:r>
              <a:rPr lang="ru-RU" sz="2200" dirty="0"/>
              <a:t>одинокие, из неполных семей</a:t>
            </a:r>
            <a:r>
              <a:rPr lang="en-US" sz="2200" dirty="0"/>
              <a:t>.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Дети, доверяющие взрослым</a:t>
            </a:r>
            <a:r>
              <a:rPr lang="en-US" sz="2200" dirty="0"/>
              <a:t>. </a:t>
            </a:r>
            <a:r>
              <a:rPr lang="ru-RU" sz="2200" dirty="0"/>
              <a:t> (В этом случае преступник легко выстраивает доверительные отношения с ребенком до совершения насильственных действий).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96735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2742" y="621419"/>
            <a:ext cx="6252210" cy="76944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ru-RU" sz="4400" b="1" dirty="0">
                <a:solidFill>
                  <a:srgbClr val="FDA400"/>
                </a:solidFill>
                <a:latin typeface="Avenir Next Condensed" panose="020B0506020202020204" pitchFamily="34" charset="0"/>
              </a:rPr>
              <a:t>Вопрос для обсуждения</a:t>
            </a:r>
            <a:endParaRPr lang="en-US" sz="4400" b="1" dirty="0">
              <a:solidFill>
                <a:srgbClr val="FDA40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402742" y="1575550"/>
            <a:ext cx="7329575" cy="452431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Что бы вы сказали 12-летней девочке, которая считает, что совершила прелюбодеяние, потому что не смогла противостоять мужу своей двоюродной сестры, который насильно склонил ее к сексуальной близости ? Девочка не решается рассказать об этом маме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из-за страха осуждения и потери родительской любви и доверия? 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069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475683" y="290423"/>
            <a:ext cx="794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Как защитить детей от насилия?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719091" y="1035451"/>
            <a:ext cx="77058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Как уже было сказано ранее</a:t>
            </a:r>
            <a:r>
              <a:rPr lang="en-US" dirty="0"/>
              <a:t>,</a:t>
            </a:r>
            <a:r>
              <a:rPr lang="ru-RU" dirty="0"/>
              <a:t> некоторые дети подвержены большему риску стать жертвой жестокого обращения</a:t>
            </a:r>
            <a:r>
              <a:rPr lang="en-US" dirty="0"/>
              <a:t>, </a:t>
            </a:r>
            <a:r>
              <a:rPr lang="ru-RU" dirty="0"/>
              <a:t>однако насильственные действия сексуального характера могут коснуться любого ребенка. По данным «Национальной сети изнасилований, жестокого обращения и инцеста (RAINN)» (2022)</a:t>
            </a:r>
            <a:r>
              <a:rPr lang="en-US" dirty="0"/>
              <a:t>, </a:t>
            </a:r>
            <a:r>
              <a:rPr lang="ru-RU" dirty="0"/>
              <a:t> в мире не существует надежного способа  для защиты всех детей от насилия</a:t>
            </a:r>
            <a:r>
              <a:rPr lang="en-US" dirty="0"/>
              <a:t>. </a:t>
            </a:r>
            <a:r>
              <a:rPr lang="ru-RU" dirty="0"/>
              <a:t>Тем не менее</a:t>
            </a:r>
            <a:r>
              <a:rPr lang="en-US" dirty="0"/>
              <a:t>, </a:t>
            </a:r>
            <a:r>
              <a:rPr lang="ru-RU" dirty="0"/>
              <a:t>ниже приведены рекомендации для снижения риска совершения сексуального насилия над детьми:</a:t>
            </a:r>
          </a:p>
          <a:p>
            <a:pPr algn="just">
              <a:buClr>
                <a:srgbClr val="E18F39"/>
              </a:buClr>
            </a:pPr>
            <a:endParaRPr lang="en-US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dirty="0"/>
              <a:t>Проявляйте интерес к повседневной жизни ребенка</a:t>
            </a:r>
            <a:r>
              <a:rPr lang="en-US" dirty="0"/>
              <a:t>.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dirty="0"/>
              <a:t>Познакомьтесь с их друзьями (людьми из близкого окружения)</a:t>
            </a:r>
            <a:r>
              <a:rPr lang="en-US" dirty="0"/>
              <a:t>.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dirty="0"/>
              <a:t>Относитесь серьезно к выбору нянь</a:t>
            </a:r>
            <a:r>
              <a:rPr lang="en-US" dirty="0"/>
              <a:t>, </a:t>
            </a:r>
            <a:r>
              <a:rPr lang="ru-RU" dirty="0"/>
              <a:t>воспитателей</a:t>
            </a:r>
            <a:r>
              <a:rPr lang="en-US" dirty="0"/>
              <a:t>, </a:t>
            </a:r>
            <a:r>
              <a:rPr lang="ru-RU" dirty="0"/>
              <a:t>учителей</a:t>
            </a:r>
            <a:r>
              <a:rPr lang="en-US" dirty="0"/>
              <a:t>.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dirty="0"/>
              <a:t>Не бойтесь рассказывать  детям о случаях насилия</a:t>
            </a:r>
            <a:r>
              <a:rPr lang="en-US" dirty="0"/>
              <a:t>. </a:t>
            </a:r>
            <a:r>
              <a:rPr lang="ru-RU" dirty="0"/>
              <a:t>Предупрежден – значит вооружен</a:t>
            </a:r>
            <a:r>
              <a:rPr lang="en-US" dirty="0"/>
              <a:t>, </a:t>
            </a:r>
            <a:r>
              <a:rPr lang="ru-RU" dirty="0"/>
              <a:t>только такого рода информацию необходимо корректно преподносить детям</a:t>
            </a:r>
            <a:r>
              <a:rPr lang="en-US" dirty="0"/>
              <a:t>, </a:t>
            </a:r>
            <a:r>
              <a:rPr lang="ru-RU" dirty="0"/>
              <a:t>ни в коем случае не запугивая их</a:t>
            </a:r>
            <a:r>
              <a:rPr lang="en-US" dirty="0"/>
              <a:t>.</a:t>
            </a:r>
            <a:r>
              <a:rPr lang="ru-RU" dirty="0"/>
              <a:t> </a:t>
            </a:r>
            <a:endParaRPr lang="en-US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dirty="0"/>
              <a:t>Будьте внимательны к любым изменениям в поведении и состоянии ребенка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1089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597386" y="1424233"/>
            <a:ext cx="770581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900" dirty="0"/>
              <a:t>Сформируйте у ребенка понимание собственных </a:t>
            </a:r>
            <a:r>
              <a:rPr lang="ru-RU" sz="1900" b="1" dirty="0"/>
              <a:t>границ</a:t>
            </a:r>
            <a:r>
              <a:rPr lang="en-US" sz="1900" b="1" dirty="0"/>
              <a:t>.</a:t>
            </a:r>
            <a:endParaRPr lang="en-US" sz="1900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900" dirty="0"/>
              <a:t>Научите детей названиям половых органов</a:t>
            </a:r>
            <a:r>
              <a:rPr lang="en-US" sz="1900" dirty="0"/>
              <a:t>. </a:t>
            </a:r>
            <a:r>
              <a:rPr lang="ru-RU" sz="1900" dirty="0"/>
              <a:t>Согласно исследованиям, насильники избегают детей, которые знают  правильные названия гениталий</a:t>
            </a:r>
            <a:r>
              <a:rPr lang="en-US" sz="1900" dirty="0"/>
              <a:t>. </a:t>
            </a:r>
            <a:r>
              <a:rPr lang="ru-RU" sz="1900" dirty="0"/>
              <a:t>Такие дети в курсе, что если их трогают в интимных местах — это не нормально</a:t>
            </a:r>
            <a:r>
              <a:rPr lang="en-US" sz="1900" dirty="0"/>
              <a:t> </a:t>
            </a:r>
            <a:r>
              <a:rPr lang="ru-RU" sz="1900" dirty="0"/>
              <a:t>и смогут сообщить об этом родителям</a:t>
            </a:r>
            <a:r>
              <a:rPr lang="en-US" sz="1900" dirty="0"/>
              <a:t>.</a:t>
            </a:r>
            <a:r>
              <a:rPr lang="ru-RU" sz="1900" dirty="0"/>
              <a:t> 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900" dirty="0"/>
              <a:t>Докажите ребенку на </a:t>
            </a:r>
            <a:r>
              <a:rPr lang="ru-RU" sz="1900" b="1" dirty="0"/>
              <a:t>практике, </a:t>
            </a:r>
            <a:r>
              <a:rPr lang="ru-RU" sz="1900" dirty="0"/>
              <a:t>что вы всегда открыты для коммуникации с ним</a:t>
            </a:r>
            <a:r>
              <a:rPr lang="en-US" sz="1900" dirty="0"/>
              <a:t>,</a:t>
            </a:r>
            <a:r>
              <a:rPr lang="ru-RU" sz="1900" dirty="0"/>
              <a:t> готовы понять</a:t>
            </a:r>
            <a:r>
              <a:rPr lang="en-US" sz="1900" dirty="0"/>
              <a:t>, </a:t>
            </a:r>
            <a:r>
              <a:rPr lang="ru-RU" sz="1900" dirty="0"/>
              <a:t>помочь</a:t>
            </a:r>
            <a:r>
              <a:rPr lang="en-US" sz="1900" dirty="0"/>
              <a:t> c</a:t>
            </a:r>
            <a:r>
              <a:rPr lang="ru-RU" sz="1900" dirty="0"/>
              <a:t> тем</a:t>
            </a:r>
            <a:r>
              <a:rPr lang="en-US" sz="1900" dirty="0"/>
              <a:t>, </a:t>
            </a:r>
            <a:r>
              <a:rPr lang="ru-RU" sz="1900" dirty="0"/>
              <a:t>что его беспокоит</a:t>
            </a:r>
            <a:r>
              <a:rPr lang="en-US" sz="1900" dirty="0"/>
              <a:t>, </a:t>
            </a:r>
            <a:r>
              <a:rPr lang="ru-RU" sz="1900" dirty="0"/>
              <a:t>поддержать в любой ситуации</a:t>
            </a:r>
            <a:r>
              <a:rPr lang="en-US" sz="1900" dirty="0"/>
              <a:t>.</a:t>
            </a:r>
            <a:r>
              <a:rPr lang="ru-RU" sz="1900" dirty="0"/>
              <a:t> </a:t>
            </a:r>
            <a:r>
              <a:rPr lang="en-US" sz="1900" dirty="0"/>
              <a:t> 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900" dirty="0"/>
              <a:t>Преступники часто внушают детям страх и чувство вины</a:t>
            </a:r>
            <a:r>
              <a:rPr lang="en-US" sz="1900" dirty="0"/>
              <a:t>. </a:t>
            </a:r>
            <a:r>
              <a:rPr lang="ru-RU" sz="1900" dirty="0"/>
              <a:t> Родителям необходимо выстраивать доверительные отношения с детьми</a:t>
            </a:r>
            <a:r>
              <a:rPr lang="en-US" sz="1900" dirty="0"/>
              <a:t>, </a:t>
            </a:r>
            <a:r>
              <a:rPr lang="ru-RU" sz="1900" dirty="0"/>
              <a:t>чтобы они не боялись делиться тем</a:t>
            </a:r>
            <a:r>
              <a:rPr lang="en-US" sz="1900" dirty="0"/>
              <a:t>, </a:t>
            </a:r>
            <a:r>
              <a:rPr lang="ru-RU" sz="1900" dirty="0"/>
              <a:t>что с ними происходит</a:t>
            </a:r>
            <a:r>
              <a:rPr lang="en-US" sz="1900" dirty="0"/>
              <a:t>.</a:t>
            </a:r>
            <a:r>
              <a:rPr lang="ru-RU" sz="1900" dirty="0"/>
              <a:t> 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900" dirty="0"/>
              <a:t>Если вам кажется</a:t>
            </a:r>
            <a:r>
              <a:rPr lang="en-US" sz="1900" dirty="0"/>
              <a:t>, </a:t>
            </a:r>
            <a:r>
              <a:rPr lang="ru-RU" sz="1900" dirty="0"/>
              <a:t>что ребенка что-то беспокоит</a:t>
            </a:r>
            <a:r>
              <a:rPr lang="en-US" sz="1900" dirty="0"/>
              <a:t>, </a:t>
            </a:r>
            <a:r>
              <a:rPr lang="ru-RU" sz="1900" dirty="0"/>
              <a:t>и вы</a:t>
            </a:r>
            <a:r>
              <a:rPr lang="en-US" sz="1900" dirty="0"/>
              <a:t> </a:t>
            </a:r>
            <a:r>
              <a:rPr lang="ru-RU" sz="1900" dirty="0"/>
              <a:t>заметили в его поведении несвойственные для него действия</a:t>
            </a:r>
            <a:r>
              <a:rPr lang="en-US" sz="1900" dirty="0"/>
              <a:t>, </a:t>
            </a:r>
            <a:r>
              <a:rPr lang="ru-RU" sz="1900" dirty="0"/>
              <a:t> попробуйте первым начать разговор с простых вопросов</a:t>
            </a:r>
            <a:r>
              <a:rPr lang="en-US" sz="1900" dirty="0"/>
              <a:t>, </a:t>
            </a:r>
            <a:r>
              <a:rPr lang="ru-RU" sz="1900" dirty="0"/>
              <a:t>например: «Как прошел твой день сегодня? Произошло ли что-то необычное?» Это поможет ребенку раскрыться</a:t>
            </a:r>
            <a:r>
              <a:rPr lang="en-US" sz="1900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87FC5A-8468-A548-BA30-A2EC6345D79C}"/>
              </a:ext>
            </a:extLst>
          </p:cNvPr>
          <p:cNvSpPr txBox="1"/>
          <p:nvPr/>
        </p:nvSpPr>
        <p:spPr>
          <a:xfrm>
            <a:off x="475683" y="175434"/>
            <a:ext cx="794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Как защитить детей от насилия?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6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Текст из Священного Писания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846343" y="1492907"/>
            <a:ext cx="74513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«и сказал: истинно говорю вам, если не обратитесь и не будете как дети, не войдете в Царство Небесное; итак, кто умалится, как это дитя, тот и больше в Царстве Небесном; и кто примет одно такое дитя во имя Моё, тот Меня принимает; а кто соблазнит одного из малых сих, верующих в Меня, тому лучше было бы, если бы повесили ему мельничный жернов на шею и потопили его во глубине морской».</a:t>
            </a:r>
          </a:p>
          <a:p>
            <a:pPr algn="ctr"/>
            <a:endParaRPr lang="ru-RU" sz="2400" b="1" i="1" dirty="0"/>
          </a:p>
          <a:p>
            <a:pPr algn="ctr"/>
            <a:r>
              <a:rPr lang="ru-RU" sz="2400" dirty="0"/>
              <a:t>Евангелия от Матфея 18:3-6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7264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719091" y="1085679"/>
            <a:ext cx="7705817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E18F39"/>
              </a:buClr>
            </a:pPr>
            <a:r>
              <a:rPr lang="en-US" sz="2000" dirty="0"/>
              <a:t> </a:t>
            </a:r>
            <a:r>
              <a:rPr lang="ru-RU" sz="1900" dirty="0"/>
              <a:t>Для того</a:t>
            </a:r>
            <a:r>
              <a:rPr lang="en-US" sz="1900" dirty="0"/>
              <a:t>, </a:t>
            </a:r>
            <a:r>
              <a:rPr lang="ru-RU" sz="1900" dirty="0"/>
              <a:t>чтобы защитить детей от насилия</a:t>
            </a:r>
            <a:r>
              <a:rPr lang="en-US" sz="1900" dirty="0"/>
              <a:t>,</a:t>
            </a:r>
            <a:r>
              <a:rPr lang="ru-RU" sz="1900" dirty="0"/>
              <a:t> необходимо также знать следующее:</a:t>
            </a:r>
            <a:endParaRPr lang="en-US" sz="1900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900" dirty="0"/>
              <a:t>Основными местами </a:t>
            </a:r>
            <a:r>
              <a:rPr lang="en-US" sz="1900" dirty="0"/>
              <a:t>, </a:t>
            </a:r>
            <a:r>
              <a:rPr lang="ru-RU" sz="1900" dirty="0"/>
              <a:t>где совершаются сексуальные домогательства являются: семья; школа;</a:t>
            </a:r>
            <a:r>
              <a:rPr lang="en-US" sz="1900" dirty="0"/>
              <a:t> </a:t>
            </a:r>
            <a:r>
              <a:rPr lang="ru-RU" sz="1900" dirty="0"/>
              <a:t>район</a:t>
            </a:r>
            <a:r>
              <a:rPr lang="en-US" sz="1900" dirty="0"/>
              <a:t>, </a:t>
            </a:r>
            <a:r>
              <a:rPr lang="ru-RU" sz="1900" dirty="0"/>
              <a:t>в котором вы проживаете; церковь</a:t>
            </a:r>
            <a:r>
              <a:rPr lang="en-US" sz="1900" dirty="0"/>
              <a:t>.</a:t>
            </a:r>
            <a:endParaRPr lang="ru-RU" sz="1900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900" dirty="0"/>
              <a:t>В случае развития эмоциональной конгруэнтности у ребенка (которая в некоторых случаях может привести к возникновению сексуальных отношений между взрослым и подростком),  родителям необходимо помочь детям с четкой расстановкой границ: нельзя допускать  чрезмерной активности и чрезмерного одиночества детей</a:t>
            </a:r>
            <a:r>
              <a:rPr lang="en-US" sz="1900" dirty="0"/>
              <a:t>. 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900" dirty="0"/>
              <a:t>Для поддержания эмоциональной стабильности</a:t>
            </a:r>
            <a:r>
              <a:rPr lang="en-US" sz="1900" dirty="0"/>
              <a:t>, </a:t>
            </a:r>
            <a:r>
              <a:rPr lang="ru-RU" sz="1900" dirty="0"/>
              <a:t>любому взрослому необходимы отношения с другими взрослыми</a:t>
            </a:r>
            <a:r>
              <a:rPr lang="en-US" sz="1900" dirty="0"/>
              <a:t>. </a:t>
            </a:r>
            <a:r>
              <a:rPr lang="ru-RU" sz="1900" dirty="0"/>
              <a:t>В противном случае</a:t>
            </a:r>
            <a:r>
              <a:rPr lang="en-US" sz="1900" dirty="0"/>
              <a:t>, </a:t>
            </a:r>
            <a:r>
              <a:rPr lang="ru-RU" sz="1900" dirty="0"/>
              <a:t> человек  стремится удовлетворить потребность в общении с помощью отношений с детьми</a:t>
            </a:r>
            <a:r>
              <a:rPr lang="en-US" sz="1900" dirty="0"/>
              <a:t>, </a:t>
            </a:r>
            <a:r>
              <a:rPr lang="ru-RU" sz="1900" dirty="0"/>
              <a:t>которые могут привести к сексуальным связям</a:t>
            </a:r>
            <a:r>
              <a:rPr lang="en-US" sz="1900" dirty="0"/>
              <a:t>.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Взрослым</a:t>
            </a:r>
            <a:r>
              <a:rPr lang="en-US" sz="2000" dirty="0"/>
              <a:t>,</a:t>
            </a:r>
            <a:r>
              <a:rPr lang="ru-RU" sz="2000" dirty="0"/>
              <a:t> которые чувствуют половое влечение к детям</a:t>
            </a:r>
            <a:r>
              <a:rPr lang="en-US" sz="2000" dirty="0"/>
              <a:t>,</a:t>
            </a:r>
            <a:r>
              <a:rPr lang="ru-RU" sz="2000" dirty="0"/>
              <a:t> необходимо избегать любого общения</a:t>
            </a:r>
            <a:r>
              <a:rPr lang="en-US" sz="2000" dirty="0"/>
              <a:t> </a:t>
            </a:r>
            <a:r>
              <a:rPr lang="ru-RU" sz="2000" dirty="0"/>
              <a:t>с несовершеннолетними для того</a:t>
            </a:r>
            <a:r>
              <a:rPr lang="en-US" sz="2000" dirty="0"/>
              <a:t>, </a:t>
            </a:r>
            <a:r>
              <a:rPr lang="ru-RU" sz="2000" dirty="0"/>
              <a:t>чтобы обезопасить как детей</a:t>
            </a:r>
            <a:r>
              <a:rPr lang="en-US" sz="2000" dirty="0"/>
              <a:t>, </a:t>
            </a:r>
            <a:r>
              <a:rPr lang="ru-RU" sz="2000" dirty="0"/>
              <a:t>так и самих себя от совершения греха</a:t>
            </a:r>
            <a:r>
              <a:rPr lang="en-US" sz="2000" dirty="0"/>
              <a:t>.</a:t>
            </a:r>
            <a:r>
              <a:rPr lang="ru-RU" sz="2000" dirty="0"/>
              <a:t> 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9AF320-CEC5-524B-8F75-5BCD08C1FD12}"/>
              </a:ext>
            </a:extLst>
          </p:cNvPr>
          <p:cNvSpPr txBox="1"/>
          <p:nvPr/>
        </p:nvSpPr>
        <p:spPr>
          <a:xfrm>
            <a:off x="475683" y="175434"/>
            <a:ext cx="794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Как защитить детей от насилия?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82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719091" y="1094707"/>
            <a:ext cx="770581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18F39"/>
              </a:buClr>
            </a:pPr>
            <a:r>
              <a:rPr lang="ru-RU" sz="2200" dirty="0"/>
              <a:t>Ниже приведены следующие меры для защиты детей от насилия на общественном уровне:</a:t>
            </a:r>
            <a:endParaRPr lang="en-US" sz="2200" dirty="0"/>
          </a:p>
          <a:p>
            <a:pPr marL="457200" indent="-457200" algn="ctr">
              <a:buClr>
                <a:srgbClr val="E18F39"/>
              </a:buClr>
              <a:buFont typeface="+mj-lt"/>
              <a:buAutoNum type="arabicPeriod"/>
            </a:pPr>
            <a:r>
              <a:rPr lang="ru-RU" sz="2200" dirty="0"/>
              <a:t>Нельзя игнорировать случаи сексуальных домогательств</a:t>
            </a:r>
            <a:r>
              <a:rPr lang="en-US" sz="2200" dirty="0"/>
              <a:t>. </a:t>
            </a:r>
            <a:endParaRPr lang="ru-RU" sz="2200" dirty="0"/>
          </a:p>
          <a:p>
            <a:pPr marL="457200" indent="-457200" algn="ctr">
              <a:buClr>
                <a:srgbClr val="E18F39"/>
              </a:buClr>
              <a:buFont typeface="+mj-lt"/>
              <a:buAutoNum type="arabicPeriod"/>
            </a:pPr>
            <a:r>
              <a:rPr lang="ru-RU" sz="2200" dirty="0"/>
              <a:t>Общество должно принимать участие в профилактических акциях против насилия над детьми</a:t>
            </a:r>
            <a:r>
              <a:rPr lang="en-US" sz="2200" dirty="0"/>
              <a:t>.</a:t>
            </a:r>
            <a:endParaRPr lang="ru-RU" sz="2200" dirty="0"/>
          </a:p>
          <a:p>
            <a:pPr marL="457200" indent="-457200" algn="ctr">
              <a:buClr>
                <a:srgbClr val="E18F39"/>
              </a:buClr>
              <a:buFont typeface="+mj-lt"/>
              <a:buAutoNum type="arabicPeriod"/>
            </a:pPr>
            <a:r>
              <a:rPr lang="ru-RU" sz="2200" dirty="0"/>
              <a:t>Обучение</a:t>
            </a:r>
            <a:r>
              <a:rPr lang="en-US" sz="2200" dirty="0"/>
              <a:t> </a:t>
            </a:r>
            <a:r>
              <a:rPr lang="ru-RU" sz="2200" dirty="0"/>
              <a:t>по выявлению потенциальных обидчиков должно проводиться также и на уровне общества</a:t>
            </a:r>
            <a:r>
              <a:rPr lang="en-US" sz="2200" dirty="0"/>
              <a:t>.</a:t>
            </a:r>
            <a:endParaRPr lang="ru-RU" sz="2200" dirty="0"/>
          </a:p>
          <a:p>
            <a:pPr marL="457200" indent="-457200" algn="ctr">
              <a:buClr>
                <a:srgbClr val="E18F39"/>
              </a:buClr>
              <a:buFont typeface="+mj-lt"/>
              <a:buAutoNum type="arabicPeriod"/>
            </a:pPr>
            <a:r>
              <a:rPr lang="ru-RU" sz="2200" dirty="0"/>
              <a:t>Необходимо поддерживать жертв сексуальных домогательств</a:t>
            </a:r>
            <a:r>
              <a:rPr lang="en-US" sz="2200" dirty="0"/>
              <a:t>.</a:t>
            </a:r>
            <a:endParaRPr lang="ru-RU" sz="2200" dirty="0"/>
          </a:p>
          <a:p>
            <a:pPr marL="457200" indent="-457200" algn="ctr">
              <a:buClr>
                <a:srgbClr val="E18F39"/>
              </a:buClr>
              <a:buFont typeface="+mj-lt"/>
              <a:buAutoNum type="arabicPeriod"/>
            </a:pPr>
            <a:r>
              <a:rPr lang="ru-RU" sz="2200" dirty="0"/>
              <a:t>Важно заботиться о безопасности и тех</a:t>
            </a:r>
            <a:r>
              <a:rPr lang="en-US" sz="2200" dirty="0"/>
              <a:t>, </a:t>
            </a:r>
            <a:r>
              <a:rPr lang="ru-RU" sz="2200" dirty="0"/>
              <a:t>кто заступается за жертв насильственных преступлений</a:t>
            </a:r>
            <a:r>
              <a:rPr lang="en-US" sz="2200" dirty="0"/>
              <a:t>.</a:t>
            </a:r>
            <a:endParaRPr lang="ru-RU" sz="2200" dirty="0"/>
          </a:p>
          <a:p>
            <a:pPr marL="457200" indent="-457200" algn="ctr">
              <a:buClr>
                <a:srgbClr val="E18F39"/>
              </a:buClr>
              <a:buFont typeface="+mj-lt"/>
              <a:buAutoNum type="arabicPeriod"/>
            </a:pPr>
            <a:r>
              <a:rPr lang="ru-RU" sz="2200" dirty="0"/>
              <a:t>Церковным организациям необходимо твердо обозначить свою позицию против сексуального насилия</a:t>
            </a:r>
            <a:r>
              <a:rPr lang="en-US" sz="2200" dirty="0"/>
              <a:t>. </a:t>
            </a:r>
            <a:r>
              <a:rPr lang="ru-RU" sz="2200" dirty="0"/>
              <a:t>Совершение насильственных действий является неприемлемым и полностью противоречит религиозным нормам и ценностям</a:t>
            </a:r>
            <a:r>
              <a:rPr lang="en-US" sz="2200" dirty="0"/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DE3E4F-1DF4-9545-9789-FE3F8C1C429F}"/>
              </a:ext>
            </a:extLst>
          </p:cNvPr>
          <p:cNvSpPr txBox="1"/>
          <p:nvPr/>
        </p:nvSpPr>
        <p:spPr>
          <a:xfrm>
            <a:off x="475683" y="175434"/>
            <a:ext cx="794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Как защитить детей от насилия?</a:t>
            </a:r>
            <a:endParaRPr lang="en-US" sz="32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9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321" y="921571"/>
            <a:ext cx="6912458" cy="76944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4400" b="1" dirty="0">
                <a:solidFill>
                  <a:srgbClr val="FDA400"/>
                </a:solidFill>
                <a:latin typeface="Avenir Next Condensed" panose="020B0506020202020204" pitchFamily="34" charset="0"/>
              </a:rPr>
              <a:t>Проверьте себя: </a:t>
            </a:r>
            <a:endParaRPr lang="en-US" sz="4400" b="1" dirty="0">
              <a:solidFill>
                <a:srgbClr val="FDA40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225321" y="2474409"/>
            <a:ext cx="7329575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Каким образом мы можем уберечь наших детей от насилия? </a:t>
            </a:r>
            <a:endParaRPr lang="en-US" sz="36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652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Как помочь жертвам насилия?</a:t>
            </a:r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846343" y="963654"/>
            <a:ext cx="74513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750" dirty="0"/>
              <a:t>Родители испытывают огромное чувство вины, когда узнают, что над их детьми были совершено насильственные действия</a:t>
            </a:r>
            <a:r>
              <a:rPr lang="en-US" sz="1750" dirty="0"/>
              <a:t>.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750" dirty="0"/>
              <a:t>Конечно</a:t>
            </a:r>
            <a:r>
              <a:rPr lang="en-US" sz="1750" dirty="0"/>
              <a:t>, </a:t>
            </a:r>
            <a:r>
              <a:rPr lang="ru-RU" sz="1750" dirty="0"/>
              <a:t>главная обязанность родителей</a:t>
            </a:r>
            <a:r>
              <a:rPr lang="en-US" sz="1750" dirty="0"/>
              <a:t> – </a:t>
            </a:r>
            <a:r>
              <a:rPr lang="ru-RU" sz="1750" dirty="0"/>
              <a:t>обеспечение безопасности ребенка </a:t>
            </a:r>
            <a:r>
              <a:rPr lang="en-US" sz="1750" dirty="0"/>
              <a:t>, </a:t>
            </a:r>
            <a:r>
              <a:rPr lang="ru-RU" sz="1750" dirty="0"/>
              <a:t>но</a:t>
            </a:r>
            <a:r>
              <a:rPr lang="en-US" sz="1750" dirty="0"/>
              <a:t>, </a:t>
            </a:r>
            <a:r>
              <a:rPr lang="ru-RU" sz="1750" dirty="0"/>
              <a:t>к сожалению</a:t>
            </a:r>
            <a:r>
              <a:rPr lang="en-US" sz="1750" dirty="0"/>
              <a:t>, </a:t>
            </a:r>
            <a:r>
              <a:rPr lang="ru-RU" sz="1750" dirty="0"/>
              <a:t>мы не в силах предотвратить любое зло на этой земле</a:t>
            </a:r>
            <a:r>
              <a:rPr lang="en-US" sz="1750" dirty="0"/>
              <a:t>. </a:t>
            </a:r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750" dirty="0"/>
              <a:t>Взрослым следует быть внимательными к любым изменениям в поведении и состоянии ребенка;</a:t>
            </a:r>
            <a:r>
              <a:rPr lang="en-US" sz="1750" dirty="0"/>
              <a:t> </a:t>
            </a:r>
            <a:r>
              <a:rPr lang="ru-RU" sz="1750" dirty="0"/>
              <a:t>важно помнить о существующих симптомах совершенного насилия</a:t>
            </a:r>
            <a:r>
              <a:rPr lang="en-US" sz="1750" dirty="0"/>
              <a:t>. </a:t>
            </a:r>
            <a:r>
              <a:rPr lang="ru-RU" sz="1750" dirty="0"/>
              <a:t>В случае обнаружения таковых</a:t>
            </a:r>
            <a:r>
              <a:rPr lang="en-US" sz="1750" dirty="0"/>
              <a:t>, </a:t>
            </a:r>
            <a:r>
              <a:rPr lang="ru-RU" sz="1750" dirty="0"/>
              <a:t>необходимо обратиться за помощью к специалисту, который  имеет опыт лечения травм у детей</a:t>
            </a:r>
            <a:r>
              <a:rPr lang="en-US" sz="1750" dirty="0"/>
              <a:t>, </a:t>
            </a:r>
            <a:r>
              <a:rPr lang="ru-RU" sz="1750" dirty="0"/>
              <a:t>подвергшихся сексуальным домогательствам</a:t>
            </a:r>
            <a:r>
              <a:rPr lang="en-US" sz="1750" dirty="0"/>
              <a:t>.</a:t>
            </a:r>
            <a:r>
              <a:rPr lang="ru-RU" sz="1750" dirty="0"/>
              <a:t> Зачастую</a:t>
            </a:r>
            <a:r>
              <a:rPr lang="en-US" sz="1750" dirty="0"/>
              <a:t>,</a:t>
            </a:r>
            <a:r>
              <a:rPr lang="ru-RU" sz="1750" dirty="0"/>
              <a:t> требуется </a:t>
            </a:r>
            <a:r>
              <a:rPr lang="en-US" sz="1750" dirty="0"/>
              <a:t> </a:t>
            </a:r>
            <a:r>
              <a:rPr lang="ru-RU" sz="1750" dirty="0"/>
              <a:t>обращение к нескольким специалистам для того</a:t>
            </a:r>
            <a:r>
              <a:rPr lang="en-US" sz="1750" dirty="0"/>
              <a:t>, </a:t>
            </a:r>
            <a:r>
              <a:rPr lang="ru-RU" sz="1750" dirty="0"/>
              <a:t>чтобы полностью устранить  травматические последствия в психоэмоциональном здоровье ребенка</a:t>
            </a:r>
            <a:r>
              <a:rPr lang="en-US" sz="1750" dirty="0"/>
              <a:t>.  </a:t>
            </a:r>
            <a:r>
              <a:rPr lang="ru-RU" sz="1750" dirty="0"/>
              <a:t>Будьте готовы к тому</a:t>
            </a:r>
            <a:r>
              <a:rPr lang="en-US" sz="1750" dirty="0"/>
              <a:t>, </a:t>
            </a:r>
            <a:r>
              <a:rPr lang="ru-RU" sz="1750" dirty="0"/>
              <a:t>что терапия может не дать видимых результатов в начале пути к оздоровлению</a:t>
            </a:r>
            <a:r>
              <a:rPr lang="en-US" sz="1750" dirty="0"/>
              <a:t>, </a:t>
            </a:r>
            <a:r>
              <a:rPr lang="ru-RU" sz="1750" dirty="0"/>
              <a:t>особенно если ребенок проявляет сопротивление в лечении</a:t>
            </a:r>
            <a:r>
              <a:rPr lang="en-US" sz="1750" dirty="0"/>
              <a:t>.</a:t>
            </a:r>
            <a:r>
              <a:rPr lang="ru-RU" sz="1750" dirty="0"/>
              <a:t> </a:t>
            </a:r>
            <a:endParaRPr lang="en-US" sz="1750" dirty="0"/>
          </a:p>
          <a:p>
            <a:pPr marL="285750" indent="-285750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1750" dirty="0"/>
              <a:t>Люди</a:t>
            </a:r>
            <a:r>
              <a:rPr lang="en-US" sz="1750" dirty="0"/>
              <a:t>, </a:t>
            </a:r>
            <a:r>
              <a:rPr lang="ru-RU" sz="1750" dirty="0"/>
              <a:t>подвергшиеся насилию в детском возрасте</a:t>
            </a:r>
            <a:r>
              <a:rPr lang="en-US" sz="1750" dirty="0"/>
              <a:t>, </a:t>
            </a:r>
            <a:r>
              <a:rPr lang="ru-RU" sz="1750" dirty="0"/>
              <a:t>часто обращаются за помощью к специалистам во взрослом возрасте. Семейная психотерапия  помогает в разрешении многих видов конфликта (те </a:t>
            </a:r>
            <a:r>
              <a:rPr lang="en-US" sz="1750" dirty="0"/>
              <a:t>, </a:t>
            </a:r>
            <a:r>
              <a:rPr lang="ru-RU" sz="1750" dirty="0"/>
              <a:t>которые которые стали причиной растления</a:t>
            </a:r>
            <a:r>
              <a:rPr lang="en-US" sz="1750" dirty="0"/>
              <a:t>, </a:t>
            </a:r>
            <a:r>
              <a:rPr lang="ru-RU" sz="1750" dirty="0"/>
              <a:t>а также его последствий)</a:t>
            </a:r>
            <a:endParaRPr lang="en-US" sz="1750" dirty="0"/>
          </a:p>
        </p:txBody>
      </p:sp>
    </p:spTree>
    <p:extLst>
      <p:ext uri="{BB962C8B-B14F-4D97-AF65-F5344CB8AC3E}">
        <p14:creationId xmlns:p14="http://schemas.microsoft.com/office/powerpoint/2010/main" val="88011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846343" y="1212986"/>
            <a:ext cx="74513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Церковь также оказывает  помощь</a:t>
            </a:r>
            <a:r>
              <a:rPr lang="en-US" sz="2000" dirty="0"/>
              <a:t> </a:t>
            </a:r>
            <a:r>
              <a:rPr lang="ru-RU" sz="2000" dirty="0"/>
              <a:t>в защите детей от насилия</a:t>
            </a:r>
            <a:r>
              <a:rPr lang="en-US" sz="2000" dirty="0"/>
              <a:t>, </a:t>
            </a:r>
            <a:r>
              <a:rPr lang="ru-RU" sz="2000" dirty="0"/>
              <a:t>предоставляет возможности для реабилитации после совершенных преступлений над человеком</a:t>
            </a:r>
            <a:r>
              <a:rPr lang="en-US" sz="2000" dirty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/>
              <a:t>«</a:t>
            </a:r>
            <a:r>
              <a:rPr lang="en-US" sz="2000" b="1" dirty="0"/>
              <a:t>End it now</a:t>
            </a:r>
            <a:r>
              <a:rPr lang="ru-RU" sz="2000" b="1"/>
              <a:t> (</a:t>
            </a:r>
            <a:r>
              <a:rPr lang="ru-RU" sz="2000" b="1" dirty="0"/>
              <a:t>Закончи</a:t>
            </a:r>
            <a:r>
              <a:rPr lang="en-US" sz="2000" b="1" dirty="0"/>
              <a:t> </a:t>
            </a:r>
            <a:r>
              <a:rPr lang="ru-RU" sz="2000" b="1" dirty="0"/>
              <a:t>это сейчас)» </a:t>
            </a:r>
            <a:r>
              <a:rPr lang="ru-RU" sz="2000" dirty="0"/>
              <a:t>— замечательный ресурс церкви адвентистов седьмого дня. На веб-сайте церкви</a:t>
            </a:r>
            <a:r>
              <a:rPr lang="en-US" sz="2000" dirty="0"/>
              <a:t> </a:t>
            </a:r>
            <a:r>
              <a:rPr lang="ru-RU" sz="2000" dirty="0"/>
              <a:t>вы сможете ознакомиться с информаций о правилах защиты детей; симптомах склонности к насилию; как могут помочь пасторы в сложных ситуациях; информацию о сексуальных домогательствах со стороны церковного духовенства; о том, как правильно выстроить здоровые границы для духовных лидеров; как противостоять сексуальным домогательствам со стороны членов церкви</a:t>
            </a:r>
            <a:r>
              <a:rPr lang="en-US" sz="20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ABF527-168A-DB4D-B206-632186E819D7}"/>
              </a:ext>
            </a:extLst>
          </p:cNvPr>
          <p:cNvSpPr txBox="1"/>
          <p:nvPr/>
        </p:nvSpPr>
        <p:spPr>
          <a:xfrm>
            <a:off x="644232" y="184224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Как помочь жертвам насилия?</a:t>
            </a:r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64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Заключение</a:t>
            </a:r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846343" y="1144897"/>
            <a:ext cx="745131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dirty="0"/>
              <a:t>Господь создал мужчину и женщину для отношений</a:t>
            </a:r>
            <a:r>
              <a:rPr lang="en-US" sz="2100" dirty="0"/>
              <a:t>, </a:t>
            </a:r>
            <a:r>
              <a:rPr lang="ru-RU" sz="2100" dirty="0"/>
              <a:t>основанных на взаимной любви и доверии. Такие отношения </a:t>
            </a:r>
            <a:r>
              <a:rPr lang="en-US" sz="2100" dirty="0"/>
              <a:t>, </a:t>
            </a:r>
            <a:r>
              <a:rPr lang="ru-RU" sz="2100" dirty="0"/>
              <a:t>по замыслу Божьему</a:t>
            </a:r>
            <a:r>
              <a:rPr lang="en-US" sz="2100" dirty="0"/>
              <a:t>,</a:t>
            </a:r>
            <a:r>
              <a:rPr lang="ru-RU" sz="2100" dirty="0"/>
              <a:t> являются надежным фундаментом счастливой семьи, в которой ко всем относятся с достоинством и уважением</a:t>
            </a:r>
            <a:r>
              <a:rPr lang="en-US" sz="2100" dirty="0"/>
              <a:t>,</a:t>
            </a:r>
            <a:r>
              <a:rPr lang="ru-RU" sz="2100" dirty="0"/>
              <a:t> родители воспитывают</a:t>
            </a:r>
            <a:r>
              <a:rPr lang="en-US" sz="2100" dirty="0"/>
              <a:t>, </a:t>
            </a:r>
            <a:r>
              <a:rPr lang="ru-RU" sz="2100" dirty="0"/>
              <a:t>заботятся и защищают своих детей</a:t>
            </a:r>
            <a:r>
              <a:rPr lang="en-US" sz="2100" dirty="0"/>
              <a:t>. </a:t>
            </a:r>
          </a:p>
          <a:p>
            <a:pPr algn="ctr"/>
            <a:endParaRPr lang="en-US" sz="2100" dirty="0"/>
          </a:p>
          <a:p>
            <a:pPr algn="ctr"/>
            <a:r>
              <a:rPr lang="ru-RU" sz="2100" dirty="0"/>
              <a:t>Библия категорически осуждает сексуальное насилие над детьми. Это полностью противоречит первоначальному  замыслу</a:t>
            </a:r>
            <a:r>
              <a:rPr lang="en-US" sz="2100" dirty="0"/>
              <a:t> </a:t>
            </a:r>
            <a:r>
              <a:rPr lang="ru-RU" sz="2100" dirty="0"/>
              <a:t>Господа</a:t>
            </a:r>
            <a:r>
              <a:rPr lang="en-US" sz="2100" dirty="0"/>
              <a:t>. </a:t>
            </a:r>
            <a:r>
              <a:rPr lang="ru-RU" sz="2100" dirty="0"/>
              <a:t>Совершение насильственные преступлений посредством изначально доверительных отношений между людьми</a:t>
            </a:r>
            <a:r>
              <a:rPr lang="en-US" sz="2100" dirty="0"/>
              <a:t>, </a:t>
            </a:r>
            <a:r>
              <a:rPr lang="ru-RU" sz="2100" dirty="0"/>
              <a:t>не только приносят физические и эмоциональные страдания ребенку, но и искажает его представление о любящем Боге. В Священном Писании Наш Небесный Отец  прямо осуждает тех, кто сбивает ребенка с истинного пути</a:t>
            </a:r>
            <a:r>
              <a:rPr lang="en-US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8956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Заключение</a:t>
            </a:r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846343" y="1424217"/>
            <a:ext cx="745131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18F39"/>
              </a:buClr>
            </a:pPr>
            <a:r>
              <a:rPr lang="ru-RU" sz="2300" dirty="0"/>
              <a:t>Лукавый жаждет навредить  Божьим детям и их семьям.</a:t>
            </a:r>
            <a:endParaRPr lang="en-US" sz="2300" dirty="0"/>
          </a:p>
          <a:p>
            <a:pPr marL="285750" indent="-285750" algn="ctr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sz="2300" dirty="0"/>
          </a:p>
          <a:p>
            <a:pPr algn="ctr">
              <a:buClr>
                <a:srgbClr val="E18F39"/>
              </a:buClr>
            </a:pPr>
            <a:r>
              <a:rPr lang="ru-RU" sz="2300" dirty="0"/>
              <a:t>Сексуальный грех является обычным инструментом, который использует дьявол для достижения своей цели</a:t>
            </a:r>
            <a:r>
              <a:rPr lang="en-US" sz="2300" dirty="0"/>
              <a:t>.</a:t>
            </a:r>
            <a:r>
              <a:rPr lang="ru-RU" sz="2300" dirty="0"/>
              <a:t> </a:t>
            </a:r>
          </a:p>
          <a:p>
            <a:pPr algn="ctr">
              <a:buClr>
                <a:srgbClr val="E18F39"/>
              </a:buClr>
            </a:pPr>
            <a:r>
              <a:rPr lang="ru-RU" sz="2300" dirty="0"/>
              <a:t>Библия дает четкие руководства, на основе которых мы</a:t>
            </a:r>
            <a:r>
              <a:rPr lang="en-US" sz="2300" dirty="0"/>
              <a:t>, </a:t>
            </a:r>
            <a:r>
              <a:rPr lang="ru-RU" sz="2300" dirty="0"/>
              <a:t>дети Божьи</a:t>
            </a:r>
            <a:r>
              <a:rPr lang="en-US" sz="2300" dirty="0"/>
              <a:t>,</a:t>
            </a:r>
            <a:r>
              <a:rPr lang="ru-RU" sz="2300" dirty="0"/>
              <a:t> должны выстраивать границы в нашей жизни</a:t>
            </a:r>
            <a:r>
              <a:rPr lang="en-US" sz="2300" dirty="0"/>
              <a:t>. </a:t>
            </a:r>
            <a:r>
              <a:rPr lang="ru-RU" sz="2300" dirty="0"/>
              <a:t>Но стирание этих границ ставит барьер для оказания помощи</a:t>
            </a:r>
            <a:r>
              <a:rPr lang="en-US" sz="2300" dirty="0"/>
              <a:t>, </a:t>
            </a:r>
            <a:r>
              <a:rPr lang="ru-RU" sz="2300" dirty="0"/>
              <a:t>в которой мы так сильно нуждаемся</a:t>
            </a:r>
            <a:r>
              <a:rPr lang="en-US" sz="2300" dirty="0"/>
              <a:t>. </a:t>
            </a:r>
          </a:p>
          <a:p>
            <a:pPr algn="ctr">
              <a:buClr>
                <a:srgbClr val="E18F39"/>
              </a:buClr>
            </a:pPr>
            <a:endParaRPr lang="en-US" sz="2300" dirty="0"/>
          </a:p>
          <a:p>
            <a:pPr algn="ctr">
              <a:buClr>
                <a:srgbClr val="E18F39"/>
              </a:buClr>
            </a:pPr>
            <a:r>
              <a:rPr lang="ru-RU" sz="2300" dirty="0"/>
              <a:t>Пусть Господь поможет всем нам быть внимательными к детям </a:t>
            </a:r>
            <a:r>
              <a:rPr lang="en-US" sz="2300" dirty="0"/>
              <a:t>, </a:t>
            </a:r>
            <a:r>
              <a:rPr lang="ru-RU" sz="2300" dirty="0"/>
              <a:t>стать их поддержкой</a:t>
            </a:r>
            <a:r>
              <a:rPr lang="en-US" sz="2300" dirty="0"/>
              <a:t>, </a:t>
            </a:r>
            <a:r>
              <a:rPr lang="ru-RU" sz="2300" dirty="0"/>
              <a:t>опорой</a:t>
            </a:r>
            <a:r>
              <a:rPr lang="en-US" sz="2300" dirty="0"/>
              <a:t>, </a:t>
            </a:r>
            <a:r>
              <a:rPr lang="ru-RU" sz="2300" dirty="0"/>
              <a:t>и суметь протянуть руку помощи в необходимый момент!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720596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0009" y="921571"/>
            <a:ext cx="6097521" cy="76944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4400" b="1" dirty="0">
                <a:solidFill>
                  <a:srgbClr val="FDA400"/>
                </a:solidFill>
                <a:latin typeface="Avenir Next Condensed" panose="020B0506020202020204" pitchFamily="34" charset="0"/>
              </a:rPr>
              <a:t>Подумайте:</a:t>
            </a:r>
            <a:endParaRPr lang="en-US" sz="4400" b="1" dirty="0">
              <a:solidFill>
                <a:srgbClr val="FDA40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380010" y="2012278"/>
            <a:ext cx="6097521" cy="286232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Что сегодня можем сделать мы для снятия общественного табу на обсуждение темы сексуального насилия над детьми?  </a:t>
            </a:r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96378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Интернет-источники</a:t>
            </a:r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846343" y="1125156"/>
            <a:ext cx="745131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Sexual Abuse </a:t>
            </a:r>
            <a:endParaRPr lang="en-US" sz="2000" dirty="0"/>
          </a:p>
          <a:p>
            <a:r>
              <a:rPr lang="en-US" sz="2000" dirty="0"/>
              <a:t>National Sexual Assault Hotline</a:t>
            </a:r>
          </a:p>
          <a:p>
            <a:r>
              <a:rPr lang="en-US" sz="2000" dirty="0"/>
              <a:t>Available 24 hours crisis hotline</a:t>
            </a:r>
          </a:p>
          <a:p>
            <a:r>
              <a:rPr lang="en-US" sz="2000" dirty="0"/>
              <a:t>1-800-656-4673</a:t>
            </a:r>
          </a:p>
          <a:p>
            <a:endParaRPr lang="en-US" sz="1000" dirty="0"/>
          </a:p>
          <a:p>
            <a:r>
              <a:rPr lang="en-US" sz="2000" dirty="0"/>
              <a:t>National Organization for Victim Assistance (NOVA) </a:t>
            </a:r>
            <a:br>
              <a:rPr lang="en-US" sz="2000" dirty="0"/>
            </a:br>
            <a:r>
              <a:rPr lang="en-US" sz="2000" dirty="0"/>
              <a:t>Available 24-hours crisis hotline </a:t>
            </a:r>
          </a:p>
          <a:p>
            <a:r>
              <a:rPr lang="en-US" sz="2000" dirty="0"/>
              <a:t>1-800-879-6682</a:t>
            </a:r>
          </a:p>
          <a:p>
            <a:endParaRPr lang="en-US" sz="1000" dirty="0"/>
          </a:p>
          <a:p>
            <a:r>
              <a:rPr lang="en-US" sz="2000" dirty="0"/>
              <a:t>Rape, Abuse, Incest National Network. For additional resources check out this website: </a:t>
            </a:r>
            <a:r>
              <a:rPr lang="en-US" sz="2000" u="sng" dirty="0">
                <a:hlinkClick r:id="rId3"/>
              </a:rPr>
              <a:t>https://www.rainn.org/national-resources-sexual-assault-survivors-and-their-loved-ones</a:t>
            </a:r>
            <a:endParaRPr lang="en-US" sz="2000" u="sng" dirty="0"/>
          </a:p>
          <a:p>
            <a:endParaRPr lang="en-US" sz="1000" u="sng" dirty="0"/>
          </a:p>
          <a:p>
            <a:r>
              <a:rPr lang="en-US" sz="2000" b="1" dirty="0"/>
              <a:t>Seventh-day Adventist Church Resource</a:t>
            </a:r>
            <a:endParaRPr lang="en-US" sz="2000" dirty="0"/>
          </a:p>
          <a:p>
            <a:r>
              <a:rPr lang="en-US" sz="2000" dirty="0"/>
              <a:t>End it Now </a:t>
            </a:r>
            <a:r>
              <a:rPr lang="en-US" sz="2000" u="sng" dirty="0">
                <a:hlinkClick r:id="rId4"/>
              </a:rPr>
              <a:t>https://www.enditnownorthamerica.org/</a:t>
            </a:r>
            <a:endParaRPr lang="en-US" sz="2000" u="sng" dirty="0"/>
          </a:p>
          <a:p>
            <a:endParaRPr lang="en-US" sz="1000" dirty="0"/>
          </a:p>
          <a:p>
            <a:r>
              <a:rPr lang="en-US" sz="2000" u="sng" dirty="0"/>
              <a:t>Official statement on child sexual abuse: </a:t>
            </a:r>
            <a:r>
              <a:rPr lang="en-US" sz="2000" u="sng" dirty="0">
                <a:hlinkClick r:id="rId5"/>
              </a:rPr>
              <a:t>https://www.adventist.org/official-statements/child-sexual-abuse/</a:t>
            </a:r>
            <a:endParaRPr lang="en-US" sz="2000" dirty="0"/>
          </a:p>
          <a:p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695805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846343" y="1451513"/>
            <a:ext cx="745131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Counselors</a:t>
            </a:r>
            <a:endParaRPr lang="en-US" sz="2000" dirty="0"/>
          </a:p>
          <a:p>
            <a:r>
              <a:rPr lang="en-US" sz="2000" dirty="0"/>
              <a:t>Substance abuse and/or mental health professionals  </a:t>
            </a:r>
            <a:r>
              <a:rPr lang="en-US" sz="2000" u="sng" dirty="0">
                <a:hlinkClick r:id="rId3"/>
              </a:rPr>
              <a:t>https://findtreatment.samhsa.gov/</a:t>
            </a:r>
            <a:r>
              <a:rPr lang="en-US" sz="2000" u="sng" dirty="0"/>
              <a:t>. </a:t>
            </a:r>
            <a:r>
              <a:rPr lang="en-US" sz="2000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  <a:p>
            <a:endParaRPr lang="en-US" sz="2000" dirty="0"/>
          </a:p>
          <a:p>
            <a:r>
              <a:rPr lang="en-US" sz="2000" dirty="0"/>
              <a:t>Seventh-day Adventist Counselors </a:t>
            </a:r>
            <a:r>
              <a:rPr lang="en-US" sz="2000" u="sng" dirty="0">
                <a:hlinkClick r:id="rId4"/>
              </a:rPr>
              <a:t>https://www.nadfamily.org/resources/counselors/</a:t>
            </a:r>
            <a:endParaRPr lang="en-US" sz="2000" u="sng" dirty="0"/>
          </a:p>
          <a:p>
            <a:endParaRPr lang="en-US" sz="2000" u="sng" dirty="0"/>
          </a:p>
          <a:p>
            <a:r>
              <a:rPr lang="en-US" b="1" dirty="0"/>
              <a:t>Suicide</a:t>
            </a:r>
            <a:endParaRPr lang="en-US" dirty="0"/>
          </a:p>
          <a:p>
            <a:r>
              <a:rPr lang="en-US" dirty="0"/>
              <a:t>National Suicide Prevention Lifeline </a:t>
            </a:r>
            <a:r>
              <a:rPr lang="en-US" u="sng" dirty="0">
                <a:hlinkClick r:id="rId5"/>
              </a:rPr>
              <a:t>https://suicidepreventionlifeline.org/</a:t>
            </a:r>
            <a:r>
              <a:rPr lang="en-US" dirty="0"/>
              <a:t> or 1-800-273-8255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Trauma</a:t>
            </a:r>
            <a:endParaRPr lang="en-US" dirty="0"/>
          </a:p>
          <a:p>
            <a:r>
              <a:rPr lang="en-US" dirty="0"/>
              <a:t>Preventing Adverse Childhood Experiences  </a:t>
            </a:r>
            <a:r>
              <a:rPr lang="en-US" u="sng" dirty="0">
                <a:hlinkClick r:id="rId6"/>
              </a:rPr>
              <a:t>https://www.cdc.gov/violenceprevention/pdf/preventingACES-508.pdf</a:t>
            </a:r>
            <a:endParaRPr lang="en-US" sz="2000" dirty="0"/>
          </a:p>
          <a:p>
            <a:endParaRPr lang="en-US" sz="20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C3285A-9495-4B47-8251-74B024FA66B9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Интернет-источники</a:t>
            </a:r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6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32775" y="310258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Основные задачи 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1043126" y="1393317"/>
            <a:ext cx="705774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/>
              <a:t> В данном семинаре мы постараемся ответить на следующие вопросы:</a:t>
            </a:r>
          </a:p>
          <a:p>
            <a:pPr algn="just"/>
            <a:r>
              <a:rPr lang="ru-RU" sz="2300" dirty="0"/>
              <a:t>1) Каким образом сексуальное насилие над детьми впоследствии  воздействует на их психику и здоровье? </a:t>
            </a:r>
          </a:p>
          <a:p>
            <a:pPr algn="just"/>
            <a:r>
              <a:rPr lang="ru-RU" sz="2300" dirty="0"/>
              <a:t>2) Как оградить ребенка от раннего сексуального влечения? </a:t>
            </a:r>
          </a:p>
          <a:p>
            <a:pPr algn="just"/>
            <a:r>
              <a:rPr lang="ru-RU" sz="2300" dirty="0"/>
              <a:t>3) Какие существуют признаки совершенного сексуального насилия над ребенком?</a:t>
            </a:r>
          </a:p>
          <a:p>
            <a:pPr algn="just"/>
            <a:r>
              <a:rPr lang="ru-RU" sz="2300" dirty="0"/>
              <a:t>4) Как родители могут защитить своих детей?</a:t>
            </a:r>
          </a:p>
          <a:p>
            <a:pPr algn="just"/>
            <a:r>
              <a:rPr lang="en-US" sz="2300" dirty="0"/>
              <a:t>5) </a:t>
            </a:r>
            <a:r>
              <a:rPr lang="ru-RU" sz="2300" dirty="0"/>
              <a:t>Где получить помощь в лечении детей</a:t>
            </a:r>
            <a:r>
              <a:rPr lang="en-US" sz="2300" dirty="0"/>
              <a:t>, </a:t>
            </a:r>
            <a:endParaRPr lang="ru-RU" sz="2300" dirty="0"/>
          </a:p>
          <a:p>
            <a:pPr algn="just"/>
            <a:r>
              <a:rPr lang="ru-RU" sz="2300" dirty="0"/>
              <a:t>подвергшихся сексуальному насилию?</a:t>
            </a:r>
          </a:p>
          <a:p>
            <a:pPr algn="just"/>
            <a:endParaRPr lang="ru-RU" sz="2300" dirty="0"/>
          </a:p>
          <a:p>
            <a:pPr algn="just"/>
            <a:r>
              <a:rPr lang="ru-RU" sz="2300" dirty="0"/>
              <a:t>Данный семинар основывается на  библейской точке зрения</a:t>
            </a:r>
            <a:r>
              <a:rPr lang="en-US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685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19127" y="231706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Рекомендации к прочтению</a:t>
            </a:r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846343" y="1451513"/>
            <a:ext cx="745131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Allender, D.B. (2014).</a:t>
            </a:r>
            <a:r>
              <a:rPr lang="en-US" sz="2400" i="1" dirty="0"/>
              <a:t> Wounded Heart: Hope for adult victims of childhood sexual abuse</a:t>
            </a:r>
            <a:r>
              <a:rPr lang="en-US" sz="2400" dirty="0"/>
              <a:t>. NavPress.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Kearney, R.T. (2001).  </a:t>
            </a:r>
            <a:r>
              <a:rPr lang="en-US" sz="2400" i="1" dirty="0"/>
              <a:t>Sexually Abused Children: A handbook for families &amp; churches</a:t>
            </a:r>
            <a:r>
              <a:rPr lang="en-US" sz="2400" dirty="0"/>
              <a:t>. InterVarsity Press.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Langberg, D.M. (2014). </a:t>
            </a:r>
            <a:r>
              <a:rPr lang="en-US" sz="2400" i="1" dirty="0"/>
              <a:t>On the Threshold of Hope. </a:t>
            </a:r>
            <a:r>
              <a:rPr lang="en-US" sz="2400" dirty="0" err="1"/>
              <a:t>Xulon</a:t>
            </a:r>
            <a:r>
              <a:rPr lang="en-US" sz="2400" dirty="0"/>
              <a:t> Press.</a:t>
            </a:r>
          </a:p>
          <a:p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440615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20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Список использованной литературы</a:t>
            </a:r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676894" y="1260580"/>
            <a:ext cx="78203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Centers for Disease Control and Prevention (2022).  </a:t>
            </a:r>
            <a:r>
              <a:rPr lang="en-US" i="1" dirty="0"/>
              <a:t>Violence Prevention</a:t>
            </a:r>
            <a:r>
              <a:rPr lang="en-US" dirty="0"/>
              <a:t>. Child Sexual Abuse (2022). </a:t>
            </a:r>
            <a:r>
              <a:rPr lang="en-US" sz="1400" dirty="0">
                <a:hlinkClick r:id="rId3"/>
              </a:rPr>
              <a:t>https://www.cdc.gov/violenceprevention/childsexualabuse/fastfact.html</a:t>
            </a:r>
            <a:endParaRPr lang="en-US" sz="1400" dirty="0"/>
          </a:p>
          <a:p>
            <a:endParaRPr lang="en-US" sz="800" dirty="0"/>
          </a:p>
          <a:p>
            <a:r>
              <a:rPr lang="en-US" dirty="0"/>
              <a:t>De Bellis, M. D., Spratt, E. G., &amp; Hooper, S. R. (2011). Neurodevelopmental biology associated with childhood sexual abuse. </a:t>
            </a:r>
            <a:r>
              <a:rPr lang="en-US" i="1" dirty="0"/>
              <a:t>Journal of Child Sexual Abuse, </a:t>
            </a:r>
            <a:r>
              <a:rPr lang="en-US" sz="1400" i="1" dirty="0"/>
              <a:t>20</a:t>
            </a:r>
            <a:r>
              <a:rPr lang="en-US" sz="1400" dirty="0"/>
              <a:t>(5), 548-587</a:t>
            </a:r>
          </a:p>
          <a:p>
            <a:endParaRPr lang="en-US" sz="800" dirty="0"/>
          </a:p>
          <a:p>
            <a:r>
              <a:rPr lang="en-US" dirty="0"/>
              <a:t>Doyle, T. P. (2003). Roman Catholic clericalism, religious duress, and clergy sexual abuse. </a:t>
            </a:r>
            <a:r>
              <a:rPr lang="en-US" i="1" dirty="0"/>
              <a:t>Pastoral Psychology, 51</a:t>
            </a:r>
            <a:r>
              <a:rPr lang="en-US" dirty="0"/>
              <a:t>(3), 189-231.</a:t>
            </a:r>
          </a:p>
          <a:p>
            <a:endParaRPr lang="en-US" sz="800" dirty="0"/>
          </a:p>
          <a:p>
            <a:r>
              <a:rPr lang="en-US" dirty="0"/>
              <a:t>Elliott, M., Browne, K., &amp; Kilcoyne, J. (1995). Child sexual abuse prevention: What offenders tell us. </a:t>
            </a:r>
            <a:r>
              <a:rPr lang="en-US" i="1" dirty="0"/>
              <a:t>Child Abuse &amp; Neglect, 5</a:t>
            </a:r>
            <a:r>
              <a:rPr lang="en-US" dirty="0"/>
              <a:t>, 579-594.</a:t>
            </a:r>
          </a:p>
          <a:p>
            <a:endParaRPr lang="en-US" sz="800" dirty="0"/>
          </a:p>
          <a:p>
            <a:r>
              <a:rPr lang="en-US" dirty="0" err="1"/>
              <a:t>Finkelhor</a:t>
            </a:r>
            <a:r>
              <a:rPr lang="en-US" dirty="0"/>
              <a:t>, D. (1984). </a:t>
            </a:r>
            <a:r>
              <a:rPr lang="en-US" i="1" dirty="0"/>
              <a:t>Child sexual abuse: </a:t>
            </a:r>
            <a:r>
              <a:rPr lang="en-US" sz="1600" i="1" dirty="0"/>
              <a:t>New Theory and Research</a:t>
            </a:r>
            <a:r>
              <a:rPr lang="en-US" sz="1600" dirty="0"/>
              <a:t>. </a:t>
            </a:r>
            <a:r>
              <a:rPr lang="en-US" sz="1400" dirty="0"/>
              <a:t>Free Press: New York.  </a:t>
            </a:r>
          </a:p>
          <a:p>
            <a:endParaRPr lang="en-US" sz="800" dirty="0"/>
          </a:p>
          <a:p>
            <a:r>
              <a:rPr lang="en-US" dirty="0" err="1"/>
              <a:t>Finkelhor</a:t>
            </a:r>
            <a:r>
              <a:rPr lang="en-US" dirty="0"/>
              <a:t>, D., Ormrod, R.K. &amp; Turner, H.A. (2010). Poly-victimization in a national sample of children &amp; youth. </a:t>
            </a:r>
            <a:r>
              <a:rPr lang="en-US" i="1" dirty="0"/>
              <a:t>American Journal of Preventive Medicine, 38</a:t>
            </a:r>
            <a:r>
              <a:rPr lang="en-US" dirty="0"/>
              <a:t>(3), 323-30. </a:t>
            </a:r>
            <a:r>
              <a:rPr lang="en-US" dirty="0" err="1"/>
              <a:t>doi</a:t>
            </a:r>
            <a:r>
              <a:rPr lang="en-US" dirty="0"/>
              <a:t>: 10.1016/j.amepre.2009.11.012.</a:t>
            </a:r>
          </a:p>
          <a:p>
            <a:endParaRPr lang="en-US" sz="800" dirty="0"/>
          </a:p>
          <a:p>
            <a:r>
              <a:rPr lang="en-US" dirty="0"/>
              <a:t>Frawley-O’Dea, M. G. (2004).  The history and consequences of the sexual-abuse crisis in the Catholic Church.  </a:t>
            </a:r>
            <a:r>
              <a:rPr lang="en-US" i="1" dirty="0"/>
              <a:t>Studies in Gender and Sexuality, 5</a:t>
            </a:r>
            <a:r>
              <a:rPr lang="en-US" dirty="0"/>
              <a:t>(1), 11-30.</a:t>
            </a:r>
          </a:p>
        </p:txBody>
      </p:sp>
    </p:spTree>
    <p:extLst>
      <p:ext uri="{BB962C8B-B14F-4D97-AF65-F5344CB8AC3E}">
        <p14:creationId xmlns:p14="http://schemas.microsoft.com/office/powerpoint/2010/main" val="4021882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Список использованной литературы</a:t>
            </a:r>
            <a:endParaRPr lang="en-US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646759" y="1083003"/>
            <a:ext cx="785048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John Jay College Research Team (2011).  </a:t>
            </a:r>
            <a:r>
              <a:rPr lang="en-US" sz="1600" i="1" dirty="0"/>
              <a:t>The causes and context of sexual abuse of minors by Catholic priests in the United States, 1950-2010</a:t>
            </a:r>
            <a:r>
              <a:rPr lang="en-US" sz="1600" dirty="0"/>
              <a:t>.  USCCB.</a:t>
            </a:r>
          </a:p>
          <a:p>
            <a:endParaRPr lang="en-US" sz="800" dirty="0"/>
          </a:p>
          <a:p>
            <a:r>
              <a:rPr lang="en-US" sz="1600" dirty="0"/>
              <a:t>Pulido, C.M., </a:t>
            </a:r>
            <a:r>
              <a:rPr lang="en-US" sz="1600" dirty="0" err="1"/>
              <a:t>Vidu</a:t>
            </a:r>
            <a:r>
              <a:rPr lang="en-US" sz="1600" dirty="0"/>
              <a:t>, A., Rodrigues de Mello, R., Oliver, E. (2021). Zero tolerance of children’s sexual abuse from interreligious dialogue. </a:t>
            </a:r>
            <a:r>
              <a:rPr lang="en-US" sz="1600" i="1" dirty="0"/>
              <a:t>Religions</a:t>
            </a:r>
            <a:r>
              <a:rPr lang="en-US" sz="1600" dirty="0"/>
              <a:t>, </a:t>
            </a:r>
            <a:r>
              <a:rPr lang="en-US" sz="1600" i="1" dirty="0"/>
              <a:t>12</a:t>
            </a:r>
            <a:r>
              <a:rPr lang="en-US" sz="1600" dirty="0"/>
              <a:t>(7), 549. </a:t>
            </a:r>
            <a:r>
              <a:rPr lang="en-US" sz="1200" u="sng" dirty="0">
                <a:hlinkClick r:id="rId3"/>
              </a:rPr>
              <a:t>https://doi.org/10.3390/rel12070549</a:t>
            </a:r>
            <a:endParaRPr lang="en-US" sz="1200" u="sng" dirty="0"/>
          </a:p>
          <a:p>
            <a:endParaRPr lang="en-US" sz="800" dirty="0"/>
          </a:p>
          <a:p>
            <a:r>
              <a:rPr lang="en-US" sz="1600" dirty="0"/>
              <a:t>Rape, Abuse, &amp; Incest National Network (RAINN). (2022). </a:t>
            </a:r>
            <a:r>
              <a:rPr lang="en-US" sz="1600" i="1" dirty="0"/>
              <a:t>Warning Signs for Children</a:t>
            </a:r>
            <a:r>
              <a:rPr lang="en-US" sz="1600" dirty="0"/>
              <a:t>. </a:t>
            </a:r>
            <a:r>
              <a:rPr lang="en-US" sz="1600" u="sng" dirty="0">
                <a:hlinkClick r:id="rId4"/>
              </a:rPr>
              <a:t>https://www.rainn.org/articles/warning-signs-young-children</a:t>
            </a:r>
            <a:endParaRPr lang="en-US" sz="1600" u="sng" dirty="0"/>
          </a:p>
          <a:p>
            <a:endParaRPr lang="en-US" sz="800" dirty="0"/>
          </a:p>
          <a:p>
            <a:r>
              <a:rPr lang="en-US" sz="1600" dirty="0"/>
              <a:t>Rape, Abuse, &amp; Incest National Network (RAINN). (2022). </a:t>
            </a:r>
            <a:r>
              <a:rPr lang="en-US" sz="1600" i="1" dirty="0"/>
              <a:t>Warning Signs for Teens</a:t>
            </a:r>
            <a:r>
              <a:rPr lang="en-US" sz="1600" dirty="0"/>
              <a:t>. </a:t>
            </a:r>
            <a:r>
              <a:rPr lang="en-US" sz="1600" u="sng" dirty="0">
                <a:hlinkClick r:id="rId5"/>
              </a:rPr>
              <a:t>https://www.rainn.org/articles/warning-signs-teens</a:t>
            </a:r>
            <a:endParaRPr lang="en-US" sz="1600" u="sng" dirty="0"/>
          </a:p>
          <a:p>
            <a:endParaRPr lang="en-US" sz="800" dirty="0"/>
          </a:p>
          <a:p>
            <a:r>
              <a:rPr lang="en-US" sz="1600" dirty="0"/>
              <a:t>Rape, Abuse, &amp; Incest National Network (RAINN). (2022). </a:t>
            </a:r>
            <a:r>
              <a:rPr lang="en-US" sz="1600" i="1" dirty="0"/>
              <a:t>How Can I Protect My Child From Sexual Assault?</a:t>
            </a:r>
            <a:r>
              <a:rPr lang="en-US" sz="1600" dirty="0"/>
              <a:t>  </a:t>
            </a:r>
            <a:r>
              <a:rPr lang="en-US" sz="1600" u="sng" dirty="0">
                <a:hlinkClick r:id="rId6"/>
              </a:rPr>
              <a:t>https://www.rainn.org/articles/how-can-i-protect-my-child-sexual-assault</a:t>
            </a:r>
            <a:endParaRPr lang="en-US" sz="1600" u="sng" dirty="0"/>
          </a:p>
          <a:p>
            <a:endParaRPr lang="en-US" sz="800" dirty="0"/>
          </a:p>
          <a:p>
            <a:r>
              <a:rPr lang="en-US" sz="1600" dirty="0" err="1"/>
              <a:t>Sedlak</a:t>
            </a:r>
            <a:r>
              <a:rPr lang="en-US" sz="1600" dirty="0"/>
              <a:t>, A.J., </a:t>
            </a:r>
            <a:r>
              <a:rPr lang="en-US" sz="1600" dirty="0" err="1"/>
              <a:t>Mettenburg</a:t>
            </a:r>
            <a:r>
              <a:rPr lang="en-US" sz="1600" dirty="0"/>
              <a:t>, J., </a:t>
            </a:r>
            <a:r>
              <a:rPr lang="en-US" sz="1600" dirty="0" err="1"/>
              <a:t>Basena</a:t>
            </a:r>
            <a:r>
              <a:rPr lang="en-US" sz="1600" dirty="0"/>
              <a:t>, M., </a:t>
            </a:r>
            <a:r>
              <a:rPr lang="en-US" sz="1600" dirty="0" err="1"/>
              <a:t>Petta</a:t>
            </a:r>
            <a:r>
              <a:rPr lang="en-US" sz="1600" dirty="0"/>
              <a:t>, I., McPherson, K., Greene, A., and Li, S. (2010). </a:t>
            </a:r>
            <a:r>
              <a:rPr lang="en-US" sz="1600" i="1" dirty="0"/>
              <a:t>Fourth National Incidence Study of Child Abuse and Neglect (NIS–4): Report to Congress</a:t>
            </a:r>
            <a:r>
              <a:rPr lang="en-US" sz="1600" dirty="0"/>
              <a:t>, Executive Summary. U.S. Department of Health and Human Services, Administration for Children and Families.</a:t>
            </a:r>
          </a:p>
          <a:p>
            <a:endParaRPr lang="en-US" sz="800" dirty="0"/>
          </a:p>
          <a:p>
            <a:r>
              <a:rPr lang="en-US" sz="1600" dirty="0" err="1"/>
              <a:t>Stroebel</a:t>
            </a:r>
            <a:r>
              <a:rPr lang="en-US" sz="1600" dirty="0"/>
              <a:t>, S., Shih-</a:t>
            </a:r>
            <a:r>
              <a:rPr lang="en-US" sz="1600" dirty="0" err="1"/>
              <a:t>Ya</a:t>
            </a:r>
            <a:r>
              <a:rPr lang="en-US" sz="1600" dirty="0"/>
              <a:t>, K., O’Keefe, S.L., Beard, K. Swindell, S., &amp; </a:t>
            </a:r>
            <a:r>
              <a:rPr lang="en-US" sz="1600" dirty="0" err="1"/>
              <a:t>Kommor</a:t>
            </a:r>
            <a:r>
              <a:rPr lang="en-US" sz="1600" dirty="0"/>
              <a:t>, M.J. (2013). Risk factors for father-daughter incest: Data from an anonymous computerized survey. </a:t>
            </a:r>
            <a:r>
              <a:rPr lang="en-US" sz="1600" i="1" dirty="0"/>
              <a:t>Sexual Abuse, 25</a:t>
            </a:r>
            <a:r>
              <a:rPr lang="en-US" sz="1600" dirty="0"/>
              <a:t>(6), 583-605. </a:t>
            </a:r>
          </a:p>
        </p:txBody>
      </p:sp>
    </p:spTree>
    <p:extLst>
      <p:ext uri="{BB962C8B-B14F-4D97-AF65-F5344CB8AC3E}">
        <p14:creationId xmlns:p14="http://schemas.microsoft.com/office/powerpoint/2010/main" val="4402405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646759" y="1805456"/>
            <a:ext cx="78504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Алина </a:t>
            </a:r>
            <a:r>
              <a:rPr lang="ru-RU" sz="2000" b="1" dirty="0" err="1"/>
              <a:t>Балтазар</a:t>
            </a:r>
            <a:r>
              <a:rPr lang="ru-RU" sz="2000" b="1" dirty="0"/>
              <a:t>,</a:t>
            </a:r>
            <a:r>
              <a:rPr lang="en-US" sz="2000" b="1" dirty="0"/>
              <a:t> </a:t>
            </a:r>
            <a:r>
              <a:rPr lang="ru-RU" sz="2000" b="1" dirty="0"/>
              <a:t>мама троих сыновей (18</a:t>
            </a:r>
            <a:r>
              <a:rPr lang="en-US" sz="2000" b="1" dirty="0"/>
              <a:t>, </a:t>
            </a:r>
            <a:r>
              <a:rPr lang="ru-RU" sz="2000" b="1" dirty="0"/>
              <a:t>21 и 24 года)</a:t>
            </a:r>
            <a:r>
              <a:rPr lang="en-US" sz="2000" dirty="0"/>
              <a:t>, </a:t>
            </a:r>
            <a:r>
              <a:rPr lang="ru-RU" sz="2000" dirty="0"/>
              <a:t>профессор «Школы социальной работы» и заместитель директора «Института предотвращения зависимостей» в «Университете </a:t>
            </a:r>
            <a:r>
              <a:rPr lang="ru-RU" sz="2000" dirty="0" err="1"/>
              <a:t>Эндрюса</a:t>
            </a:r>
            <a:r>
              <a:rPr lang="ru-RU" sz="2000" dirty="0"/>
              <a:t>», психотерапевт, который занимается лечением психических заболеваний  детей / подростков </a:t>
            </a:r>
            <a:r>
              <a:rPr lang="en-US" sz="2000" dirty="0"/>
              <a:t>, </a:t>
            </a:r>
            <a:r>
              <a:rPr lang="ru-RU" sz="2000" dirty="0"/>
              <a:t>а также является семейным психотерапевтом в </a:t>
            </a:r>
            <a:r>
              <a:rPr lang="ru-RU" sz="2000" dirty="0" err="1"/>
              <a:t>Берриен-Спрингс</a:t>
            </a:r>
            <a:r>
              <a:rPr lang="ru-RU" sz="2000" dirty="0"/>
              <a:t>, штат Мичиган, США.</a:t>
            </a:r>
            <a:endParaRPr lang="en-US" sz="2000" dirty="0"/>
          </a:p>
          <a:p>
            <a:r>
              <a:rPr lang="en-US" sz="2000" dirty="0"/>
              <a:t> </a:t>
            </a:r>
            <a:endParaRPr lang="ru-RU" sz="2000" dirty="0"/>
          </a:p>
          <a:p>
            <a:endParaRPr lang="ru-RU" sz="2000" dirty="0"/>
          </a:p>
          <a:p>
            <a:r>
              <a:rPr lang="en-US" sz="2000" dirty="0"/>
              <a:t>Andrews University</a:t>
            </a:r>
          </a:p>
          <a:p>
            <a:r>
              <a:rPr lang="en-US" sz="2000" dirty="0"/>
              <a:t>4141 Administration Dr.</a:t>
            </a:r>
          </a:p>
          <a:p>
            <a:r>
              <a:rPr lang="en-US" sz="2000" dirty="0"/>
              <a:t>Berrien Springs, MI 49104</a:t>
            </a:r>
          </a:p>
          <a:p>
            <a:r>
              <a:rPr lang="en-US" sz="2000" dirty="0" err="1"/>
              <a:t>baltazar@andrews.edu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1329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-397"/>
            <a:ext cx="9152410" cy="685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976543" y="1312494"/>
            <a:ext cx="719091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E18F39"/>
              </a:buClr>
            </a:pPr>
            <a:r>
              <a:rPr lang="ru-RU" sz="3600" b="1" dirty="0"/>
              <a:t>Ответьте на вопрос:</a:t>
            </a:r>
            <a:endParaRPr lang="en-US" sz="3600" b="1" dirty="0"/>
          </a:p>
          <a:p>
            <a:pPr algn="ctr">
              <a:lnSpc>
                <a:spcPct val="150000"/>
              </a:lnSpc>
              <a:buClr>
                <a:srgbClr val="E18F39"/>
              </a:buClr>
            </a:pPr>
            <a:endParaRPr lang="en-US" sz="800" dirty="0"/>
          </a:p>
          <a:p>
            <a:pPr algn="ctr">
              <a:buClr>
                <a:srgbClr val="E18F39"/>
              </a:buClr>
            </a:pPr>
            <a:r>
              <a:rPr lang="ru-RU" sz="3600" dirty="0"/>
              <a:t>Знаете ли вы лично того, кто подвергся сексуальному насилию в детстве</a:t>
            </a:r>
            <a:r>
              <a:rPr lang="en-US" sz="3600" dirty="0"/>
              <a:t>/</a:t>
            </a:r>
            <a:r>
              <a:rPr lang="ru-RU" sz="3600" dirty="0"/>
              <a:t>подростковом возрасте, или человека, который совершил сексуальное насилие над ребенок или подростком?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976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Введение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905522" y="1095068"/>
            <a:ext cx="733295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В Книге «Псалтирь» (126:3) говорится</a:t>
            </a:r>
            <a:r>
              <a:rPr lang="en-US" sz="2200" dirty="0"/>
              <a:t>, </a:t>
            </a:r>
            <a:r>
              <a:rPr lang="ru-RU" sz="2200" dirty="0"/>
              <a:t>что «дети являются особым</a:t>
            </a:r>
            <a:r>
              <a:rPr lang="en-US" sz="2200" dirty="0"/>
              <a:t> </a:t>
            </a:r>
            <a:r>
              <a:rPr lang="ru-RU" sz="2200" dirty="0"/>
              <a:t>наследием от Господа»</a:t>
            </a:r>
            <a:r>
              <a:rPr lang="en-US" sz="2200" dirty="0"/>
              <a:t>. </a:t>
            </a:r>
          </a:p>
          <a:p>
            <a:pPr algn="just">
              <a:buClr>
                <a:srgbClr val="E18F39"/>
              </a:buClr>
            </a:pPr>
            <a:endParaRPr lang="en-US" sz="2200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Дети полностью зависят от взрослых, которые заботятся об их основных потребностях</a:t>
            </a:r>
            <a:r>
              <a:rPr lang="en-US" sz="2200" dirty="0"/>
              <a:t>, </a:t>
            </a:r>
            <a:r>
              <a:rPr lang="ru-RU" sz="2200" dirty="0"/>
              <a:t>воспитывают и дарят безусловную родительскую любовь</a:t>
            </a:r>
            <a:r>
              <a:rPr lang="en-US" sz="2200" dirty="0"/>
              <a:t>. </a:t>
            </a:r>
            <a:r>
              <a:rPr lang="ru-RU" sz="2200" dirty="0"/>
              <a:t> </a:t>
            </a:r>
            <a:endParaRPr lang="en-US" sz="2200" dirty="0"/>
          </a:p>
          <a:p>
            <a:pPr algn="just">
              <a:buClr>
                <a:srgbClr val="E18F39"/>
              </a:buClr>
            </a:pPr>
            <a:endParaRPr lang="en-US" sz="2200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Стабильная благоприятная</a:t>
            </a:r>
            <a:r>
              <a:rPr lang="en-US" sz="2200" dirty="0"/>
              <a:t>, </a:t>
            </a:r>
            <a:r>
              <a:rPr lang="ru-RU" sz="2200" dirty="0"/>
              <a:t>безопасная среда необходима для того, чтобы дети выросли здоровыми и полноценными членами общества.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sz="2200" dirty="0"/>
              <a:t>Грех проникает в жизнь и вредит здоровому развитию детей разными способам</a:t>
            </a:r>
            <a:r>
              <a:rPr lang="en-US" sz="2200" dirty="0"/>
              <a:t>. </a:t>
            </a:r>
            <a:r>
              <a:rPr lang="ru-RU" sz="2200" dirty="0"/>
              <a:t>Сексуальное насилие оказывает сильнейшее разрушительное влияние на жизнь ребенка в целом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088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C</a:t>
            </a:r>
            <a:r>
              <a:rPr lang="ru-RU" sz="3600" b="1" dirty="0" err="1">
                <a:solidFill>
                  <a:schemeClr val="bg1"/>
                </a:solidFill>
                <a:latin typeface="Avenir Next Condensed" panose="020B0506020202020204" pitchFamily="34" charset="0"/>
              </a:rPr>
              <a:t>татистика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905522" y="1521602"/>
            <a:ext cx="73329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E18F39"/>
              </a:buClr>
            </a:pPr>
            <a:r>
              <a:rPr lang="ru-RU" sz="2400" dirty="0"/>
              <a:t>По данным «Центра по контролю и профилактике заболеваний США» (2022 г.), сексуальное насилие над детьми является одной из самых серьезных проблем общественного здравоохранения. Сексуальное насилие над ребенком – это вовлечение зависимых, незрелых детей и подростков (лиц моложе 18 лет) в какие-либо действия сексуального характера</a:t>
            </a:r>
            <a:r>
              <a:rPr lang="en-US" sz="2400" dirty="0"/>
              <a:t>, </a:t>
            </a:r>
            <a:r>
              <a:rPr lang="ru-RU" sz="2400" dirty="0"/>
              <a:t>нарушающие закон и моральные нормы</a:t>
            </a:r>
            <a:r>
              <a:rPr lang="en-US" sz="2400" dirty="0"/>
              <a:t>,  </a:t>
            </a:r>
            <a:r>
              <a:rPr lang="ru-RU" sz="2400" dirty="0"/>
              <a:t>последствия которых дети не осознают или осознают не</a:t>
            </a:r>
            <a:r>
              <a:rPr lang="en-US" sz="2400" dirty="0"/>
              <a:t> </a:t>
            </a:r>
            <a:r>
              <a:rPr lang="ru-RU" sz="2400" dirty="0"/>
              <a:t>полностью в силу своей незрелости</a:t>
            </a:r>
            <a:r>
              <a:rPr lang="en-US" sz="2400" dirty="0"/>
              <a:t>, </a:t>
            </a:r>
            <a:r>
              <a:rPr lang="ru-RU" sz="2400" dirty="0"/>
              <a:t>и на которые они не могут дать</a:t>
            </a:r>
            <a:r>
              <a:rPr lang="en-US" sz="2400" dirty="0"/>
              <a:t> </a:t>
            </a:r>
            <a:r>
              <a:rPr lang="ru-RU" sz="2400" dirty="0"/>
              <a:t>согласие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6718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05" y="0"/>
            <a:ext cx="9152410" cy="685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560070" y="317323"/>
            <a:ext cx="6750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Статистика</a:t>
            </a:r>
            <a:endParaRPr lang="en-US" sz="14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21DCA3-A769-C049-BA95-5D4CF043B697}"/>
              </a:ext>
            </a:extLst>
          </p:cNvPr>
          <p:cNvSpPr txBox="1"/>
          <p:nvPr/>
        </p:nvSpPr>
        <p:spPr>
          <a:xfrm>
            <a:off x="905522" y="1034731"/>
            <a:ext cx="73329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Зачастую</a:t>
            </a:r>
            <a:r>
              <a:rPr lang="en-US" b="1" dirty="0"/>
              <a:t> </a:t>
            </a:r>
            <a:r>
              <a:rPr lang="ru-RU" b="1" dirty="0"/>
              <a:t>дети не осознают, что над ними было совершено сексуальное насилие</a:t>
            </a:r>
            <a:r>
              <a:rPr lang="en-US" b="1" dirty="0"/>
              <a:t>. </a:t>
            </a:r>
            <a:r>
              <a:rPr lang="ru-RU" b="1" dirty="0"/>
              <a:t>Кроме того</a:t>
            </a:r>
            <a:r>
              <a:rPr lang="en-US" b="1" dirty="0"/>
              <a:t>, </a:t>
            </a:r>
            <a:r>
              <a:rPr lang="ru-RU" b="1" dirty="0"/>
              <a:t>дети не сообщают о преступлении из-за страха общественного осуждения</a:t>
            </a:r>
            <a:r>
              <a:rPr lang="en-US" b="1" dirty="0"/>
              <a:t> </a:t>
            </a:r>
            <a:r>
              <a:rPr lang="ru-RU" b="1" dirty="0"/>
              <a:t>или наказания, поэтому данные</a:t>
            </a:r>
            <a:r>
              <a:rPr lang="en-US" b="1" dirty="0"/>
              <a:t>, </a:t>
            </a:r>
            <a:r>
              <a:rPr lang="ru-RU" b="1" dirty="0"/>
              <a:t>приведенные ниже</a:t>
            </a:r>
            <a:r>
              <a:rPr lang="en-US" b="1" dirty="0"/>
              <a:t>,</a:t>
            </a:r>
            <a:r>
              <a:rPr lang="ru-RU" b="1" dirty="0"/>
              <a:t> могут быть занижены.  (Цифры статистики могут также варьироваться в зависимости от типа исследований</a:t>
            </a:r>
            <a:r>
              <a:rPr lang="en-US" b="1" dirty="0"/>
              <a:t>, </a:t>
            </a:r>
            <a:r>
              <a:rPr lang="ru-RU" b="1" dirty="0"/>
              <a:t>а также географических мест</a:t>
            </a:r>
            <a:r>
              <a:rPr lang="en-US" b="1" dirty="0"/>
              <a:t>, </a:t>
            </a:r>
            <a:r>
              <a:rPr lang="ru-RU" b="1" dirty="0"/>
              <a:t>по данным которым эти исследования были проведены)</a:t>
            </a:r>
            <a:r>
              <a:rPr lang="en-US" b="1" dirty="0"/>
              <a:t>.</a:t>
            </a:r>
          </a:p>
          <a:p>
            <a:pPr algn="just"/>
            <a:endParaRPr lang="en-US" sz="2000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b="1" dirty="0"/>
              <a:t>Одна</a:t>
            </a:r>
            <a:r>
              <a:rPr lang="ru-RU" dirty="0"/>
              <a:t> из </a:t>
            </a:r>
            <a:r>
              <a:rPr lang="ru-RU" b="1" dirty="0"/>
              <a:t>четырех</a:t>
            </a:r>
            <a:r>
              <a:rPr lang="ru-RU" dirty="0"/>
              <a:t> женщин и </a:t>
            </a:r>
            <a:r>
              <a:rPr lang="ru-RU" b="1" dirty="0"/>
              <a:t>один</a:t>
            </a:r>
            <a:r>
              <a:rPr lang="ru-RU" dirty="0"/>
              <a:t> из </a:t>
            </a:r>
            <a:r>
              <a:rPr lang="ru-RU" b="1" dirty="0"/>
              <a:t>шести</a:t>
            </a:r>
            <a:r>
              <a:rPr lang="ru-RU" dirty="0"/>
              <a:t> мужчин в США подвергаются сексуальному насилию в возрасте до 18 лет.</a:t>
            </a:r>
            <a:endParaRPr lang="en-US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b="1" dirty="0"/>
              <a:t>91%</a:t>
            </a:r>
            <a:r>
              <a:rPr lang="ru-RU" dirty="0"/>
              <a:t> насильников — </a:t>
            </a:r>
            <a:r>
              <a:rPr lang="ru-RU" b="1" dirty="0"/>
              <a:t>знакомые </a:t>
            </a:r>
            <a:r>
              <a:rPr lang="ru-RU" dirty="0"/>
              <a:t>ребенку люди (друзья</a:t>
            </a:r>
            <a:r>
              <a:rPr lang="en-US" dirty="0"/>
              <a:t>,</a:t>
            </a:r>
            <a:r>
              <a:rPr lang="ru-RU" dirty="0"/>
              <a:t> члены семьи)</a:t>
            </a:r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 algn="just">
              <a:buClr>
                <a:srgbClr val="E18F39"/>
              </a:buClr>
              <a:buFont typeface="Arial" panose="020B0604020202020204" pitchFamily="34" charset="0"/>
              <a:buChar char="•"/>
            </a:pPr>
            <a:r>
              <a:rPr lang="ru-RU" dirty="0"/>
              <a:t>Акты сексуального насилия влекут за собой и экономические издержки</a:t>
            </a:r>
            <a:r>
              <a:rPr lang="en-US" dirty="0"/>
              <a:t>. </a:t>
            </a:r>
            <a:r>
              <a:rPr lang="ru-RU" dirty="0"/>
              <a:t>В среднем «Всемирная организации здравоохранения»</a:t>
            </a:r>
            <a:r>
              <a:rPr lang="en-US" dirty="0"/>
              <a:t>, </a:t>
            </a:r>
            <a:r>
              <a:rPr lang="ru-RU" dirty="0"/>
              <a:t>«Система социального обеспечения»</a:t>
            </a:r>
            <a:r>
              <a:rPr lang="en-US" dirty="0"/>
              <a:t>, </a:t>
            </a:r>
            <a:r>
              <a:rPr lang="ru-RU" dirty="0"/>
              <a:t>а также «Система уголовного правосудия»  выделяют  9,3 миллиарда долларов на устранение последствий актов сексуального насилия</a:t>
            </a:r>
            <a:r>
              <a:rPr lang="en-US" dirty="0"/>
              <a:t>, </a:t>
            </a:r>
            <a:r>
              <a:rPr lang="ru-RU" dirty="0"/>
              <a:t>а также их предупреждение (данные на 2015 год)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9067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52410" cy="68587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5422" y="1021497"/>
            <a:ext cx="7526037" cy="76944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ru-RU" sz="4400" b="1" dirty="0">
                <a:solidFill>
                  <a:srgbClr val="FDA400"/>
                </a:solidFill>
                <a:latin typeface="Avenir Next Condensed" panose="020B0506020202020204" pitchFamily="34" charset="0"/>
              </a:rPr>
              <a:t>Вопрос для обсуждения</a:t>
            </a:r>
            <a:endParaRPr lang="en-US" sz="4400" b="1" dirty="0">
              <a:solidFill>
                <a:srgbClr val="FDA400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0CE529-1C45-F548-AE8A-BB4457328103}"/>
              </a:ext>
            </a:extLst>
          </p:cNvPr>
          <p:cNvSpPr txBox="1"/>
          <p:nvPr/>
        </p:nvSpPr>
        <p:spPr>
          <a:xfrm>
            <a:off x="225321" y="2376263"/>
            <a:ext cx="7329575" cy="255454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Пугает ли вас данная статистика? Или вы считаете</a:t>
            </a:r>
            <a:r>
              <a:rPr lang="en-US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, </a:t>
            </a:r>
            <a:r>
              <a:rPr lang="ru-RU" sz="4000" b="1" dirty="0">
                <a:solidFill>
                  <a:schemeClr val="bg1"/>
                </a:solidFill>
                <a:latin typeface="Avenir Next Condensed" panose="020B0506020202020204" pitchFamily="34" charset="0"/>
              </a:rPr>
              <a:t>что сексуальное насилие не коснется вашего ребенка? </a:t>
            </a:r>
            <a:endParaRPr lang="en-US" sz="4000" b="1" dirty="0">
              <a:solidFill>
                <a:schemeClr val="bg1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25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6080</TotalTime>
  <Words>4165</Words>
  <Application>Microsoft Macintosh PowerPoint</Application>
  <PresentationFormat>On-screen Show (4:3)</PresentationFormat>
  <Paragraphs>286</Paragraphs>
  <Slides>44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GC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rosemay</dc:creator>
  <cp:keywords/>
  <dc:description/>
  <cp:lastModifiedBy>Yulia Lisovaya</cp:lastModifiedBy>
  <cp:revision>298</cp:revision>
  <cp:lastPrinted>2022-11-10T10:32:07Z</cp:lastPrinted>
  <dcterms:created xsi:type="dcterms:W3CDTF">2015-08-17T22:20:08Z</dcterms:created>
  <dcterms:modified xsi:type="dcterms:W3CDTF">2023-02-21T11:06:03Z</dcterms:modified>
  <cp:category/>
</cp:coreProperties>
</file>