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63" r:id="rId20"/>
    <p:sldId id="281" r:id="rId21"/>
    <p:sldId id="262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8">
          <p15:clr>
            <a:srgbClr val="A4A3A4"/>
          </p15:clr>
        </p15:guide>
        <p15:guide id="4" pos="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/>
    <p:restoredTop sz="94779" autoAdjust="0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>
        <p:guide orient="horz" pos="2160"/>
        <p:guide pos="2880"/>
        <p:guide orient="horz" pos="1828"/>
        <p:guide pos="180"/>
      </p:guideLst>
    </p:cSldViewPr>
  </p:slideViewPr>
  <p:notesTextViewPr>
    <p:cViewPr>
      <p:scale>
        <a:sx n="185" d="100"/>
        <a:sy n="1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endParaRPr lang="ru-RU" sz="900" dirty="0" smtClean="0">
              <a:latin typeface="DINCondensedC"/>
              <a:cs typeface="DINCondensed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3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1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5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6" y="2462557"/>
            <a:ext cx="5431858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bg-BG" sz="4400" b="1" dirty="0">
                <a:solidFill>
                  <a:schemeClr val="bg1"/>
                </a:solidFill>
                <a:latin typeface="Impact"/>
                <a:cs typeface="Impact"/>
              </a:rPr>
              <a:t>РОЛЬ ЦЕРКВИ </a:t>
            </a:r>
            <a:r>
              <a:rPr lang="bg-BG" sz="4400" b="1" dirty="0" smtClean="0">
                <a:solidFill>
                  <a:schemeClr val="bg1"/>
                </a:solidFill>
                <a:latin typeface="Impact"/>
                <a:cs typeface="Impact"/>
              </a:rPr>
              <a:t/>
            </a:r>
            <a:br>
              <a:rPr lang="bg-BG" sz="4400" b="1" dirty="0" smtClean="0">
                <a:solidFill>
                  <a:schemeClr val="bg1"/>
                </a:solidFill>
                <a:latin typeface="Impact"/>
                <a:cs typeface="Impact"/>
              </a:rPr>
            </a:br>
            <a:r>
              <a:rPr lang="bg-BG" sz="4400" b="1" dirty="0" smtClean="0">
                <a:solidFill>
                  <a:schemeClr val="bg1"/>
                </a:solidFill>
                <a:latin typeface="Impact"/>
                <a:cs typeface="Impact"/>
              </a:rPr>
              <a:t>В </a:t>
            </a:r>
            <a:r>
              <a:rPr lang="bg-BG" sz="4400" b="1" dirty="0">
                <a:solidFill>
                  <a:schemeClr val="bg1"/>
                </a:solidFill>
                <a:latin typeface="Impact"/>
                <a:cs typeface="Impact"/>
              </a:rPr>
              <a:t>ПОДДЕРЖКЕ </a:t>
            </a:r>
            <a:r>
              <a:rPr lang="bg-BG" sz="4400" b="1" dirty="0" smtClean="0">
                <a:solidFill>
                  <a:schemeClr val="bg1"/>
                </a:solidFill>
                <a:latin typeface="Impact"/>
                <a:cs typeface="Impact"/>
              </a:rPr>
              <a:t>СЕМЕЙ, </a:t>
            </a:r>
            <a:r>
              <a:rPr lang="bg-BG" sz="4400" b="1" dirty="0">
                <a:solidFill>
                  <a:schemeClr val="bg1"/>
                </a:solidFill>
                <a:latin typeface="Impact"/>
                <a:cs typeface="Impact"/>
              </a:rPr>
              <a:t>ВОСПИТЫВАЮЩИХ </a:t>
            </a:r>
            <a:r>
              <a:rPr lang="bg-BG" sz="4400" b="1" dirty="0" smtClean="0">
                <a:solidFill>
                  <a:schemeClr val="bg1"/>
                </a:solidFill>
                <a:latin typeface="Impact"/>
                <a:cs typeface="Impact"/>
              </a:rPr>
              <a:t>НЕЙРОДИВЕРГЕНТНЫХ ДЕТЕ</a:t>
            </a:r>
            <a:r>
              <a:rPr lang="ru-RU" sz="4400" b="1" dirty="0" smtClean="0">
                <a:solidFill>
                  <a:schemeClr val="bg1"/>
                </a:solidFill>
                <a:latin typeface="Impact"/>
                <a:cs typeface="Impact"/>
              </a:rPr>
              <a:t>Й</a:t>
            </a:r>
            <a:endParaRPr lang="bg-BG" sz="44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64" y="6282358"/>
            <a:ext cx="754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DINCondensedC"/>
                <a:cs typeface="DINCondensedC"/>
              </a:rPr>
              <a:t>Подготовлено</a:t>
            </a:r>
            <a:r>
              <a:rPr lang="en-US" dirty="0">
                <a:solidFill>
                  <a:srgbClr val="FFFFFF"/>
                </a:solidFill>
                <a:latin typeface="DINCondensedC"/>
                <a:cs typeface="DINCondensedC"/>
              </a:rPr>
              <a:t>: </a:t>
            </a:r>
            <a:r>
              <a:rPr lang="ru-RU" dirty="0">
                <a:solidFill>
                  <a:srgbClr val="FFFFFF"/>
                </a:solidFill>
                <a:latin typeface="DINCondensedC"/>
                <a:cs typeface="DINCondensedC"/>
              </a:rPr>
              <a:t>Вилли и </a:t>
            </a:r>
            <a:r>
              <a:rPr lang="ru-RU" dirty="0" smtClean="0">
                <a:solidFill>
                  <a:srgbClr val="FFFFFF"/>
                </a:solidFill>
                <a:latin typeface="DINCondensedC"/>
                <a:cs typeface="DINCondensedC"/>
              </a:rPr>
              <a:t>Элейн н </a:t>
            </a:r>
            <a:r>
              <a:rPr lang="ru-RU" dirty="0" smtClean="0">
                <a:solidFill>
                  <a:srgbClr val="FFFFFF"/>
                </a:solidFill>
                <a:latin typeface="DINCondensedC"/>
                <a:cs typeface="DINCondensedC"/>
              </a:rPr>
              <a:t>Оливер, руководителями ОСС ГК </a:t>
            </a:r>
            <a:endParaRPr lang="ru-RU" dirty="0">
              <a:solidFill>
                <a:srgbClr val="FFFFFF"/>
              </a:solidFill>
              <a:latin typeface="DINCondensedC"/>
              <a:cs typeface="DINCondensed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63" y="59130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DINCondensedC"/>
                <a:cs typeface="DINCondensedC"/>
              </a:rPr>
              <a:t>Докладчик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DINCondensedC"/>
                <a:cs typeface="DINCondensedC"/>
              </a:rPr>
              <a:t>: (</a:t>
            </a:r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DINCondensedC"/>
                <a:cs typeface="DINCondensedC"/>
              </a:rPr>
              <a:t>впишите сюда 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DINCondensedC"/>
                <a:cs typeface="DINCondensedC"/>
              </a:rPr>
              <a:t>имя докладчика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DINCondensedC"/>
                <a:cs typeface="DINCondensedC"/>
              </a:rPr>
              <a:t>)</a:t>
            </a:r>
            <a:endParaRPr lang="en-US" spc="50" dirty="0">
              <a:ln w="13500">
                <a:noFill/>
                <a:prstDash val="solid"/>
              </a:ln>
              <a:solidFill>
                <a:srgbClr val="FDA40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91308" y="1098884"/>
            <a:ext cx="7705933" cy="5084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 err="1">
                <a:latin typeface="DINCondensedC"/>
                <a:cs typeface="DINCondensedC"/>
              </a:rPr>
              <a:t>Нейродивергенция</a:t>
            </a:r>
            <a:r>
              <a:rPr lang="ru-RU" sz="2400" dirty="0">
                <a:latin typeface="DINCondensedC"/>
                <a:cs typeface="DINCondensedC"/>
              </a:rPr>
              <a:t> </a:t>
            </a:r>
            <a:r>
              <a:rPr lang="mr-IN" sz="2400" dirty="0" smtClean="0">
                <a:latin typeface="DINCondensedC"/>
                <a:cs typeface="DINCondensedC"/>
              </a:rPr>
              <a:t>–</a:t>
            </a:r>
            <a:r>
              <a:rPr lang="ru-RU" sz="2400" dirty="0" smtClean="0">
                <a:latin typeface="DINCondensedC"/>
                <a:cs typeface="DINCondensedC"/>
              </a:rPr>
              <a:t> многогранное </a:t>
            </a:r>
            <a:r>
              <a:rPr lang="ru-RU" sz="2400" dirty="0">
                <a:latin typeface="DINCondensedC"/>
                <a:cs typeface="DINCondensedC"/>
              </a:rPr>
              <a:t>понятие, охватывающее различные неврологические состояния и различия, которые </a:t>
            </a:r>
            <a:r>
              <a:rPr lang="ru-RU" sz="2400" dirty="0" smtClean="0">
                <a:latin typeface="DINCondensedC"/>
                <a:cs typeface="DINCondensedC"/>
              </a:rPr>
              <a:t>имеют место в </a:t>
            </a:r>
            <a:r>
              <a:rPr lang="ru-RU" sz="2400" dirty="0" err="1" smtClean="0">
                <a:latin typeface="DINCondensedC"/>
                <a:cs typeface="DINCondensedC"/>
              </a:rPr>
              <a:t>нейротипичном</a:t>
            </a:r>
            <a:r>
              <a:rPr lang="ru-RU" sz="2400" dirty="0" smtClean="0">
                <a:latin typeface="DINCondensedC"/>
                <a:cs typeface="DINCondensedC"/>
              </a:rPr>
              <a:t> </a:t>
            </a:r>
            <a:r>
              <a:rPr lang="ru-RU" sz="2400" dirty="0">
                <a:latin typeface="DINCondensedC"/>
                <a:cs typeface="DINCondensedC"/>
              </a:rPr>
              <a:t>или </a:t>
            </a:r>
            <a:r>
              <a:rPr lang="ru-RU" sz="2400" dirty="0" smtClean="0">
                <a:latin typeface="DINCondensedC"/>
                <a:cs typeface="DINCondensedC"/>
              </a:rPr>
              <a:t>типичном неврологическом функционировании.</a:t>
            </a: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Важно признать, что </a:t>
            </a:r>
            <a:r>
              <a:rPr lang="ru-RU" sz="2400" dirty="0" err="1">
                <a:latin typeface="DINCondensedC"/>
                <a:cs typeface="DINCondensedC"/>
              </a:rPr>
              <a:t>нейродивергенция</a:t>
            </a:r>
            <a:r>
              <a:rPr lang="ru-RU" sz="2400" dirty="0">
                <a:latin typeface="DINCondensedC"/>
                <a:cs typeface="DINCondensedC"/>
              </a:rPr>
              <a:t> выходит за рамки этих примеров и включает другие состояния, такие как синдром </a:t>
            </a:r>
            <a:r>
              <a:rPr lang="ru-RU" sz="2400" dirty="0" err="1">
                <a:latin typeface="DINCondensedC"/>
                <a:cs typeface="DINCondensedC"/>
              </a:rPr>
              <a:t>Туретта</a:t>
            </a:r>
            <a:r>
              <a:rPr lang="ru-RU" sz="2400" dirty="0">
                <a:latin typeface="DINCondensedC"/>
                <a:cs typeface="DINCondensedC"/>
              </a:rPr>
              <a:t>, расстройство сенсорной обработки информации и многое другое.</a:t>
            </a: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Это разнообразие подчёркивает сложность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переживаний и необходимость тонкого осторожного понимания.</a:t>
            </a: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Важно отметить, что у каждого человека эти состояния часто сосуществуют и проявляются по-разному, подчёркивая уникальную природу каждого из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переживаний.</a:t>
            </a:r>
            <a:endParaRPr lang="en-US" sz="2400" dirty="0">
              <a:latin typeface="DINCondensedC"/>
              <a:cs typeface="DINCondensed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6233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ОПРЕДЕЛЕНИЕ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236180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8814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ТРУДНОСТИ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88143" y="1274726"/>
            <a:ext cx="7403626" cy="436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>
              <a:lnSpc>
                <a:spcPct val="90000"/>
              </a:lnSpc>
              <a:buFont typeface="Arial"/>
              <a:buChar char="•"/>
            </a:pPr>
            <a:r>
              <a:rPr lang="ru-RU" sz="2800" dirty="0">
                <a:latin typeface="DINCondensedC"/>
                <a:cs typeface="DINCondensedC"/>
              </a:rPr>
              <a:t>Семьи </a:t>
            </a:r>
            <a:r>
              <a:rPr lang="ru-RU" sz="28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800" dirty="0">
                <a:latin typeface="DINCondensedC"/>
                <a:cs typeface="DINCondensedC"/>
              </a:rPr>
              <a:t> детей ежедневно сталкиваются с уникальными проблемами, и каждая религиозная община должна быть заинтересована в том, чтобы каждый член такой семьи чувствовал себя желанным и получал поддержку в церковной семье.</a:t>
            </a:r>
          </a:p>
          <a:p>
            <a:pPr marL="263525" indent="-263525">
              <a:lnSpc>
                <a:spcPct val="90000"/>
              </a:lnSpc>
              <a:buFont typeface="Arial"/>
              <a:buChar char="•"/>
            </a:pPr>
            <a:endParaRPr lang="ru-RU" sz="2800" dirty="0">
              <a:latin typeface="DINCondensedC"/>
              <a:cs typeface="DINCondensedC"/>
            </a:endParaRPr>
          </a:p>
          <a:p>
            <a:pPr marL="263525" indent="-263525">
              <a:lnSpc>
                <a:spcPct val="90000"/>
              </a:lnSpc>
              <a:buFont typeface="Arial"/>
              <a:buChar char="•"/>
            </a:pPr>
            <a:r>
              <a:rPr lang="ru-RU" sz="2800" dirty="0">
                <a:latin typeface="DINCondensedC"/>
                <a:cs typeface="DINCondensedC"/>
              </a:rPr>
              <a:t>Церковь обладает преобразующим потенциалом для поддержки семей, в том числе </a:t>
            </a:r>
            <a:r>
              <a:rPr lang="ru-RU" sz="28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800" dirty="0">
                <a:latin typeface="DINCondensedC"/>
                <a:cs typeface="DINCondensedC"/>
              </a:rPr>
              <a:t>.</a:t>
            </a:r>
          </a:p>
          <a:p>
            <a:pPr marL="263525" indent="-263525">
              <a:lnSpc>
                <a:spcPct val="90000"/>
              </a:lnSpc>
              <a:buFont typeface="Arial"/>
              <a:buChar char="•"/>
            </a:pPr>
            <a:endParaRPr lang="ru-RU" sz="2800" dirty="0">
              <a:latin typeface="DINCondensedC"/>
              <a:cs typeface="DINCondensedC"/>
            </a:endParaRPr>
          </a:p>
          <a:p>
            <a:pPr marL="263525" indent="-263525">
              <a:lnSpc>
                <a:spcPct val="90000"/>
              </a:lnSpc>
              <a:buFont typeface="Arial"/>
              <a:buChar char="•"/>
            </a:pPr>
            <a:r>
              <a:rPr lang="ru-RU" sz="2800" dirty="0">
                <a:latin typeface="DINCondensedC"/>
                <a:cs typeface="DINCondensedC"/>
              </a:rPr>
              <a:t>Важно создать благоприятную обстановку, способствующую принятию и взаимопониманию.</a:t>
            </a:r>
          </a:p>
        </p:txBody>
      </p:sp>
      <p:sp>
        <p:nvSpPr>
          <p:cNvPr id="6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413604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11183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95517" y="1216112"/>
            <a:ext cx="7501724" cy="453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2600" b="1" kern="0" dirty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Широко </a:t>
            </a:r>
            <a:r>
              <a:rPr lang="ru-RU" sz="26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распространённые предубеждения </a:t>
            </a:r>
            <a:br>
              <a:rPr lang="ru-RU" sz="26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</a:br>
            <a:r>
              <a:rPr lang="ru-RU" sz="26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и ложные </a:t>
            </a:r>
            <a:r>
              <a:rPr lang="ru-RU" sz="2600" b="1" kern="0" dirty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представления в обществе могут</a:t>
            </a:r>
            <a:r>
              <a:rPr lang="ru-RU" sz="26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0E101A"/>
              </a:solidFill>
              <a:latin typeface="Impact"/>
              <a:ea typeface="Times New Roman" panose="02020603050405020304" pitchFamily="18" charset="0"/>
              <a:cs typeface="Impact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Создавать изоляцию и </a:t>
            </a:r>
            <a:r>
              <a:rPr lang="ru-RU" sz="2400" dirty="0" smtClean="0">
                <a:latin typeface="DINCondensedC"/>
                <a:cs typeface="DINCondensedC"/>
              </a:rPr>
              <a:t>порождать </a:t>
            </a:r>
            <a:r>
              <a:rPr lang="ru-RU" sz="2400" dirty="0">
                <a:latin typeface="DINCondensedC"/>
                <a:cs typeface="DINCondensedC"/>
              </a:rPr>
              <a:t>чувство стыда как у родителей, так и у детей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Приводить к неверным суждениям и стереотипам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err="1">
                <a:latin typeface="DINCondensedC"/>
                <a:cs typeface="DINCondensedC"/>
              </a:rPr>
              <a:t>З</a:t>
            </a:r>
            <a:r>
              <a:rPr lang="ru-RU" sz="2400" dirty="0" err="1">
                <a:latin typeface="DINCondensedC"/>
                <a:cs typeface="DINCondensedC"/>
              </a:rPr>
              <a:t>акреплять</a:t>
            </a:r>
            <a:r>
              <a:rPr lang="ru-RU" sz="2400" dirty="0">
                <a:latin typeface="DINCondensedC"/>
                <a:cs typeface="DINCondensedC"/>
              </a:rPr>
              <a:t> идею о том, что эти дети по своей сути ущербны или менее способны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Препятствовать социальному принятию и доступу к жизненно важной поддержке и ресурсам</a:t>
            </a:r>
            <a:endParaRPr lang="en-US" sz="2400" dirty="0">
              <a:latin typeface="DINCondensedC"/>
              <a:cs typeface="DINCondensed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8814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ТРУДНОСТИ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361640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988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862781" y="1274726"/>
            <a:ext cx="7484806" cy="441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Уникальные задачи по уходу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Может потребоваться специализированный уход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Учебные заведения с индивидуальными учебными планами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Сложная система назначений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Назначения на терапию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Финансовое бремя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Непредсказуемость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состояний</a:t>
            </a:r>
            <a:endParaRPr lang="en-US" sz="2400" dirty="0">
              <a:latin typeface="DINCondensedC"/>
              <a:cs typeface="DINCondensed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8814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ТРУДНОСТИ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65768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62781" y="254170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РОЛЬ ЦЕРКВИ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862781" y="1440799"/>
            <a:ext cx="7484806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Что </a:t>
            </a:r>
            <a:r>
              <a:rPr lang="ru-RU" sz="2800" b="1" kern="0" dirty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говорит Библия о </a:t>
            </a:r>
            <a:r>
              <a:rPr lang="ru-RU" sz="28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нашей </a:t>
            </a:r>
            <a:r>
              <a:rPr lang="ru-RU" sz="2800" b="1" kern="0" dirty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ответственности друг перед другом в церкви и </a:t>
            </a:r>
            <a:r>
              <a:rPr lang="ru-RU" sz="2800" b="1" kern="0" dirty="0" smtClean="0">
                <a:solidFill>
                  <a:srgbClr val="0E101A"/>
                </a:solidFill>
                <a:latin typeface="Impact"/>
                <a:ea typeface="Times New Roman" panose="02020603050405020304" pitchFamily="18" charset="0"/>
                <a:cs typeface="Impact"/>
              </a:rPr>
              <a:t>обществе? </a:t>
            </a:r>
            <a:endParaRPr lang="en-US" sz="2000" b="1" kern="0" dirty="0" smtClean="0">
              <a:solidFill>
                <a:srgbClr val="0E101A"/>
              </a:solidFill>
              <a:latin typeface="Impact"/>
              <a:ea typeface="Times New Roman" panose="02020603050405020304" pitchFamily="18" charset="0"/>
              <a:cs typeface="Impact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000" b="1" kern="0" dirty="0">
              <a:solidFill>
                <a:srgbClr val="0E101A"/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«И Царь скажет им в ответ: «истинно говорю вам: так как вы сделали это одному из сих братьев Моих меньших, </a:t>
            </a:r>
            <a:r>
              <a:rPr lang="ru-RU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то </a:t>
            </a:r>
            <a:r>
              <a:rPr lang="ru-RU" sz="28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сделали Мне</a:t>
            </a:r>
            <a:r>
              <a:rPr lang="ru-RU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ru-RU" sz="2800" b="1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Иисус </a:t>
            </a:r>
            <a:r>
              <a:rPr lang="ru-RU" sz="28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говорит, что это будет сказано праведникам, которые унаследуют Царство, потому что они “дали Мне пищу</a:t>
            </a:r>
            <a:r>
              <a:rPr lang="ru-RU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… приняли </a:t>
            </a:r>
            <a:r>
              <a:rPr lang="ru-RU" sz="28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Меня... </a:t>
            </a:r>
            <a:r>
              <a:rPr lang="ru-RU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посетили</a:t>
            </a:r>
            <a:r>
              <a:rPr lang="mr-IN" sz="28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ru-RU" sz="2800" kern="0" dirty="0" smtClean="0">
              <a:solidFill>
                <a:srgbClr val="0E101A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2000" kern="0" dirty="0">
              <a:solidFill>
                <a:srgbClr val="0E101A"/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mr-IN" sz="2400" dirty="0">
                <a:latin typeface="DINCondensedC"/>
                <a:cs typeface="DINCondensedC"/>
              </a:rPr>
              <a:t>Мф. 25</a:t>
            </a:r>
            <a:r>
              <a:rPr lang="mr-IN" sz="2400" dirty="0" smtClean="0">
                <a:latin typeface="DINCondensedC"/>
                <a:cs typeface="DINCondensedC"/>
              </a:rPr>
              <a:t>:</a:t>
            </a:r>
            <a:r>
              <a:rPr lang="ru-RU" sz="2400" dirty="0" smtClean="0">
                <a:latin typeface="DINCondensedC"/>
                <a:cs typeface="DINCondensedC"/>
              </a:rPr>
              <a:t>40</a:t>
            </a:r>
            <a:endParaRPr lang="mr-IN" sz="2400" dirty="0"/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414424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13882" y="1483580"/>
            <a:ext cx="7307825" cy="453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latin typeface="+mj-lt"/>
                <a:cs typeface="DINCondensedC"/>
              </a:rPr>
              <a:t>«Тогда </a:t>
            </a:r>
            <a:r>
              <a:rPr lang="ru-RU" sz="3200" dirty="0">
                <a:latin typeface="+mj-lt"/>
                <a:cs typeface="DINCondensedC"/>
              </a:rPr>
              <a:t>скажет и тем, которые по левую сторону: «идите от Меня, проклятые, </a:t>
            </a:r>
            <a:r>
              <a:rPr lang="ru-RU" sz="3200" dirty="0" smtClean="0">
                <a:latin typeface="+mj-lt"/>
                <a:cs typeface="DINCondensedC"/>
              </a:rPr>
              <a:t/>
            </a:r>
            <a:br>
              <a:rPr lang="ru-RU" sz="3200" dirty="0" smtClean="0">
                <a:latin typeface="+mj-lt"/>
                <a:cs typeface="DINCondensedC"/>
              </a:rPr>
            </a:br>
            <a:r>
              <a:rPr lang="ru-RU" sz="3200" dirty="0" smtClean="0">
                <a:latin typeface="+mj-lt"/>
                <a:cs typeface="DINCondensedC"/>
              </a:rPr>
              <a:t>в </a:t>
            </a:r>
            <a:r>
              <a:rPr lang="ru-RU" sz="3200" dirty="0">
                <a:latin typeface="+mj-lt"/>
                <a:cs typeface="DINCondensedC"/>
              </a:rPr>
              <a:t>огонь вечный, уготованный </a:t>
            </a:r>
            <a:r>
              <a:rPr lang="ru-RU" sz="3200" dirty="0" err="1">
                <a:latin typeface="+mj-lt"/>
                <a:cs typeface="DINCondensedC"/>
              </a:rPr>
              <a:t>диаволу</a:t>
            </a:r>
            <a:r>
              <a:rPr lang="ru-RU" sz="3200" dirty="0">
                <a:latin typeface="+mj-lt"/>
                <a:cs typeface="DINCondensedC"/>
              </a:rPr>
              <a:t> </a:t>
            </a:r>
            <a:r>
              <a:rPr lang="ru-RU" sz="3200" dirty="0" smtClean="0">
                <a:latin typeface="+mj-lt"/>
                <a:cs typeface="DINCondensedC"/>
              </a:rPr>
              <a:t/>
            </a:r>
            <a:br>
              <a:rPr lang="ru-RU" sz="3200" dirty="0" smtClean="0">
                <a:latin typeface="+mj-lt"/>
                <a:cs typeface="DINCondensedC"/>
              </a:rPr>
            </a:br>
            <a:r>
              <a:rPr lang="ru-RU" sz="3200" dirty="0" smtClean="0">
                <a:latin typeface="+mj-lt"/>
                <a:cs typeface="DINCondensedC"/>
              </a:rPr>
              <a:t>и </a:t>
            </a:r>
            <a:r>
              <a:rPr lang="ru-RU" sz="3200" dirty="0">
                <a:latin typeface="+mj-lt"/>
                <a:cs typeface="DINCondensedC"/>
              </a:rPr>
              <a:t>ангелам его</a:t>
            </a:r>
            <a:r>
              <a:rPr lang="ru-RU" sz="3200" dirty="0" smtClean="0">
                <a:latin typeface="+mj-lt"/>
                <a:cs typeface="DINCondensedC"/>
              </a:rPr>
              <a:t>: ибо </a:t>
            </a:r>
            <a:r>
              <a:rPr lang="ru-RU" sz="3200" dirty="0">
                <a:latin typeface="+mj-lt"/>
                <a:cs typeface="DINCondensedC"/>
              </a:rPr>
              <a:t>алкал Я, и вы не дали Мне есть; жаждал, и вы не напоили Меня</a:t>
            </a:r>
            <a:r>
              <a:rPr lang="ru-RU" sz="3200" dirty="0" smtClean="0">
                <a:latin typeface="+mj-lt"/>
                <a:cs typeface="DINCondensedC"/>
              </a:rPr>
              <a:t>; был </a:t>
            </a:r>
            <a:r>
              <a:rPr lang="ru-RU" sz="3200" dirty="0">
                <a:latin typeface="+mj-lt"/>
                <a:cs typeface="DINCondensedC"/>
              </a:rPr>
              <a:t>странником, и не приняли Меня; был наг, и не одели Меня; болен и в темнице, и не посетили Меня</a:t>
            </a:r>
            <a:r>
              <a:rPr lang="ru-RU" sz="3200" dirty="0" smtClean="0">
                <a:latin typeface="+mj-lt"/>
                <a:cs typeface="DINCondensedC"/>
              </a:rPr>
              <a:t>»</a:t>
            </a:r>
          </a:p>
          <a:p>
            <a:pPr algn="ctr">
              <a:lnSpc>
                <a:spcPct val="90000"/>
              </a:lnSpc>
            </a:pPr>
            <a:endParaRPr lang="ru-RU" sz="3200" dirty="0">
              <a:latin typeface="+mj-lt"/>
              <a:cs typeface="DINCondensedC"/>
            </a:endParaRPr>
          </a:p>
          <a:p>
            <a:pPr algn="ctr">
              <a:lnSpc>
                <a:spcPct val="90000"/>
              </a:lnSpc>
            </a:pPr>
            <a:r>
              <a:rPr lang="mr-IN" sz="2400" dirty="0">
                <a:latin typeface="DINCondensedC"/>
                <a:cs typeface="DINCondensedC"/>
              </a:rPr>
              <a:t>Мф. 25:</a:t>
            </a:r>
            <a:r>
              <a:rPr lang="mr-IN" sz="2400" dirty="0" smtClean="0">
                <a:latin typeface="DINCondensedC"/>
                <a:cs typeface="DINCondensedC"/>
              </a:rPr>
              <a:t>4</a:t>
            </a:r>
            <a:r>
              <a:rPr lang="ru-RU" sz="2400" dirty="0" smtClean="0">
                <a:latin typeface="DINCondensedC"/>
                <a:cs typeface="DINCondensedC"/>
              </a:rPr>
              <a:t>1-43</a:t>
            </a:r>
            <a:endParaRPr lang="mr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C54E-F858-9333-652E-12508E8FB9D1}"/>
              </a:ext>
            </a:extLst>
          </p:cNvPr>
          <p:cNvSpPr txBox="1"/>
          <p:nvPr/>
        </p:nvSpPr>
        <p:spPr>
          <a:xfrm>
            <a:off x="913882" y="326029"/>
            <a:ext cx="4639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 err="1" smtClean="0">
                <a:solidFill>
                  <a:schemeClr val="bg1"/>
                </a:solidFill>
                <a:latin typeface="Impact"/>
                <a:ea typeface="Times New Roman" panose="02020603050405020304" pitchFamily="18" charset="0"/>
                <a:cs typeface="Impact"/>
              </a:rPr>
              <a:t>Матфея</a:t>
            </a:r>
            <a:r>
              <a:rPr lang="en-US" sz="3200" b="1" kern="0" dirty="0" smtClean="0">
                <a:solidFill>
                  <a:schemeClr val="bg1"/>
                </a:solidFill>
                <a:latin typeface="Impact"/>
                <a:ea typeface="Times New Roman" panose="02020603050405020304" pitchFamily="18" charset="0"/>
                <a:cs typeface="Impact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25</a:t>
            </a:r>
            <a:r>
              <a:rPr lang="en-US" sz="3200" b="1" kern="0" dirty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:41-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4</a:t>
            </a:r>
            <a:r>
              <a:rPr lang="ru-RU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3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 </a:t>
            </a:r>
            <a:endParaRPr lang="en-US" sz="32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368841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36523" y="1484585"/>
            <a:ext cx="730782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cs typeface="DINCondensedC"/>
              </a:rPr>
              <a:t>«Тогда </a:t>
            </a:r>
            <a:r>
              <a:rPr lang="ru-RU" sz="2800" dirty="0">
                <a:cs typeface="DINCondensedC"/>
              </a:rPr>
              <a:t>и они скажут Ему в ответ: «Господи! когда мы видели Тебя алчущим, или жаждущим, или странником, или нагим, или больным, или в темнице, и не послужили Тебе?</a:t>
            </a:r>
            <a:r>
              <a:rPr lang="ru-RU" sz="2800" dirty="0" smtClean="0">
                <a:cs typeface="DINCondensedC"/>
              </a:rPr>
              <a:t>» Тогда </a:t>
            </a:r>
            <a:r>
              <a:rPr lang="ru-RU" sz="2800" dirty="0">
                <a:cs typeface="DINCondensedC"/>
              </a:rPr>
              <a:t>скажет им в ответ: «истинно говорю вам: так как вы не сделали этого одному из сих меньших, </a:t>
            </a:r>
            <a:r>
              <a:rPr lang="ru-RU" sz="2800" dirty="0" smtClean="0">
                <a:cs typeface="DINCondensedC"/>
              </a:rPr>
              <a:t>то не сделали Мне». И пойдут сии в муку вечную, а праведники </a:t>
            </a:r>
            <a:br>
              <a:rPr lang="ru-RU" sz="2800" dirty="0" smtClean="0">
                <a:cs typeface="DINCondensedC"/>
              </a:rPr>
            </a:br>
            <a:r>
              <a:rPr lang="ru-RU" sz="2800" dirty="0" smtClean="0">
                <a:cs typeface="DINCondensedC"/>
              </a:rPr>
              <a:t>в жизнь вечную»</a:t>
            </a:r>
            <a:endParaRPr lang="en-US" sz="2800" dirty="0" smtClean="0"/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rgbClr val="0E101A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rgbClr val="0E101A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mr-IN" sz="2400" dirty="0">
                <a:latin typeface="DINCondensedC"/>
                <a:cs typeface="DINCondensedC"/>
              </a:rPr>
              <a:t>Мф. 25:</a:t>
            </a:r>
            <a:r>
              <a:rPr lang="mr-IN" sz="2400" dirty="0" smtClean="0">
                <a:latin typeface="DINCondensedC"/>
                <a:cs typeface="DINCondensedC"/>
              </a:rPr>
              <a:t>4</a:t>
            </a:r>
            <a:r>
              <a:rPr lang="ru-RU" sz="2400" dirty="0" smtClean="0">
                <a:latin typeface="DINCondensedC"/>
                <a:cs typeface="DINCondensedC"/>
              </a:rPr>
              <a:t>4-46</a:t>
            </a:r>
            <a:endParaRPr lang="mr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3C54E-F858-9333-652E-12508E8FB9D1}"/>
              </a:ext>
            </a:extLst>
          </p:cNvPr>
          <p:cNvSpPr txBox="1"/>
          <p:nvPr/>
        </p:nvSpPr>
        <p:spPr>
          <a:xfrm>
            <a:off x="913882" y="326029"/>
            <a:ext cx="4639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 err="1" smtClean="0">
                <a:solidFill>
                  <a:schemeClr val="bg1"/>
                </a:solidFill>
                <a:latin typeface="Impact"/>
                <a:ea typeface="Times New Roman" panose="02020603050405020304" pitchFamily="18" charset="0"/>
                <a:cs typeface="Impact"/>
              </a:rPr>
              <a:t>Матфея</a:t>
            </a:r>
            <a:r>
              <a:rPr lang="en-US" sz="3200" b="1" kern="0" dirty="0" smtClean="0">
                <a:solidFill>
                  <a:schemeClr val="bg1"/>
                </a:solidFill>
                <a:latin typeface="Impact"/>
                <a:ea typeface="Times New Roman" panose="02020603050405020304" pitchFamily="18" charset="0"/>
                <a:cs typeface="Impact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25</a:t>
            </a:r>
            <a:r>
              <a:rPr lang="en-US" sz="3200" b="1" kern="0" dirty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: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4</a:t>
            </a:r>
            <a:r>
              <a:rPr lang="ru-RU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4</a:t>
            </a:r>
            <a:r>
              <a:rPr lang="en-US" sz="3200" b="1" kern="0" dirty="0" smtClean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-</a:t>
            </a:r>
            <a:r>
              <a:rPr lang="en-US" sz="3200" b="1" kern="0" dirty="0">
                <a:solidFill>
                  <a:schemeClr val="bg1"/>
                </a:solidFill>
                <a:effectLst/>
                <a:latin typeface="Impact"/>
                <a:ea typeface="Times New Roman" panose="02020603050405020304" pitchFamily="18" charset="0"/>
                <a:cs typeface="Impact"/>
              </a:rPr>
              <a:t>46 </a:t>
            </a:r>
            <a:endParaRPr lang="en-US" sz="32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3074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36523" y="1121257"/>
            <a:ext cx="7560718" cy="520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Impact"/>
                <a:cs typeface="Impact"/>
              </a:rPr>
              <a:t>Практические шаги, которые могут предпринять церкви для повышения </a:t>
            </a:r>
            <a:r>
              <a:rPr lang="ru-RU" sz="2800" dirty="0" smtClean="0">
                <a:latin typeface="Impact"/>
                <a:cs typeface="Impact"/>
              </a:rPr>
              <a:t>осведомлённости</a:t>
            </a:r>
            <a:r>
              <a:rPr lang="ru-RU" sz="2800" dirty="0">
                <a:latin typeface="Impact"/>
                <a:cs typeface="Impact"/>
              </a:rPr>
              <a:t>, </a:t>
            </a:r>
            <a:r>
              <a:rPr lang="ru-RU" sz="2800" dirty="0" err="1">
                <a:latin typeface="Impact"/>
                <a:cs typeface="Impact"/>
              </a:rPr>
              <a:t>инклюзивности</a:t>
            </a:r>
            <a:r>
              <a:rPr lang="ru-RU" sz="2800" dirty="0">
                <a:latin typeface="Impact"/>
                <a:cs typeface="Impact"/>
              </a:rPr>
              <a:t> и чувства </a:t>
            </a:r>
            <a:r>
              <a:rPr lang="ru-RU" sz="2800" dirty="0" smtClean="0">
                <a:latin typeface="Impact"/>
                <a:cs typeface="Impact"/>
              </a:rPr>
              <a:t>общности</a:t>
            </a:r>
            <a:r>
              <a:rPr lang="en-US" sz="2800" b="1" kern="100" dirty="0" smtClean="0">
                <a:latin typeface="Impact"/>
                <a:ea typeface="Calibri" panose="020F0502020204030204" pitchFamily="34" charset="0"/>
                <a:cs typeface="Impact"/>
              </a:rPr>
              <a:t>:</a:t>
            </a:r>
            <a:endParaRPr lang="en-US" sz="2800" b="1" kern="100" dirty="0">
              <a:latin typeface="Impact"/>
              <a:ea typeface="Calibri" panose="020F0502020204030204" pitchFamily="34" charset="0"/>
              <a:cs typeface="Impact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marR="0" indent="-17938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DINCondensedC"/>
                <a:cs typeface="DINCondensedC"/>
              </a:rPr>
              <a:t>Просвещение членов </a:t>
            </a:r>
            <a:r>
              <a:rPr lang="ru-RU" sz="2000" dirty="0" smtClean="0">
                <a:latin typeface="DINCondensedC"/>
                <a:cs typeface="DINCondensedC"/>
              </a:rPr>
              <a:t>церкви</a:t>
            </a:r>
            <a:r>
              <a:rPr lang="ru-RU" sz="2000" kern="100" dirty="0" smtClean="0">
                <a:latin typeface="DINCondensedC"/>
                <a:ea typeface="Calibri" panose="020F0502020204030204" pitchFamily="34" charset="0"/>
                <a:cs typeface="DINCondensedC"/>
              </a:rPr>
              <a:t>. </a:t>
            </a:r>
            <a:r>
              <a:rPr lang="ru-RU" sz="2000" dirty="0" smtClean="0">
                <a:latin typeface="DINCondensedC"/>
                <a:cs typeface="DINCondensedC"/>
              </a:rPr>
              <a:t>Проведение </a:t>
            </a:r>
            <a:r>
              <a:rPr lang="ru-RU" sz="2000" dirty="0">
                <a:latin typeface="DINCondensedC"/>
                <a:cs typeface="DINCondensedC"/>
              </a:rPr>
              <a:t>информационных мероприятий </a:t>
            </a:r>
            <a:r>
              <a:rPr lang="ru-RU" sz="2000" dirty="0" smtClean="0">
                <a:latin typeface="DINCondensedC"/>
                <a:cs typeface="DINCondensedC"/>
              </a:rPr>
              <a:t/>
            </a:r>
            <a:br>
              <a:rPr lang="ru-RU" sz="2000" dirty="0" smtClean="0">
                <a:latin typeface="DINCondensedC"/>
                <a:cs typeface="DINCondensedC"/>
              </a:rPr>
            </a:br>
            <a:r>
              <a:rPr lang="ru-RU" sz="2000" dirty="0" smtClean="0">
                <a:latin typeface="DINCondensedC"/>
                <a:cs typeface="DINCondensedC"/>
              </a:rPr>
              <a:t>или </a:t>
            </a:r>
            <a:r>
              <a:rPr lang="ru-RU" sz="2000" dirty="0">
                <a:latin typeface="DINCondensedC"/>
                <a:cs typeface="DINCondensedC"/>
              </a:rPr>
              <a:t>семинаров</a:t>
            </a: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endParaRPr lang="ru-RU" sz="2000" dirty="0">
              <a:latin typeface="DINCondensedC"/>
              <a:cs typeface="DINCondensedC"/>
            </a:endParaRP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r>
              <a:rPr lang="ru-RU" sz="2000" dirty="0">
                <a:latin typeface="DINCondensedC"/>
                <a:cs typeface="DINCondensedC"/>
              </a:rPr>
              <a:t>Адаптация программ для обеспечения доступности её детям </a:t>
            </a:r>
            <a:r>
              <a:rPr lang="ru-RU" sz="2000" dirty="0" smtClean="0">
                <a:latin typeface="DINCondensedC"/>
                <a:cs typeface="DINCondensedC"/>
              </a:rPr>
              <a:t/>
            </a:r>
            <a:br>
              <a:rPr lang="ru-RU" sz="2000" dirty="0" smtClean="0">
                <a:latin typeface="DINCondensedC"/>
                <a:cs typeface="DINCondensedC"/>
              </a:rPr>
            </a:br>
            <a:r>
              <a:rPr lang="ru-RU" sz="2000" dirty="0" smtClean="0">
                <a:latin typeface="DINCondensedC"/>
                <a:cs typeface="DINCondensedC"/>
              </a:rPr>
              <a:t>с </a:t>
            </a:r>
            <a:r>
              <a:rPr lang="ru-RU" sz="2000" dirty="0" err="1">
                <a:latin typeface="DINCondensedC"/>
                <a:cs typeface="DINCondensedC"/>
              </a:rPr>
              <a:t>нейродивергентными</a:t>
            </a:r>
            <a:r>
              <a:rPr lang="ru-RU" sz="2000" dirty="0">
                <a:latin typeface="DINCondensedC"/>
                <a:cs typeface="DINCondensedC"/>
              </a:rPr>
              <a:t> расстройствами и их духовного роста.</a:t>
            </a: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endParaRPr lang="ru-RU" sz="2000" dirty="0">
              <a:latin typeface="DINCondensedC"/>
              <a:cs typeface="DINCondensedC"/>
            </a:endParaRP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r>
              <a:rPr lang="ru-RU" sz="2000" dirty="0">
                <a:latin typeface="DINCondensedC"/>
                <a:cs typeface="DINCondensedC"/>
              </a:rPr>
              <a:t>Целенаправленно создавайте инклюзивное церковное сообщество </a:t>
            </a:r>
            <a:r>
              <a:rPr lang="ru-RU" sz="2000" dirty="0" smtClean="0">
                <a:latin typeface="DINCondensedC"/>
                <a:cs typeface="DINCondensedC"/>
              </a:rPr>
              <a:t/>
            </a:r>
            <a:br>
              <a:rPr lang="ru-RU" sz="2000" dirty="0" smtClean="0">
                <a:latin typeface="DINCondensedC"/>
                <a:cs typeface="DINCondensedC"/>
              </a:rPr>
            </a:br>
            <a:r>
              <a:rPr lang="ru-RU" sz="2000" dirty="0" smtClean="0">
                <a:latin typeface="DINCondensedC"/>
                <a:cs typeface="DINCondensedC"/>
              </a:rPr>
              <a:t>(</a:t>
            </a:r>
            <a:r>
              <a:rPr lang="ru-RU" sz="2000" dirty="0">
                <a:latin typeface="DINCondensedC"/>
                <a:cs typeface="DINCondensedC"/>
              </a:rPr>
              <a:t>сообщество </a:t>
            </a:r>
            <a:r>
              <a:rPr lang="ru-RU" sz="2000" dirty="0" err="1">
                <a:latin typeface="DINCondensedC"/>
                <a:cs typeface="DINCondensedC"/>
              </a:rPr>
              <a:t>всепринятия</a:t>
            </a:r>
            <a:r>
              <a:rPr lang="ru-RU" sz="2000" dirty="0">
                <a:latin typeface="DINCondensedC"/>
                <a:cs typeface="DINCondensedC"/>
              </a:rPr>
              <a:t>).</a:t>
            </a: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endParaRPr lang="ru-RU" sz="2000" dirty="0">
              <a:latin typeface="DINCondensedC"/>
              <a:cs typeface="DINCondensedC"/>
            </a:endParaRPr>
          </a:p>
          <a:p>
            <a:pPr marL="179388" indent="-179388">
              <a:lnSpc>
                <a:spcPct val="90000"/>
              </a:lnSpc>
              <a:buFont typeface="Arial"/>
              <a:buChar char="•"/>
            </a:pPr>
            <a:r>
              <a:rPr lang="ru-RU" sz="2000" dirty="0">
                <a:latin typeface="DINCondensedC"/>
                <a:cs typeface="DINCondensedC"/>
              </a:rPr>
              <a:t>Укрепляйте связи и наставничество внутри общины, чтобы способствовать атмосфере дружеского общения и поддержки </a:t>
            </a:r>
            <a:r>
              <a:rPr lang="ru-RU" sz="2000" dirty="0" err="1">
                <a:latin typeface="DINCondensedC"/>
                <a:cs typeface="DINCondensedC"/>
              </a:rPr>
              <a:t>нейродивергентным</a:t>
            </a:r>
            <a:r>
              <a:rPr lang="ru-RU" sz="2000" dirty="0">
                <a:latin typeface="DINCondensedC"/>
                <a:cs typeface="DINCondensedC"/>
              </a:rPr>
              <a:t> семьям.</a:t>
            </a:r>
          </a:p>
        </p:txBody>
      </p:sp>
      <p:sp>
        <p:nvSpPr>
          <p:cNvPr id="6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297572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11733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36523" y="1267329"/>
            <a:ext cx="7560718" cy="4518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sz="2800" dirty="0" smtClean="0">
                <a:latin typeface="Impact"/>
                <a:cs typeface="Impact"/>
              </a:rPr>
              <a:t>Сотрудничество со специалистами: </a:t>
            </a:r>
            <a:endParaRPr lang="bg-BG" sz="2800" dirty="0">
              <a:latin typeface="Impact"/>
              <a:cs typeface="Impact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DINCondensedC"/>
              <a:cs typeface="DINCondensedC"/>
            </a:endParaRPr>
          </a:p>
          <a:p>
            <a:pPr marL="266700" indent="-2667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Руководителям Церкви следует сотрудничать </a:t>
            </a:r>
            <a:r>
              <a:rPr lang="ru-RU" sz="2400" dirty="0" smtClean="0">
                <a:latin typeface="DINCondensedC"/>
                <a:cs typeface="DINCondensedC"/>
              </a:rPr>
              <a:t>со </a:t>
            </a:r>
            <a:r>
              <a:rPr lang="ru-RU" sz="2400" dirty="0">
                <a:latin typeface="DINCondensedC"/>
                <a:cs typeface="DINCondensedC"/>
              </a:rPr>
              <a:t>специалистами, занимающимися вопросами </a:t>
            </a:r>
            <a:r>
              <a:rPr lang="ru-RU" sz="2400" dirty="0" err="1">
                <a:latin typeface="DINCondensedC"/>
                <a:cs typeface="DINCondensedC"/>
              </a:rPr>
              <a:t>нейроотличности</a:t>
            </a:r>
            <a:r>
              <a:rPr lang="ru-RU" sz="2400" dirty="0">
                <a:latin typeface="DINCondensedC"/>
                <a:cs typeface="DINCondensedC"/>
              </a:rPr>
              <a:t>. Такие специалисты обладают соответствующими знаниями, стратегиями, подтвержденными исследованиями, и практическим опытом, который может значительно расширить возможности </a:t>
            </a:r>
            <a:r>
              <a:rPr lang="ru-RU" sz="2400" dirty="0" smtClean="0">
                <a:latin typeface="DINCondensedC"/>
                <a:cs typeface="DINCondensedC"/>
              </a:rPr>
              <a:t>церкви</a:t>
            </a:r>
            <a:br>
              <a:rPr lang="ru-RU" sz="2400" dirty="0" smtClean="0">
                <a:latin typeface="DINCondensedC"/>
                <a:cs typeface="DINCondensedC"/>
              </a:rPr>
            </a:br>
            <a:r>
              <a:rPr lang="ru-RU" sz="2400" dirty="0" smtClean="0">
                <a:latin typeface="DINCondensedC"/>
                <a:cs typeface="DINCondensedC"/>
              </a:rPr>
              <a:t>по </a:t>
            </a:r>
            <a:r>
              <a:rPr lang="ru-RU" sz="2400" dirty="0">
                <a:latin typeface="DINCondensedC"/>
                <a:cs typeface="DINCondensedC"/>
              </a:rPr>
              <a:t>удовлетворению уникальных потребностей особенных детей </a:t>
            </a:r>
            <a:r>
              <a:rPr lang="ru-RU" sz="2400" dirty="0" smtClean="0">
                <a:latin typeface="DINCondensedC"/>
                <a:cs typeface="DINCondensedC"/>
              </a:rPr>
              <a:t/>
            </a:r>
            <a:br>
              <a:rPr lang="ru-RU" sz="2400" dirty="0" smtClean="0">
                <a:latin typeface="DINCondensedC"/>
                <a:cs typeface="DINCondensedC"/>
              </a:rPr>
            </a:br>
            <a:r>
              <a:rPr lang="ru-RU" sz="2400" dirty="0" smtClean="0">
                <a:latin typeface="DINCondensedC"/>
                <a:cs typeface="DINCondensedC"/>
              </a:rPr>
              <a:t>и </a:t>
            </a:r>
            <a:r>
              <a:rPr lang="ru-RU" sz="2400" dirty="0">
                <a:latin typeface="DINCondensedC"/>
                <a:cs typeface="DINCondensedC"/>
              </a:rPr>
              <a:t>взрослых</a:t>
            </a:r>
            <a:r>
              <a:rPr lang="ru-RU" sz="2400" dirty="0" smtClean="0">
                <a:latin typeface="DINCondensedC"/>
                <a:cs typeface="DINCondensedC"/>
              </a:rPr>
              <a:t>.</a:t>
            </a:r>
          </a:p>
          <a:p>
            <a:pPr marL="266700" indent="-2667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266700" indent="-2667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Взаимодействуя с такими специалистами, руководители церквей могут получить доступ к огромному </a:t>
            </a:r>
            <a:r>
              <a:rPr lang="ru-RU" sz="2400" dirty="0" smtClean="0">
                <a:latin typeface="DINCondensedC"/>
                <a:cs typeface="DINCondensedC"/>
              </a:rPr>
              <a:t>количеству </a:t>
            </a:r>
            <a:r>
              <a:rPr lang="ru-RU" sz="2400" dirty="0">
                <a:latin typeface="DINCondensedC"/>
                <a:cs typeface="DINCondensedC"/>
              </a:rPr>
              <a:t>ресурсов для создания более принимающей </a:t>
            </a:r>
            <a:r>
              <a:rPr lang="ru-RU" sz="2400" dirty="0" smtClean="0">
                <a:latin typeface="DINCondensedC"/>
                <a:cs typeface="DINCondensedC"/>
              </a:rPr>
              <a:t>и доброжелательной </a:t>
            </a:r>
            <a:r>
              <a:rPr lang="ru-RU" sz="2400" dirty="0">
                <a:latin typeface="DINCondensedC"/>
                <a:cs typeface="DINCondensedC"/>
              </a:rPr>
              <a:t>атмосферы. </a:t>
            </a:r>
          </a:p>
        </p:txBody>
      </p:sp>
      <p:sp>
        <p:nvSpPr>
          <p:cNvPr id="6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37901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66583"/>
            <a:ext cx="565785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bg-BG" sz="1400" dirty="0" smtClean="0">
                <a:solidFill>
                  <a:srgbClr val="FFFF00"/>
                </a:solidFill>
                <a:latin typeface="DINCondensedC"/>
                <a:cs typeface="DINCondensedC"/>
              </a:rPr>
              <a:t>РОЛЬ </a:t>
            </a:r>
            <a:r>
              <a:rPr lang="bg-BG" sz="1400" dirty="0">
                <a:solidFill>
                  <a:srgbClr val="FFFF00"/>
                </a:solidFill>
                <a:latin typeface="DINCondensedC"/>
                <a:cs typeface="DINCondensedC"/>
              </a:rPr>
              <a:t>ЦЕРКВИ В ПОДДЕРЖКЕ СЕМЕЙ, ВОСПИТЫВАЮЩИХ НЕЙРОДИВЕРГЕНТНЫХ ДЕТЕ</a:t>
            </a:r>
            <a:r>
              <a:rPr lang="ru-RU" sz="1400" dirty="0">
                <a:solidFill>
                  <a:srgbClr val="FFFF00"/>
                </a:solidFill>
                <a:latin typeface="DINCondensedC"/>
                <a:cs typeface="DINCondensedC"/>
              </a:rPr>
              <a:t>Й</a:t>
            </a:r>
            <a:endParaRPr lang="bg-BG" sz="1400" dirty="0">
              <a:solidFill>
                <a:srgbClr val="FFFF00"/>
              </a:solidFill>
              <a:latin typeface="DINCondensedC"/>
              <a:cs typeface="DINCondensed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280399"/>
            <a:ext cx="4536170" cy="16019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5400" dirty="0">
                <a:solidFill>
                  <a:srgbClr val="FFFFFF"/>
                </a:solidFill>
                <a:latin typeface="Impact"/>
                <a:cs typeface="Impact"/>
              </a:rPr>
              <a:t>УПРАЖНЕНИЕ </a:t>
            </a:r>
            <a:r>
              <a:rPr lang="bg-BG" sz="5400" dirty="0" smtClean="0">
                <a:solidFill>
                  <a:srgbClr val="FFFFFF"/>
                </a:solidFill>
                <a:latin typeface="Impact"/>
                <a:cs typeface="Impact"/>
              </a:rPr>
              <a:t/>
            </a:r>
            <a:br>
              <a:rPr lang="bg-BG" sz="5400" dirty="0" smtClean="0">
                <a:solidFill>
                  <a:srgbClr val="FFFFFF"/>
                </a:solidFill>
                <a:latin typeface="Impact"/>
                <a:cs typeface="Impact"/>
              </a:rPr>
            </a:br>
            <a:r>
              <a:rPr lang="bg-BG" sz="5400" dirty="0" smtClean="0">
                <a:solidFill>
                  <a:srgbClr val="FFFFFF"/>
                </a:solidFill>
                <a:latin typeface="Impact"/>
                <a:cs typeface="Impact"/>
              </a:rPr>
              <a:t>В </a:t>
            </a:r>
            <a:r>
              <a:rPr lang="bg-BG" sz="5400" dirty="0">
                <a:solidFill>
                  <a:srgbClr val="FFFFFF"/>
                </a:solidFill>
                <a:latin typeface="Impact"/>
                <a:cs typeface="Impact"/>
              </a:rPr>
              <a:t>ГРУППЕ 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БИБЛЕЙСКИ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1091762" y="1344407"/>
            <a:ext cx="6960476" cy="487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/>
              <a:t>прежде нежели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Я </a:t>
            </a:r>
            <a:r>
              <a:rPr lang="ru-RU" sz="4400" dirty="0"/>
              <a:t>образовал тебя во чреве, Я познал тебя, и прежде нежели ты вышел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из </a:t>
            </a:r>
            <a:r>
              <a:rPr lang="ru-RU" sz="4400" dirty="0"/>
              <a:t>утробы, Я освятил тебя: пророком для народов поставил </a:t>
            </a:r>
            <a:r>
              <a:rPr lang="ru-RU" sz="4400" dirty="0" smtClean="0"/>
              <a:t>тебя</a:t>
            </a:r>
            <a:r>
              <a:rPr lang="ru-RU" sz="4400" kern="100" dirty="0" smtClean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kern="100" dirty="0"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050" kern="1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mr-IN" sz="2400" dirty="0" smtClean="0">
                <a:latin typeface="DINCondensedC"/>
                <a:cs typeface="DINCondensedC"/>
              </a:rPr>
              <a:t>Иер</a:t>
            </a:r>
            <a:r>
              <a:rPr lang="mr-IN" sz="2400" dirty="0">
                <a:latin typeface="DINCondensedC"/>
                <a:cs typeface="DINCondensedC"/>
              </a:rPr>
              <a:t>. 1:</a:t>
            </a:r>
            <a:r>
              <a:rPr lang="mr-IN" sz="2400" dirty="0" smtClean="0">
                <a:latin typeface="DINCondensedC"/>
                <a:cs typeface="DINCondensedC"/>
              </a:rPr>
              <a:t>5</a:t>
            </a:r>
            <a:endParaRPr lang="mr-IN" sz="2400" dirty="0"/>
          </a:p>
        </p:txBody>
      </p:sp>
      <p:sp>
        <p:nvSpPr>
          <p:cNvPr id="6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62748" y="1124583"/>
            <a:ext cx="7618504" cy="474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/>
                <a:cs typeface="Impact"/>
              </a:rPr>
              <a:t>Распределите собравшихся на группы по 5–6 человек. Попросите их обсудить и записать ответы на следующие вопросы: </a:t>
            </a:r>
          </a:p>
          <a:p>
            <a:pPr marL="0" marR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b="1" kern="1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DINCondensedC"/>
                <a:cs typeface="DINCondensedC"/>
              </a:rPr>
              <a:t>Рассмотрите </a:t>
            </a:r>
            <a:r>
              <a:rPr lang="ru-RU" sz="2200" dirty="0">
                <a:latin typeface="DINCondensedC"/>
                <a:cs typeface="DINCondensedC"/>
              </a:rPr>
              <a:t>различные состояния </a:t>
            </a:r>
            <a:r>
              <a:rPr lang="ru-RU" sz="2200" dirty="0" err="1">
                <a:latin typeface="DINCondensedC"/>
                <a:cs typeface="DINCondensedC"/>
              </a:rPr>
              <a:t>нейроразнообразия</a:t>
            </a:r>
            <a:r>
              <a:rPr lang="ru-RU" sz="2200" dirty="0">
                <a:latin typeface="DINCondensedC"/>
                <a:cs typeface="DINCondensedC"/>
              </a:rPr>
              <a:t> (СДВГ, аутизм </a:t>
            </a:r>
            <a:r>
              <a:rPr lang="ru-RU" sz="2200" dirty="0" smtClean="0">
                <a:latin typeface="DINCondensedC"/>
                <a:cs typeface="DINCondensedC"/>
              </a:rPr>
              <a:t>и</a:t>
            </a:r>
            <a:br>
              <a:rPr lang="ru-RU" sz="2200" dirty="0" smtClean="0">
                <a:latin typeface="DINCondensedC"/>
                <a:cs typeface="DINCondensedC"/>
              </a:rPr>
            </a:br>
            <a:r>
              <a:rPr lang="ru-RU" sz="2200" dirty="0" smtClean="0">
                <a:latin typeface="DINCondensedC"/>
                <a:cs typeface="DINCondensedC"/>
              </a:rPr>
              <a:t> </a:t>
            </a:r>
            <a:r>
              <a:rPr lang="ru-RU" sz="2200" dirty="0">
                <a:latin typeface="DINCondensedC"/>
                <a:cs typeface="DINCondensedC"/>
              </a:rPr>
              <a:t>т.д.). Обязательно укажите состояния, которые не были рассмотрены ранее</a:t>
            </a:r>
            <a:r>
              <a:rPr lang="ru-RU" sz="2200" dirty="0" smtClean="0">
                <a:latin typeface="DINCondensedC"/>
                <a:cs typeface="DINCondensedC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DINCondensedC"/>
                <a:cs typeface="DINCondensedC"/>
              </a:rPr>
              <a:t>С </a:t>
            </a:r>
            <a:r>
              <a:rPr lang="ru-RU" sz="2200" dirty="0">
                <a:latin typeface="DINCondensedC"/>
                <a:cs typeface="DINCondensedC"/>
              </a:rPr>
              <a:t>какими проблемами сталкиваются </a:t>
            </a:r>
            <a:r>
              <a:rPr lang="ru-RU" sz="2200" dirty="0" smtClean="0">
                <a:latin typeface="DINCondensedC"/>
                <a:cs typeface="DINCondensedC"/>
              </a:rPr>
              <a:t>особенные </a:t>
            </a:r>
            <a:r>
              <a:rPr lang="ru-RU" sz="2200" dirty="0">
                <a:latin typeface="DINCondensedC"/>
                <a:cs typeface="DINCondensedC"/>
              </a:rPr>
              <a:t>дети/подростки/взрослые и их </a:t>
            </a:r>
            <a:r>
              <a:rPr lang="ru-RU" sz="2200" dirty="0" smtClean="0">
                <a:latin typeface="DINCondensedC"/>
                <a:cs typeface="DINCondensedC"/>
              </a:rPr>
              <a:t>семьи</a:t>
            </a:r>
            <a:r>
              <a:rPr lang="ru-RU" sz="2200" dirty="0">
                <a:latin typeface="DINCondensedC"/>
                <a:cs typeface="DINCondensedC"/>
              </a:rPr>
              <a:t>?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DINCondensedC"/>
                <a:cs typeface="DINCondensedC"/>
              </a:rPr>
              <a:t>Каким образом наша церковь уделяет внимание </a:t>
            </a:r>
            <a:r>
              <a:rPr lang="ru-RU" sz="2200" dirty="0">
                <a:latin typeface="DINCondensedC"/>
                <a:cs typeface="DINCondensedC"/>
              </a:rPr>
              <a:t>таким семьям?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>
                <a:latin typeface="DINCondensedC"/>
                <a:cs typeface="DINCondensedC"/>
              </a:rPr>
              <a:t>Каким образом наша церковь может </a:t>
            </a:r>
            <a:r>
              <a:rPr lang="ru-RU" sz="2200" dirty="0" smtClean="0">
                <a:latin typeface="DINCondensedC"/>
                <a:cs typeface="DINCondensedC"/>
              </a:rPr>
              <a:t>незамедлительно </a:t>
            </a:r>
            <a:r>
              <a:rPr lang="ru-RU" sz="2200" dirty="0">
                <a:latin typeface="DINCondensedC"/>
                <a:cs typeface="DINCondensedC"/>
              </a:rPr>
              <a:t>реализовать некоторые из стратегий, </a:t>
            </a:r>
            <a:r>
              <a:rPr lang="ru-RU" sz="2200" dirty="0" smtClean="0">
                <a:latin typeface="DINCondensedC"/>
                <a:cs typeface="DINCondensedC"/>
              </a:rPr>
              <a:t>рассмотренных на </a:t>
            </a:r>
            <a:r>
              <a:rPr lang="ru-RU" sz="2200" dirty="0">
                <a:latin typeface="DINCondensedC"/>
                <a:cs typeface="DINCondensedC"/>
              </a:rPr>
              <a:t>этом </a:t>
            </a:r>
            <a:r>
              <a:rPr lang="ru-RU" sz="2200" dirty="0" smtClean="0">
                <a:latin typeface="DINCondensedC"/>
                <a:cs typeface="DINCondensedC"/>
              </a:rPr>
              <a:t>семинаре</a:t>
            </a:r>
            <a:r>
              <a:rPr lang="ru-RU" sz="2200" dirty="0">
                <a:latin typeface="DINCondensedC"/>
                <a:cs typeface="DINCondensedC"/>
              </a:rPr>
              <a:t>?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>
                <a:latin typeface="DINCondensedC"/>
                <a:cs typeface="DINCondensedC"/>
              </a:rPr>
              <a:t>Как притча из Мф. 25 побуждает нас </a:t>
            </a:r>
            <a:r>
              <a:rPr lang="ru-RU" sz="2200" dirty="0" smtClean="0">
                <a:latin typeface="DINCondensedC"/>
                <a:cs typeface="DINCondensedC"/>
              </a:rPr>
              <a:t>делать </a:t>
            </a:r>
            <a:r>
              <a:rPr lang="ru-RU" sz="2200" dirty="0">
                <a:latin typeface="DINCondensedC"/>
                <a:cs typeface="DINCondensedC"/>
              </a:rPr>
              <a:t>больше для тех, кто нуждается в </a:t>
            </a:r>
            <a:r>
              <a:rPr lang="ru-RU" sz="2200" dirty="0" smtClean="0">
                <a:latin typeface="DINCondensedC"/>
                <a:cs typeface="DINCondensedC"/>
              </a:rPr>
              <a:t>принятии</a:t>
            </a:r>
            <a:r>
              <a:rPr lang="ru-RU" sz="2200" dirty="0">
                <a:latin typeface="DINCondensedC"/>
                <a:cs typeface="DINCondensedC"/>
              </a:rPr>
              <a:t>, сострадании и сопереживании?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9CB2-002F-6E6A-B5CE-AF13292AB87C}"/>
              </a:ext>
            </a:extLst>
          </p:cNvPr>
          <p:cNvSpPr txBox="1"/>
          <p:nvPr/>
        </p:nvSpPr>
        <p:spPr>
          <a:xfrm>
            <a:off x="762748" y="370107"/>
            <a:ext cx="4634680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g-BG" sz="3200" dirty="0">
                <a:solidFill>
                  <a:srgbClr val="FFFFFF"/>
                </a:solidFill>
                <a:latin typeface="Impact"/>
                <a:cs typeface="Impact"/>
              </a:rPr>
              <a:t>УПРАЖНЕНИЕ </a:t>
            </a:r>
            <a:r>
              <a:rPr lang="bg-BG" sz="3200" dirty="0" smtClean="0">
                <a:solidFill>
                  <a:srgbClr val="FFFFFF"/>
                </a:solidFill>
                <a:latin typeface="Impact"/>
                <a:cs typeface="Impact"/>
              </a:rPr>
              <a:t>В </a:t>
            </a:r>
            <a:r>
              <a:rPr lang="bg-BG" sz="3200" dirty="0">
                <a:solidFill>
                  <a:srgbClr val="FFFFFF"/>
                </a:solidFill>
                <a:latin typeface="Impact"/>
                <a:cs typeface="Impact"/>
              </a:rPr>
              <a:t>ГРУППЕ </a:t>
            </a: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96275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4634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ЗАКЛЮЧЕНИЕ</a:t>
            </a:r>
            <a:endParaRPr lang="en-US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207472"/>
            <a:ext cx="7451314" cy="475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Поддержка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детей и их семей в церковном сообществе - это не только сострадательное начинание, имеющее далеко идущие социальные последствия, </a:t>
            </a:r>
            <a:r>
              <a:rPr lang="ru-RU" sz="2400" dirty="0" smtClean="0">
                <a:latin typeface="DINCondensedC"/>
                <a:cs typeface="DINCondensedC"/>
              </a:rPr>
              <a:t>- такая поддержка имеет значение для вечности.</a:t>
            </a: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Когда церкви берут на себя обязательство создавать инклюзивную среду, способствовать принятию и предоставлять индивидуальную поддержку, они вносят вклад в создание более справедливого, чуткого общества и верно  представляют Христа этим семьям и сообществу в целом.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Ценя, уважая и создавая благоприятную среду принятия в том числе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личностей, церкви обогащают свои сообщества и подают пример для подражания другим.</a:t>
            </a:r>
            <a:endParaRPr lang="en-US" sz="2400" dirty="0">
              <a:latin typeface="DINCondensedC"/>
              <a:cs typeface="DINCondensedC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53813" y="1362647"/>
            <a:ext cx="72206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kern="100" dirty="0" smtClean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Ибо </a:t>
            </a:r>
            <a:r>
              <a:rPr lang="ru-RU" sz="4000" kern="100" dirty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устроил внутренности мои и соткал меня во чреве матери моей.</a:t>
            </a:r>
          </a:p>
          <a:p>
            <a:pPr algn="ctr">
              <a:lnSpc>
                <a:spcPct val="90000"/>
              </a:lnSpc>
            </a:pPr>
            <a: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Славлю </a:t>
            </a:r>
            <a:r>
              <a:rPr lang="ru-RU" sz="4000" kern="100" dirty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Тебя, потому </a:t>
            </a:r>
            <a: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4000" kern="100" dirty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дивно устроен. Дивны дела Твои, и душа моя вполне сознает </a:t>
            </a:r>
            <a:r>
              <a:rPr lang="ru-RU" sz="4000" kern="100" dirty="0" smtClean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это»</a:t>
            </a:r>
            <a:endParaRPr lang="en-US" sz="4000" kern="1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1" kern="1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mr-IN" sz="2400" dirty="0">
                <a:latin typeface="DINCondensedC"/>
                <a:cs typeface="DINCondensedC"/>
              </a:rPr>
              <a:t>Пс. 138:13, </a:t>
            </a:r>
            <a:r>
              <a:rPr lang="mr-IN" sz="2400" dirty="0" smtClean="0">
                <a:latin typeface="DINCondensedC"/>
                <a:cs typeface="DINCondensedC"/>
              </a:rPr>
              <a:t>14</a:t>
            </a:r>
            <a:endParaRPr lang="mr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БИБЛЕЙСКИ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233440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843455" y="1305411"/>
            <a:ext cx="7457090" cy="5032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Тогда скажет Царь тем, которые </a:t>
            </a: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правую сторону Его: «</a:t>
            </a:r>
            <a:r>
              <a:rPr lang="ru-RU" sz="3200" kern="0" dirty="0" err="1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приидите</a:t>
            </a: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благословенные Отца Моего, наследуйте Царство, уготованное вам от создания мира</a:t>
            </a: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ибо </a:t>
            </a: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алкал Я, и вы дали Мне есть; жаждал, и вы напоили Меня; был странником, и вы приняли Меня;</a:t>
            </a:r>
          </a:p>
          <a:p>
            <a:pPr algn="ctr">
              <a:lnSpc>
                <a:spcPct val="90000"/>
              </a:lnSpc>
            </a:pP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был наг, и вы одели Меня; был болен, </a:t>
            </a: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вы посетили Меня; в темнице был, </a:t>
            </a: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3200" kern="0" dirty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вы пришли ко Мне</a:t>
            </a:r>
            <a:r>
              <a:rPr lang="ru-RU" sz="3200" kern="0" dirty="0" smtClean="0">
                <a:solidFill>
                  <a:srgbClr val="0E101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</a:p>
          <a:p>
            <a:pPr algn="ctr">
              <a:lnSpc>
                <a:spcPct val="90000"/>
              </a:lnSpc>
            </a:pPr>
            <a:endParaRPr lang="en-US" sz="1000" kern="0" dirty="0">
              <a:solidFill>
                <a:srgbClr val="0E101A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mr-IN" sz="2400" dirty="0">
                <a:latin typeface="DINCondensedC"/>
                <a:cs typeface="DINCondensedC"/>
              </a:rPr>
              <a:t>Мф. 25:34–</a:t>
            </a:r>
            <a:r>
              <a:rPr lang="mr-IN" sz="2400" dirty="0" smtClean="0">
                <a:latin typeface="DINCondensedC"/>
                <a:cs typeface="DINCondensedC"/>
              </a:rPr>
              <a:t>36</a:t>
            </a:r>
            <a:endParaRPr lang="mr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БИБЛЕЙСКИ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71254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1091762" y="1915510"/>
            <a:ext cx="69604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kern="0" dirty="0" smtClean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«И </a:t>
            </a:r>
            <a:r>
              <a:rPr lang="ru-RU" sz="4000" kern="0" dirty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Царь скажет им в ответ: «истинно говорю вам: так как вы сделали это одному из сих братьев Моих меньших, </a:t>
            </a:r>
            <a:r>
              <a:rPr lang="ru-RU" sz="4000" kern="0" dirty="0" smtClean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4000" kern="0" dirty="0" smtClean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4000" kern="0" dirty="0" smtClean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то </a:t>
            </a:r>
            <a:r>
              <a:rPr lang="ru-RU" sz="4000" kern="0" dirty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сделали Мне</a:t>
            </a:r>
            <a:r>
              <a:rPr lang="ru-RU" sz="4000" kern="0" dirty="0" smtClean="0">
                <a:solidFill>
                  <a:srgbClr val="0E101A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</a:p>
          <a:p>
            <a:pPr algn="ctr"/>
            <a:endParaRPr lang="en-US" sz="2400" b="1" kern="0" dirty="0">
              <a:solidFill>
                <a:srgbClr val="0E101A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mr-IN" sz="2400" dirty="0">
                <a:latin typeface="DINCondensedC"/>
                <a:cs typeface="DINCondensedC"/>
              </a:rPr>
              <a:t>Мф. 25</a:t>
            </a:r>
            <a:r>
              <a:rPr lang="mr-IN" sz="2400" dirty="0" smtClean="0">
                <a:latin typeface="DINCondensedC"/>
                <a:cs typeface="DINCondensedC"/>
              </a:rPr>
              <a:t>:40</a:t>
            </a:r>
            <a:endParaRPr lang="mr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БИБЛЕЙСКИ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24428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1103586" y="1421261"/>
            <a:ext cx="6960476" cy="527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«Тогда </a:t>
            </a:r>
            <a:r>
              <a:rPr lang="ru-RU" sz="3200" dirty="0"/>
              <a:t>скажет и тем, которые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левую сторону: «идите от Меня, проклятые, </a:t>
            </a:r>
            <a:r>
              <a:rPr lang="ru-RU" sz="3200" dirty="0" smtClean="0"/>
              <a:t>в </a:t>
            </a:r>
            <a:r>
              <a:rPr lang="ru-RU" sz="3200" dirty="0"/>
              <a:t>огонь вечный, уготованный </a:t>
            </a:r>
            <a:r>
              <a:rPr lang="ru-RU" sz="3200" dirty="0" err="1"/>
              <a:t>диаволу</a:t>
            </a:r>
            <a:r>
              <a:rPr lang="ru-RU" sz="3200" dirty="0"/>
              <a:t> и ангелам его</a:t>
            </a:r>
            <a:r>
              <a:rPr lang="ru-RU" sz="3200" dirty="0" smtClean="0"/>
              <a:t>: ибо </a:t>
            </a:r>
            <a:r>
              <a:rPr lang="ru-RU" sz="3200" dirty="0"/>
              <a:t>алкал Я, и вы </a:t>
            </a:r>
            <a:r>
              <a:rPr lang="ru-RU" sz="3200" dirty="0" smtClean="0"/>
              <a:t>не </a:t>
            </a:r>
            <a:r>
              <a:rPr lang="ru-RU" sz="3200" dirty="0"/>
              <a:t>дали Мне есть; жаждал, и вы </a:t>
            </a:r>
            <a:r>
              <a:rPr lang="ru-RU" sz="3200" dirty="0" smtClean="0"/>
              <a:t>не </a:t>
            </a:r>
            <a:r>
              <a:rPr lang="ru-RU" sz="3200" dirty="0"/>
              <a:t>напоили Меня</a:t>
            </a:r>
            <a:r>
              <a:rPr lang="ru-RU" sz="3200" dirty="0" smtClean="0"/>
              <a:t>; был </a:t>
            </a:r>
            <a:r>
              <a:rPr lang="ru-RU" sz="3200" dirty="0"/>
              <a:t>странником, </a:t>
            </a:r>
            <a:r>
              <a:rPr lang="ru-RU" sz="3200" dirty="0" smtClean="0"/>
              <a:t>и </a:t>
            </a:r>
            <a:r>
              <a:rPr lang="ru-RU" sz="3200" dirty="0"/>
              <a:t>не приняли Меня; был наг, </a:t>
            </a:r>
            <a:r>
              <a:rPr lang="ru-RU" sz="3200" dirty="0" smtClean="0"/>
              <a:t>и </a:t>
            </a:r>
            <a:r>
              <a:rPr lang="ru-RU" sz="3200" dirty="0"/>
              <a:t>не одели Меня; болен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в темнице, и не посетили Меня»</a:t>
            </a:r>
            <a:r>
              <a:rPr lang="ru-RU" sz="3200" dirty="0" smtClean="0"/>
              <a:t>.</a:t>
            </a:r>
          </a:p>
          <a:p>
            <a:pPr algn="ctr">
              <a:lnSpc>
                <a:spcPct val="90000"/>
              </a:lnSpc>
            </a:pPr>
            <a:endParaRPr lang="ru-RU" sz="3200" dirty="0"/>
          </a:p>
          <a:p>
            <a:pPr algn="ctr">
              <a:lnSpc>
                <a:spcPct val="90000"/>
              </a:lnSpc>
            </a:pPr>
            <a:endParaRPr lang="ru-RU" sz="3200" dirty="0"/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kern="0" dirty="0">
              <a:solidFill>
                <a:srgbClr val="0E101A"/>
              </a:solidFill>
              <a:latin typeface="Avenir Next Condensed" panose="020B0506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БИБЛЕЙСКИ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333246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36523" y="1259898"/>
            <a:ext cx="7307825" cy="50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«Тогда </a:t>
            </a:r>
            <a:r>
              <a:rPr lang="ru-RU" sz="3200" dirty="0"/>
              <a:t>и они скажут Ему в ответ: „Господи! когда мы видели Тебя алчущим, или жаждущим, или странником, или нагим, или больным, или в темнице, и не послужили Тебе?“ Тогда скажет им в ответ: „истинно говорю вам: так как вы не сделали этого одному из сих меньших, то не сделали Мне“. И пойдут сии в муку вечную,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праведники в жизнь вечную</a:t>
            </a:r>
            <a:r>
              <a:rPr lang="ru-RU" sz="3200" dirty="0" smtClean="0"/>
              <a:t>»</a:t>
            </a:r>
            <a:endParaRPr lang="en-US" sz="3200" kern="0" dirty="0">
              <a:solidFill>
                <a:srgbClr val="0E101A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solidFill>
                <a:srgbClr val="0E101A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>
                <a:latin typeface="DINCondensedC"/>
                <a:cs typeface="DINCondensedC"/>
              </a:rPr>
              <a:t>Мф. 25:41–46</a:t>
            </a:r>
            <a:endParaRPr lang="en-US" sz="2000" kern="100" dirty="0">
              <a:effectLst/>
              <a:latin typeface="DINCondensedC"/>
              <a:ea typeface="Calibri" panose="020F0502020204030204" pitchFamily="34" charset="0"/>
              <a:cs typeface="DINCondensed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7554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БИБЛЕЙСКИ</a:t>
            </a:r>
            <a:r>
              <a:rPr lang="ru-RU" sz="3600" b="1" dirty="0" smtClean="0">
                <a:solidFill>
                  <a:srgbClr val="FFFFFF"/>
                </a:solidFill>
                <a:latin typeface="Impact"/>
                <a:cs typeface="Impact"/>
              </a:rPr>
              <a:t>Й</a:t>
            </a:r>
            <a:r>
              <a:rPr lang="bg-BG" sz="3600" b="1" dirty="0" smtClean="0">
                <a:solidFill>
                  <a:srgbClr val="FFFFFF"/>
                </a:solidFill>
                <a:latin typeface="Impact"/>
                <a:cs typeface="Impact"/>
              </a:rPr>
              <a:t> ТЕКСТ: </a:t>
            </a:r>
            <a:endParaRPr lang="bg-BG" sz="3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405826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41106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solidFill>
                  <a:schemeClr val="bg1"/>
                </a:solidFill>
                <a:latin typeface="Impact"/>
                <a:cs typeface="Impact"/>
              </a:rPr>
              <a:t>ЦЕЛЬ СЕМИНАРА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065664"/>
            <a:ext cx="7661787" cy="5084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На этом семинаре исследуются многогранные способы, с помощью которых церковные общины могут оказывать всестороннюю поддержку родителям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400" dirty="0">
                <a:latin typeface="DINCondensedC"/>
                <a:cs typeface="DINCondensedC"/>
              </a:rPr>
              <a:t> детей.</a:t>
            </a: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Мы рассмотрим потенциальные преимущества благоприятной духовной среды и рассмотрим практические стратегии создания инклюзивных пространств.</a:t>
            </a: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Обсудите важность образования, осведомлённости, принятия </a:t>
            </a:r>
            <a:r>
              <a:rPr lang="ru-RU" sz="2400" dirty="0" smtClean="0">
                <a:latin typeface="DINCondensedC"/>
                <a:cs typeface="DINCondensedC"/>
              </a:rPr>
              <a:t/>
            </a:r>
            <a:br>
              <a:rPr lang="ru-RU" sz="2400" dirty="0" smtClean="0">
                <a:latin typeface="DINCondensedC"/>
                <a:cs typeface="DINCondensedC"/>
              </a:rPr>
            </a:br>
            <a:r>
              <a:rPr lang="ru-RU" sz="2400" dirty="0" smtClean="0">
                <a:latin typeface="DINCondensedC"/>
                <a:cs typeface="DINCondensedC"/>
              </a:rPr>
              <a:t>и </a:t>
            </a:r>
            <a:r>
              <a:rPr lang="ru-RU" sz="2400" dirty="0">
                <a:latin typeface="DINCondensedC"/>
                <a:cs typeface="DINCondensedC"/>
              </a:rPr>
              <a:t>приспособления для формирования поддерживающего церковного сообщества.</a:t>
            </a: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endParaRPr lang="ru-RU" sz="2400" dirty="0">
              <a:latin typeface="DINCondensedC"/>
              <a:cs typeface="DINCondensedC"/>
            </a:endParaRPr>
          </a:p>
          <a:p>
            <a:pPr marL="176213" indent="-176213">
              <a:lnSpc>
                <a:spcPct val="90000"/>
              </a:lnSpc>
              <a:buFont typeface="Arial"/>
              <a:buChar char="•"/>
            </a:pPr>
            <a:r>
              <a:rPr lang="ru-RU" sz="2400" dirty="0">
                <a:latin typeface="DINCondensedC"/>
                <a:cs typeface="DINCondensedC"/>
              </a:rPr>
              <a:t>Создайте у каждого участника чувство приверженности, чтобы семьи с </a:t>
            </a:r>
            <a:r>
              <a:rPr lang="ru-RU" sz="2400" dirty="0" err="1">
                <a:latin typeface="DINCondensedC"/>
                <a:cs typeface="DINCondensedC"/>
              </a:rPr>
              <a:t>нейродивергентными</a:t>
            </a:r>
            <a:r>
              <a:rPr lang="ru-RU" sz="2400" dirty="0">
                <a:latin typeface="DINCondensedC"/>
                <a:cs typeface="DINCondensedC"/>
              </a:rPr>
              <a:t> детьми чувствовали настоящую поддержку </a:t>
            </a:r>
            <a:r>
              <a:rPr lang="ru-RU" sz="2400" dirty="0" smtClean="0">
                <a:latin typeface="DINCondensedC"/>
                <a:cs typeface="DINCondensedC"/>
              </a:rPr>
              <a:t>и </a:t>
            </a:r>
            <a:r>
              <a:rPr lang="ru-RU" sz="2400" dirty="0">
                <a:latin typeface="DINCondensedC"/>
                <a:cs typeface="DINCondensedC"/>
              </a:rPr>
              <a:t>радушный принятие в церковном сообществе.</a:t>
            </a:r>
            <a:endParaRPr lang="en-US" sz="2400" dirty="0">
              <a:latin typeface="DINCondensedC"/>
              <a:cs typeface="DINCondensed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26010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6233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mpact"/>
                <a:cs typeface="Impact"/>
              </a:rPr>
              <a:t>ОПРЕДЕЛЕНИЕ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62333" y="1415215"/>
            <a:ext cx="7219334" cy="468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defTabSz="9144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ru-RU" sz="2800" dirty="0" err="1">
                <a:latin typeface="DINCondensedC"/>
                <a:cs typeface="DINCondensedC"/>
              </a:rPr>
              <a:t>Нейроотличность</a:t>
            </a:r>
            <a:r>
              <a:rPr lang="ru-RU" sz="2800" dirty="0">
                <a:latin typeface="DINCondensedC"/>
                <a:cs typeface="DINCondensedC"/>
              </a:rPr>
              <a:t> — это многогранное понятие, включающее в себя различные неврологические состояния и различия, </a:t>
            </a:r>
            <a:r>
              <a:rPr lang="ru-RU" sz="2800" dirty="0" smtClean="0">
                <a:latin typeface="DINCondensedC"/>
                <a:cs typeface="DINCondensedC"/>
              </a:rPr>
              <a:t>такие, как </a:t>
            </a:r>
            <a:r>
              <a:rPr lang="ru-RU" sz="2800" dirty="0">
                <a:latin typeface="DINCondensedC"/>
                <a:cs typeface="DINCondensedC"/>
              </a:rPr>
              <a:t>синдром дефицита внимания и гиперактивности (СДВГ), </a:t>
            </a:r>
            <a:r>
              <a:rPr lang="ru-RU" sz="2800" dirty="0" err="1">
                <a:latin typeface="DINCondensedC"/>
                <a:cs typeface="DINCondensedC"/>
              </a:rPr>
              <a:t>расстройства</a:t>
            </a:r>
            <a:r>
              <a:rPr lang="ru-RU" sz="2800" dirty="0">
                <a:latin typeface="DINCondensedC"/>
                <a:cs typeface="DINCondensedC"/>
              </a:rPr>
              <a:t> аутистического спектра (РАС), </a:t>
            </a:r>
            <a:r>
              <a:rPr lang="ru-RU" sz="2800" dirty="0" err="1">
                <a:latin typeface="DINCondensedC"/>
                <a:cs typeface="DINCondensedC"/>
              </a:rPr>
              <a:t>дислексия</a:t>
            </a:r>
            <a:r>
              <a:rPr lang="ru-RU" sz="2800" dirty="0">
                <a:latin typeface="DINCondensedC"/>
                <a:cs typeface="DINCondensedC"/>
              </a:rPr>
              <a:t>, и другие различные расстройства поведения, как указано Американской психиатрической ассоциацией (APA).</a:t>
            </a:r>
            <a:endParaRPr lang="en-US" sz="2800" kern="0" dirty="0">
              <a:solidFill>
                <a:srgbClr val="0E101A"/>
              </a:solidFill>
              <a:effectLst/>
              <a:latin typeface="DINCondensedC"/>
              <a:ea typeface="Times New Roman" panose="02020603050405020304" pitchFamily="18" charset="0"/>
              <a:cs typeface="DINCondensedC"/>
            </a:endParaRPr>
          </a:p>
          <a:p>
            <a:pPr marL="263525" indent="-263525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2800" dirty="0">
                <a:latin typeface="DINCondensedC"/>
                <a:cs typeface="DINCondensedC"/>
              </a:rPr>
              <a:t>Существует целый спектр </a:t>
            </a:r>
            <a:r>
              <a:rPr lang="ru-RU" sz="2800" dirty="0" err="1">
                <a:latin typeface="DINCondensedC"/>
                <a:cs typeface="DINCondensedC"/>
              </a:rPr>
              <a:t>нейродивергентных</a:t>
            </a:r>
            <a:r>
              <a:rPr lang="ru-RU" sz="2800" dirty="0">
                <a:latin typeface="DINCondensedC"/>
                <a:cs typeface="DINCondensedC"/>
              </a:rPr>
              <a:t> переживаний, и существует необходимость бороться со стигматизацией и неправильными представлениями, окружающими их.</a:t>
            </a:r>
            <a:endParaRPr lang="en-US" sz="2800" dirty="0">
              <a:latin typeface="DINCondensedC"/>
              <a:cs typeface="DINCondensedC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РОЛЬ ЦЕРКВИ В ПОДДЕРЖКЕ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СЕМЕЙ, </a:t>
            </a:r>
            <a:r>
              <a:rPr lang="bg-BG" sz="900" dirty="0">
                <a:solidFill>
                  <a:srgbClr val="7030A0"/>
                </a:solidFill>
                <a:latin typeface="DINCondensedC"/>
                <a:cs typeface="DINCondensedC"/>
              </a:rPr>
              <a:t>ВОСПИТЫВАЮЩИХ </a:t>
            </a:r>
            <a:r>
              <a:rPr lang="bg-BG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НЕЙРОДИВЕРГЕНТНЫХ ДЕТЕ</a:t>
            </a:r>
            <a:r>
              <a:rPr lang="ru-RU" sz="900" dirty="0" smtClean="0">
                <a:solidFill>
                  <a:srgbClr val="7030A0"/>
                </a:solidFill>
                <a:latin typeface="DINCondensedC"/>
                <a:cs typeface="DINCondensedC"/>
              </a:rPr>
              <a:t>Й</a:t>
            </a:r>
            <a:endParaRPr lang="bg-BG" sz="900" dirty="0">
              <a:solidFill>
                <a:srgbClr val="7030A0"/>
              </a:solidFill>
              <a:latin typeface="DINCondensedC"/>
              <a:cs typeface="DIN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160256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1591</Words>
  <Application>Microsoft Office PowerPoint</Application>
  <PresentationFormat>Экран (4:3)</PresentationFormat>
  <Paragraphs>158</Paragraphs>
  <Slides>22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Avenir Next Condensed</vt:lpstr>
      <vt:lpstr>Calibri</vt:lpstr>
      <vt:lpstr>DINCondensedC</vt:lpstr>
      <vt:lpstr>Impact</vt:lpstr>
      <vt:lpstr>Mangal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Julia Lisovaya</cp:lastModifiedBy>
  <cp:revision>112</cp:revision>
  <dcterms:created xsi:type="dcterms:W3CDTF">2015-08-17T22:20:08Z</dcterms:created>
  <dcterms:modified xsi:type="dcterms:W3CDTF">2024-01-24T07:46:29Z</dcterms:modified>
</cp:coreProperties>
</file>