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259" r:id="rId3"/>
    <p:sldId id="284" r:id="rId4"/>
    <p:sldId id="282" r:id="rId5"/>
    <p:sldId id="277" r:id="rId6"/>
    <p:sldId id="288" r:id="rId7"/>
    <p:sldId id="276" r:id="rId8"/>
    <p:sldId id="289" r:id="rId9"/>
    <p:sldId id="280" r:id="rId10"/>
    <p:sldId id="291" r:id="rId11"/>
    <p:sldId id="290" r:id="rId12"/>
    <p:sldId id="260" r:id="rId13"/>
    <p:sldId id="262" r:id="rId14"/>
    <p:sldId id="269" r:id="rId15"/>
    <p:sldId id="292" r:id="rId16"/>
    <p:sldId id="294" r:id="rId17"/>
    <p:sldId id="293" r:id="rId18"/>
    <p:sldId id="296" r:id="rId19"/>
    <p:sldId id="287" r:id="rId20"/>
    <p:sldId id="272" r:id="rId21"/>
    <p:sldId id="295" r:id="rId22"/>
    <p:sldId id="304" r:id="rId23"/>
    <p:sldId id="298" r:id="rId24"/>
    <p:sldId id="30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67756" autoAdjust="0"/>
  </p:normalViewPr>
  <p:slideViewPr>
    <p:cSldViewPr>
      <p:cViewPr varScale="1">
        <p:scale>
          <a:sx n="104" d="100"/>
          <a:sy n="104" d="100"/>
        </p:scale>
        <p:origin x="-1048" y="-104"/>
      </p:cViewPr>
      <p:guideLst>
        <p:guide orient="horz" pos="300"/>
        <p:guide pos="1164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0A79-58FE-458C-A352-097DEF99B7F0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339D7-FD85-472C-A132-B7F6EC6DD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25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СОЛО МАМА        </a:t>
            </a:r>
          </a:p>
          <a:p>
            <a:r>
              <a:rPr lang="ru-RU" dirty="0" smtClean="0"/>
              <a:t>От</a:t>
            </a:r>
            <a:r>
              <a:rPr lang="ru-RU" baseline="0" dirty="0" smtClean="0"/>
              <a:t> выживания к процветанию  </a:t>
            </a:r>
          </a:p>
          <a:p>
            <a:r>
              <a:rPr lang="ru-RU" baseline="0" dirty="0" smtClean="0"/>
              <a:t>Доктор ПАМЕЛА КОНСУЭГРА</a:t>
            </a:r>
          </a:p>
          <a:p>
            <a:endParaRPr lang="ru-RU" baseline="0" dirty="0" smtClean="0"/>
          </a:p>
          <a:p>
            <a:r>
              <a:rPr lang="ru-RU" dirty="0" smtClean="0"/>
              <a:t>Возможно, вы </a:t>
            </a:r>
            <a:r>
              <a:rPr lang="mr-IN" dirty="0" smtClean="0"/>
              <a:t>–</a:t>
            </a:r>
            <a:r>
              <a:rPr lang="ru-RU" dirty="0" smtClean="0"/>
              <a:t> мама-одиночка по собственному выбору, из-за неожиданной беременности, из-за развода, из-за смерти отца вашего ребёнка, из-за отсутствующего отца, из-за его отказа от участия в воспитании или из-за </a:t>
            </a:r>
            <a:r>
              <a:rPr lang="ru-RU" baseline="0" dirty="0" smtClean="0"/>
              <a:t>сложившейся жизненной ситуации</a:t>
            </a:r>
            <a:r>
              <a:rPr lang="ru-RU" dirty="0" smtClean="0"/>
              <a:t>. Одинокие мамы – это женщины, самостоятельно воспитывающие ребёнка, по собственному</a:t>
            </a:r>
            <a:r>
              <a:rPr lang="ru-RU" baseline="0" dirty="0" smtClean="0"/>
              <a:t> </a:t>
            </a:r>
            <a:r>
              <a:rPr lang="ru-RU" dirty="0" smtClean="0"/>
              <a:t>выбору или</a:t>
            </a:r>
            <a:r>
              <a:rPr lang="ru-RU" baseline="0" dirty="0" smtClean="0"/>
              <a:t> в силу </a:t>
            </a:r>
            <a:r>
              <a:rPr lang="ru-RU" dirty="0" smtClean="0"/>
              <a:t>обстоятельств.</a:t>
            </a:r>
          </a:p>
          <a:p>
            <a:endParaRPr lang="ru-RU" dirty="0" smtClean="0"/>
          </a:p>
          <a:p>
            <a:r>
              <a:rPr lang="ru-RU" b="1" dirty="0" smtClean="0"/>
              <a:t>ЧАСТЬ 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5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NewRomanPSMT"/>
              </a:rPr>
              <a:t>«Цель наказания – помешать </a:t>
            </a:r>
            <a:r>
              <a:rPr lang="ru-RU" sz="1800" dirty="0" smtClean="0">
                <a:effectLst/>
                <a:latin typeface="TimesNewRomanPSMT"/>
              </a:rPr>
              <a:t>ребёнку </a:t>
            </a:r>
            <a:r>
              <a:rPr lang="ru-RU" sz="1800" dirty="0">
                <a:effectLst/>
                <a:latin typeface="TimesNewRomanPSMT"/>
              </a:rPr>
              <a:t>делать то, чего вы не хотите, </a:t>
            </a:r>
            <a:r>
              <a:rPr lang="ru-RU" sz="1800" dirty="0" smtClean="0">
                <a:effectLst/>
                <a:latin typeface="TimesNewRomanPSMT"/>
              </a:rPr>
              <a:t>используя болезненный или неприятный метод</a:t>
            </a:r>
            <a:r>
              <a:rPr lang="ru-RU" sz="1800" dirty="0">
                <a:effectLst/>
                <a:latin typeface="TimesNewRomanPSMT"/>
              </a:rPr>
              <a:t>, чтобы остановить его». С </a:t>
            </a:r>
            <a:r>
              <a:rPr lang="ru-RU" sz="1800" dirty="0" smtClean="0">
                <a:effectLst/>
                <a:latin typeface="TimesNewRomanPSMT"/>
              </a:rPr>
              <a:t>другой стороны: </a:t>
            </a:r>
            <a:r>
              <a:rPr lang="ru-RU" sz="1800" dirty="0">
                <a:effectLst/>
                <a:latin typeface="TimesNewRomanPSMT"/>
              </a:rPr>
              <a:t>«Эффективная дисциплина помогает детям научиться контролировать </a:t>
            </a:r>
            <a:r>
              <a:rPr lang="ru-RU" sz="1800" dirty="0" smtClean="0">
                <a:effectLst/>
                <a:latin typeface="TimesNewRomanPSMT"/>
              </a:rPr>
              <a:t>своё </a:t>
            </a:r>
            <a:r>
              <a:rPr lang="ru-RU" sz="1800" dirty="0">
                <a:effectLst/>
                <a:latin typeface="TimesNewRomanPSMT"/>
              </a:rPr>
              <a:t>поведение, чтобы они </a:t>
            </a:r>
            <a:r>
              <a:rPr lang="ru-RU" sz="1800" dirty="0" smtClean="0">
                <a:effectLst/>
                <a:latin typeface="TimesNewRomanPSMT"/>
              </a:rPr>
              <a:t>действовали </a:t>
            </a:r>
            <a:r>
              <a:rPr lang="ru-RU" sz="1800" dirty="0">
                <a:effectLst/>
                <a:latin typeface="TimesNewRomanPSMT"/>
              </a:rPr>
              <a:t>в соответствии со своими представлениями о том, что правильно и неправильно, а не из-за того, что они боятся наказания. Например, они честны потому, что считают неправильным быть нечестными, а не потому, что боятся, что их </a:t>
            </a:r>
            <a:r>
              <a:rPr lang="ru-RU" sz="1800" dirty="0" smtClean="0">
                <a:effectLst/>
                <a:latin typeface="TimesNewRomanPSMT"/>
              </a:rPr>
              <a:t>поймают </a:t>
            </a:r>
            <a:r>
              <a:rPr lang="ru-RU" sz="1800" dirty="0">
                <a:effectLst/>
                <a:latin typeface="TimesNewRomanPSMT"/>
              </a:rPr>
              <a:t>на лжи»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5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Установите </a:t>
            </a:r>
            <a:r>
              <a:rPr lang="ru-RU" dirty="0" smtClean="0"/>
              <a:t>чёткие </a:t>
            </a:r>
            <a:r>
              <a:rPr lang="ru-RU" dirty="0"/>
              <a:t>рамки и границы</a:t>
            </a:r>
          </a:p>
          <a:p>
            <a:pPr marL="228600" indent="-228600">
              <a:buAutoNum type="arabicPeriod"/>
            </a:pPr>
            <a:r>
              <a:rPr lang="ru-RU" dirty="0"/>
              <a:t>Определите последствия неприемлемого поведения</a:t>
            </a:r>
          </a:p>
          <a:p>
            <a:pPr marL="228600" indent="-228600">
              <a:buAutoNum type="arabicPeriod"/>
            </a:pPr>
            <a:r>
              <a:rPr lang="ru-RU" dirty="0"/>
              <a:t>Правила дома – не предмет для обсуждения</a:t>
            </a:r>
          </a:p>
          <a:p>
            <a:pPr marL="228600" indent="-228600">
              <a:buAutoNum type="arabicPeriod"/>
            </a:pPr>
            <a:r>
              <a:rPr lang="ru-RU" dirty="0"/>
              <a:t>Ограничения установлены для безопасности</a:t>
            </a:r>
          </a:p>
          <a:p>
            <a:pPr marL="228600" indent="-228600">
              <a:buAutoNum type="arabicPeriod"/>
            </a:pPr>
            <a:r>
              <a:rPr lang="ru-RU" dirty="0"/>
              <a:t>Ограничения являются признаком любви</a:t>
            </a:r>
          </a:p>
          <a:p>
            <a:pPr marL="228600" indent="-228600">
              <a:buAutoNum type="arabicPeriod"/>
            </a:pPr>
            <a:r>
              <a:rPr lang="ru-RU" dirty="0"/>
              <a:t>Необходимость отслеживания </a:t>
            </a:r>
            <a:r>
              <a:rPr lang="ru-RU" dirty="0" smtClean="0"/>
              <a:t>онлайн-активности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 smtClean="0"/>
              <a:t>Регулярное</a:t>
            </a:r>
            <a:r>
              <a:rPr lang="ru-RU" baseline="0" dirty="0" smtClean="0"/>
              <a:t> п</a:t>
            </a:r>
            <a:r>
              <a:rPr lang="ru-RU" dirty="0" smtClean="0"/>
              <a:t>ереосмысливание </a:t>
            </a:r>
            <a:r>
              <a:rPr lang="ru-RU" dirty="0"/>
              <a:t>границ в зависимости от </a:t>
            </a:r>
            <a:r>
              <a:rPr lang="ru-RU" dirty="0" smtClean="0"/>
              <a:t>возраста ребёнка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/>
              <a:t>Контролируйте собственное поведение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0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99181-970B-DE4A-A7B7-D6F41861407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7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6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Будьте </a:t>
            </a:r>
            <a:r>
              <a:rPr lang="ru-RU" sz="1200" dirty="0">
                <a:effectLst/>
                <a:latin typeface="TimesNewRomanPSMT"/>
              </a:rPr>
              <a:t>последовательны и </a:t>
            </a:r>
            <a:r>
              <a:rPr lang="ru-RU" sz="1200" dirty="0" smtClean="0">
                <a:effectLst/>
                <a:latin typeface="TimesNewRomanPSMT"/>
              </a:rPr>
              <a:t>следуйте </a:t>
            </a:r>
            <a:r>
              <a:rPr lang="ru-RU" sz="1200" dirty="0">
                <a:effectLst/>
                <a:latin typeface="TimesNewRomanPSMT"/>
              </a:rPr>
              <a:t>тому, что вы говорите.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Выполняйте </a:t>
            </a:r>
            <a:r>
              <a:rPr lang="ru-RU" sz="1200" dirty="0">
                <a:effectLst/>
                <a:latin typeface="TimesNewRomanPSMT"/>
              </a:rPr>
              <a:t>свои обещания.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dirty="0" smtClean="0">
                <a:latin typeface="TimesNewRomanPSMT"/>
              </a:rPr>
              <a:t>В</a:t>
            </a:r>
            <a:r>
              <a:rPr lang="ru-RU" sz="1200" dirty="0" smtClean="0">
                <a:effectLst/>
                <a:latin typeface="TimesNewRomanPSMT"/>
              </a:rPr>
              <a:t>станьте </a:t>
            </a:r>
            <a:r>
              <a:rPr lang="ru-RU" sz="1200" dirty="0">
                <a:effectLst/>
                <a:latin typeface="TimesNewRomanPSMT"/>
              </a:rPr>
              <a:t>на уровень вашего </a:t>
            </a:r>
            <a:r>
              <a:rPr lang="ru-RU" sz="1200" dirty="0" smtClean="0">
                <a:effectLst/>
                <a:latin typeface="TimesNewRomanPSMT"/>
              </a:rPr>
              <a:t>ребёнка</a:t>
            </a:r>
            <a:r>
              <a:rPr lang="ru-RU" sz="1200" dirty="0">
                <a:effectLst/>
                <a:latin typeface="TimesNewRomanPSMT"/>
              </a:rPr>
              <a:t>, посмотрите ему в глаза, мягко держите его за руки и говорите </a:t>
            </a:r>
            <a:r>
              <a:rPr lang="ru-RU" sz="1200" dirty="0" smtClean="0">
                <a:effectLst/>
                <a:latin typeface="TimesNewRomanPSMT"/>
              </a:rPr>
              <a:t>чётко</a:t>
            </a:r>
            <a:r>
              <a:rPr lang="ru-RU" sz="1200" dirty="0">
                <a:effectLst/>
                <a:latin typeface="TimesNewRomanPSMT"/>
              </a:rPr>
              <a:t>, чтобы он </a:t>
            </a:r>
            <a:r>
              <a:rPr lang="ru-RU" sz="1200" dirty="0" smtClean="0">
                <a:effectLst/>
                <a:latin typeface="TimesNewRomanPSMT"/>
              </a:rPr>
              <a:t>мог вас  </a:t>
            </a:r>
            <a:r>
              <a:rPr lang="ru-RU" sz="1200" dirty="0">
                <a:effectLst/>
                <a:latin typeface="TimesNewRomanPSMT"/>
              </a:rPr>
              <a:t>понять.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Будьте </a:t>
            </a:r>
            <a:r>
              <a:rPr lang="ru-RU" sz="1200" dirty="0">
                <a:effectLst/>
                <a:latin typeface="TimesNewRomanPSMT"/>
              </a:rPr>
              <a:t>справедливы и разумны.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Будьте </a:t>
            </a:r>
            <a:r>
              <a:rPr lang="ru-RU" sz="1200" dirty="0">
                <a:effectLst/>
                <a:latin typeface="TimesNewRomanPSMT"/>
              </a:rPr>
              <a:t>хладнокровны, </a:t>
            </a:r>
            <a:r>
              <a:rPr lang="ru-RU" sz="1200" dirty="0" smtClean="0">
                <a:effectLst/>
                <a:latin typeface="TimesNewRomanPSMT"/>
              </a:rPr>
              <a:t>спокойны </a:t>
            </a:r>
            <a:r>
              <a:rPr lang="ru-RU" sz="1200" dirty="0">
                <a:effectLst/>
                <a:latin typeface="TimesNewRomanPSMT"/>
              </a:rPr>
              <a:t>и </a:t>
            </a:r>
            <a:r>
              <a:rPr lang="ru-RU" sz="1200" dirty="0" smtClean="0">
                <a:effectLst/>
                <a:latin typeface="TimesNewRomanPSMT"/>
              </a:rPr>
              <a:t>собраны</a:t>
            </a:r>
            <a:r>
              <a:rPr lang="ru-RU" dirty="0" smtClean="0">
                <a:latin typeface="TimesNewRomanPSMT"/>
              </a:rPr>
              <a:t>.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Уважайте </a:t>
            </a:r>
            <a:r>
              <a:rPr lang="ru-RU" sz="1200" dirty="0">
                <a:effectLst/>
                <a:latin typeface="TimesNewRomanPSMT"/>
              </a:rPr>
              <a:t>индивидуальные способности, интересы и </a:t>
            </a:r>
            <a:r>
              <a:rPr lang="ru-RU" sz="1200" dirty="0" smtClean="0">
                <a:effectLst/>
                <a:latin typeface="TimesNewRomanPSMT"/>
              </a:rPr>
              <a:t>потребности.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Берегите </a:t>
            </a:r>
            <a:r>
              <a:rPr lang="ru-RU" sz="1200" dirty="0">
                <a:effectLst/>
                <a:latin typeface="TimesNewRomanPSMT"/>
              </a:rPr>
              <a:t>репутацию </a:t>
            </a:r>
            <a:r>
              <a:rPr lang="ru-RU" sz="1200" dirty="0" smtClean="0">
                <a:effectLst/>
                <a:latin typeface="TimesNewRomanPSMT"/>
              </a:rPr>
              <a:t>ребёнка </a:t>
            </a:r>
            <a:r>
              <a:rPr lang="ru-RU" sz="1200" dirty="0">
                <a:effectLst/>
                <a:latin typeface="TimesNewRomanPSMT"/>
              </a:rPr>
              <a:t>и никогда не </a:t>
            </a:r>
            <a:r>
              <a:rPr lang="ru-RU" sz="1200" dirty="0" smtClean="0">
                <a:effectLst/>
                <a:latin typeface="TimesNewRomanPSMT"/>
              </a:rPr>
              <a:t>критикуйте </a:t>
            </a:r>
            <a:r>
              <a:rPr lang="ru-RU" sz="1200" dirty="0">
                <a:effectLst/>
                <a:latin typeface="TimesNewRomanPSMT"/>
              </a:rPr>
              <a:t>его публично.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Будьте </a:t>
            </a:r>
            <a:r>
              <a:rPr lang="ru-RU" sz="1200" dirty="0">
                <a:effectLst/>
                <a:latin typeface="TimesNewRomanPSMT"/>
              </a:rPr>
              <a:t>вежливы и уважительны с отцом вашего </a:t>
            </a:r>
            <a:r>
              <a:rPr lang="ru-RU" sz="1200" dirty="0" smtClean="0">
                <a:effectLst/>
                <a:latin typeface="TimesNewRomanPSMT"/>
              </a:rPr>
              <a:t>ребёнка</a:t>
            </a:r>
            <a:r>
              <a:rPr lang="ru-RU" sz="1200" dirty="0">
                <a:effectLst/>
                <a:latin typeface="TimesNewRomanPSMT"/>
              </a:rPr>
              <a:t>, друзьями и соседями.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Настаивайте </a:t>
            </a:r>
            <a:r>
              <a:rPr lang="ru-RU" sz="1200" dirty="0">
                <a:effectLst/>
                <a:latin typeface="TimesNewRomanPSMT"/>
              </a:rPr>
              <a:t>на том, чтобы все члены семьи уважали друг друга.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Уважайте </a:t>
            </a:r>
            <a:r>
              <a:rPr lang="ru-RU" sz="1200" dirty="0">
                <a:effectLst/>
                <a:latin typeface="TimesNewRomanPSMT"/>
              </a:rPr>
              <a:t>собственность вашего </a:t>
            </a:r>
            <a:r>
              <a:rPr lang="ru-RU" sz="1200" dirty="0" smtClean="0">
                <a:effectLst/>
                <a:latin typeface="TimesNewRomanPSMT"/>
              </a:rPr>
              <a:t>ребёнка </a:t>
            </a:r>
            <a:r>
              <a:rPr lang="ru-RU" sz="1200" dirty="0">
                <a:effectLst/>
                <a:latin typeface="TimesNewRomanPSMT"/>
              </a:rPr>
              <a:t>и его потребность в уединении.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Подумайте, </a:t>
            </a:r>
            <a:r>
              <a:rPr lang="ru-RU" sz="1200" dirty="0">
                <a:effectLst/>
                <a:latin typeface="TimesNewRomanPSMT"/>
              </a:rPr>
              <a:t>как бы вы хотели, чтобы с вами обращались, если бы вы были </a:t>
            </a:r>
            <a:r>
              <a:rPr lang="ru-RU" sz="1200" dirty="0" smtClean="0">
                <a:effectLst/>
                <a:latin typeface="TimesNewRomanPSMT"/>
              </a:rPr>
              <a:t>ребёнком</a:t>
            </a:r>
            <a:r>
              <a:rPr lang="ru-RU" sz="1200" dirty="0">
                <a:effectLst/>
                <a:latin typeface="TimesNewRomanPSMT"/>
              </a:rPr>
              <a:t>, и ведите себя соответственно. 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effectLst/>
                <a:latin typeface="TimesNewRomanPSMT"/>
              </a:rPr>
              <a:t>Проявляйте </a:t>
            </a:r>
            <a:r>
              <a:rPr lang="ru-RU" sz="1200" dirty="0">
                <a:effectLst/>
                <a:latin typeface="TimesNewRomanPSMT"/>
              </a:rPr>
              <a:t>почтение к Богу и уважение к другим авторитетам.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96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ОЖИДАЙТЕ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УЧИТЕ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ХВАЛИТЕ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ОБСУЖДАЙТЕ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ЗАМЕЧАЙТЕ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ПОНИМАЙТЕ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УКРЕПЛЯЙТЕ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2060"/>
                </a:solidFill>
              </a:rPr>
              <a:t>ВОЗНАГРАЖДАЙТЕ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56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77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9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NewRomanPSMT"/>
              </a:rPr>
              <a:t>Поделиться </a:t>
            </a:r>
            <a:r>
              <a:rPr lang="ru-RU" sz="1800" dirty="0" smtClean="0">
                <a:effectLst/>
                <a:latin typeface="TimesNewRomanPSMT"/>
              </a:rPr>
              <a:t>своей верой в </a:t>
            </a:r>
            <a:r>
              <a:rPr lang="ru-RU" sz="1800" dirty="0">
                <a:effectLst/>
                <a:latin typeface="TimesNewRomanPSMT"/>
              </a:rPr>
              <a:t>Иисуса со своим </a:t>
            </a:r>
            <a:r>
              <a:rPr lang="ru-RU" sz="1800" dirty="0" smtClean="0">
                <a:effectLst/>
                <a:latin typeface="TimesNewRomanPSMT"/>
              </a:rPr>
              <a:t>ребёнком </a:t>
            </a:r>
            <a:r>
              <a:rPr lang="ru-RU" sz="1800" dirty="0">
                <a:effectLst/>
                <a:latin typeface="TimesNewRomanPSMT"/>
              </a:rPr>
              <a:t>– это, </a:t>
            </a:r>
            <a:r>
              <a:rPr lang="ru-RU" sz="1800" dirty="0" smtClean="0">
                <a:effectLst/>
                <a:latin typeface="TimesNewRomanPSMT"/>
              </a:rPr>
              <a:t>пожалуй, </a:t>
            </a:r>
            <a:r>
              <a:rPr lang="ru-RU" sz="1800" dirty="0">
                <a:effectLst/>
                <a:latin typeface="TimesNewRomanPSMT"/>
              </a:rPr>
              <a:t>ваша самая важная ответственность как </a:t>
            </a:r>
            <a:r>
              <a:rPr lang="ru-RU" sz="1800" dirty="0" smtClean="0">
                <a:effectLst/>
                <a:latin typeface="TimesNewRomanPSMT"/>
              </a:rPr>
              <a:t>одинокой мамы</a:t>
            </a:r>
            <a:r>
              <a:rPr lang="ru-RU" sz="1800" dirty="0">
                <a:effectLst/>
                <a:latin typeface="TimesNewRomanPSMT"/>
              </a:rPr>
              <a:t>. И, как напоминает </a:t>
            </a:r>
            <a:r>
              <a:rPr lang="ru-RU" sz="1800" dirty="0" smtClean="0">
                <a:effectLst/>
                <a:latin typeface="TimesNewRomanPSMT"/>
              </a:rPr>
              <a:t>нам </a:t>
            </a:r>
            <a:r>
              <a:rPr lang="ru-RU" sz="1800" dirty="0">
                <a:effectLst/>
                <a:latin typeface="TimesNewRomanPSMT"/>
              </a:rPr>
              <a:t>Писание, это не то, что происходит один день в неделю. Скорее, вы </a:t>
            </a:r>
            <a:r>
              <a:rPr lang="ru-RU" sz="1800" dirty="0" smtClean="0">
                <a:effectLst/>
                <a:latin typeface="TimesNewRomanPSMT"/>
              </a:rPr>
              <a:t>передаёте </a:t>
            </a:r>
            <a:r>
              <a:rPr lang="ru-RU" sz="1800" dirty="0">
                <a:effectLst/>
                <a:latin typeface="TimesNewRomanPSMT"/>
              </a:rPr>
              <a:t>вашему </a:t>
            </a:r>
            <a:r>
              <a:rPr lang="ru-RU" sz="1800" dirty="0" smtClean="0">
                <a:effectLst/>
                <a:latin typeface="TimesNewRomanPSMT"/>
              </a:rPr>
              <a:t>ребёнку </a:t>
            </a:r>
            <a:r>
              <a:rPr lang="ru-RU" sz="1800" dirty="0">
                <a:effectLst/>
                <a:latin typeface="TimesNewRomanPSMT"/>
              </a:rPr>
              <a:t>веру тем, как </a:t>
            </a:r>
            <a:r>
              <a:rPr lang="ru-RU" sz="1800" dirty="0" smtClean="0">
                <a:effectLst/>
                <a:latin typeface="TimesNewRomanPSMT"/>
              </a:rPr>
              <a:t>вы </a:t>
            </a:r>
            <a:r>
              <a:rPr lang="ru-RU" sz="1800" dirty="0">
                <a:effectLst/>
                <a:latin typeface="TimesNewRomanPSMT"/>
              </a:rPr>
              <a:t>выполняете свои повседневные обязанности и </a:t>
            </a:r>
            <a:r>
              <a:rPr lang="ru-RU" sz="1800" dirty="0" smtClean="0">
                <a:effectLst/>
                <a:latin typeface="TimesNewRomanPSMT"/>
              </a:rPr>
              <a:t>живёте своей повседневной</a:t>
            </a:r>
            <a:r>
              <a:rPr lang="ru-RU" sz="1800" baseline="0" dirty="0" smtClean="0">
                <a:effectLst/>
                <a:latin typeface="TimesNewRomanPSMT"/>
              </a:rPr>
              <a:t> </a:t>
            </a:r>
            <a:r>
              <a:rPr lang="ru-RU" sz="1800" dirty="0" smtClean="0">
                <a:effectLst/>
                <a:latin typeface="TimesNewRomanPSMT"/>
              </a:rPr>
              <a:t>жизнью</a:t>
            </a:r>
            <a:r>
              <a:rPr lang="ru-RU" sz="1800" dirty="0">
                <a:effectLst/>
                <a:latin typeface="TimesNewRomanPSMT"/>
              </a:rPr>
              <a:t>. Тем не менее, вы </a:t>
            </a:r>
            <a:r>
              <a:rPr lang="ru-RU" sz="1800" dirty="0" smtClean="0">
                <a:effectLst/>
                <a:latin typeface="TimesNewRomanPSMT"/>
              </a:rPr>
              <a:t>ведь уже </a:t>
            </a:r>
            <a:r>
              <a:rPr lang="ru-RU" sz="1800" dirty="0">
                <a:effectLst/>
                <a:latin typeface="TimesNewRomanPSMT"/>
              </a:rPr>
              <a:t>и так перегружены, и, возможно, </a:t>
            </a:r>
            <a:r>
              <a:rPr lang="ru-RU" sz="1800" dirty="0" smtClean="0">
                <a:effectLst/>
                <a:latin typeface="TimesNewRomanPSMT"/>
              </a:rPr>
              <a:t>эта</a:t>
            </a:r>
            <a:r>
              <a:rPr lang="ru-RU" sz="1800" baseline="0" dirty="0" smtClean="0">
                <a:effectLst/>
                <a:latin typeface="TimesNewRomanPSMT"/>
              </a:rPr>
              <a:t> задача</a:t>
            </a:r>
            <a:r>
              <a:rPr lang="ru-RU" sz="1800" dirty="0" smtClean="0">
                <a:effectLst/>
                <a:latin typeface="TimesNewRomanPSMT"/>
              </a:rPr>
              <a:t> </a:t>
            </a:r>
            <a:r>
              <a:rPr lang="ru-RU" sz="1800" dirty="0">
                <a:effectLst/>
                <a:latin typeface="TimesNewRomanPSMT"/>
              </a:rPr>
              <a:t>кажется </a:t>
            </a:r>
            <a:r>
              <a:rPr lang="ru-RU" sz="1800" dirty="0" smtClean="0">
                <a:effectLst/>
                <a:latin typeface="TimesNewRomanPSMT"/>
              </a:rPr>
              <a:t>вам ещё </a:t>
            </a:r>
            <a:r>
              <a:rPr lang="ru-RU" sz="1800" dirty="0">
                <a:effectLst/>
                <a:latin typeface="TimesNewRomanPSMT"/>
              </a:rPr>
              <a:t>одним пунктом, </a:t>
            </a:r>
            <a:r>
              <a:rPr lang="ru-RU" sz="1800" dirty="0" smtClean="0">
                <a:effectLst/>
                <a:latin typeface="TimesNewRomanPSMT"/>
              </a:rPr>
              <a:t>который нужно </a:t>
            </a:r>
            <a:r>
              <a:rPr lang="ru-RU" sz="1800" dirty="0">
                <a:effectLst/>
                <a:latin typeface="TimesNewRomanPSMT"/>
              </a:rPr>
              <a:t>добавить к вашему расписанию. </a:t>
            </a:r>
            <a:endParaRPr lang="ru-RU" dirty="0"/>
          </a:p>
          <a:p>
            <a:endParaRPr lang="ru-RU" sz="1800" dirty="0" smtClean="0">
              <a:effectLst/>
              <a:latin typeface="TimesNewRomanPSMT"/>
            </a:endParaRPr>
          </a:p>
          <a:p>
            <a:r>
              <a:rPr lang="ru-RU" sz="1800" dirty="0" smtClean="0">
                <a:effectLst/>
                <a:latin typeface="TimesNewRomanPSMT"/>
              </a:rPr>
              <a:t>Мамы</a:t>
            </a:r>
            <a:r>
              <a:rPr lang="ru-RU" sz="1800" dirty="0">
                <a:effectLst/>
                <a:latin typeface="TimesNewRomanPSMT"/>
              </a:rPr>
              <a:t>, как вы думаете, оказываете ли вы влияние на становление веры вашего </a:t>
            </a:r>
            <a:r>
              <a:rPr lang="ru-RU" sz="1800" dirty="0" smtClean="0">
                <a:effectLst/>
                <a:latin typeface="TimesNewRomanPSMT"/>
              </a:rPr>
              <a:t>ребёнка</a:t>
            </a:r>
            <a:r>
              <a:rPr lang="ru-RU" sz="1800" dirty="0">
                <a:effectLst/>
                <a:latin typeface="TimesNewRomanPSMT"/>
              </a:rPr>
              <a:t>? Где был бы ваш </a:t>
            </a:r>
            <a:r>
              <a:rPr lang="ru-RU" sz="1800" dirty="0" smtClean="0">
                <a:effectLst/>
                <a:latin typeface="TimesNewRomanPSMT"/>
              </a:rPr>
              <a:t>ребёнок </a:t>
            </a:r>
            <a:r>
              <a:rPr lang="ru-RU" sz="1800" dirty="0">
                <a:effectLst/>
                <a:latin typeface="TimesNewRomanPSMT"/>
              </a:rPr>
              <a:t>без вас? Вы делаете гораздо больше, чем просто </a:t>
            </a:r>
            <a:r>
              <a:rPr lang="ru-RU" sz="1800" dirty="0" smtClean="0">
                <a:effectLst/>
                <a:latin typeface="TimesNewRomanPSMT"/>
              </a:rPr>
              <a:t>даёте </a:t>
            </a:r>
            <a:r>
              <a:rPr lang="ru-RU" sz="1800" dirty="0">
                <a:effectLst/>
                <a:latin typeface="TimesNewRomanPSMT"/>
              </a:rPr>
              <a:t>жизнь. У вас есть потенциал формировать своего </a:t>
            </a:r>
            <a:r>
              <a:rPr lang="ru-RU" sz="1800" dirty="0" smtClean="0">
                <a:effectLst/>
                <a:latin typeface="TimesNewRomanPSMT"/>
              </a:rPr>
              <a:t>ребёнка</a:t>
            </a:r>
            <a:r>
              <a:rPr lang="ru-RU" sz="1800" dirty="0">
                <a:effectLst/>
                <a:latin typeface="TimesNewRomanPSMT"/>
              </a:rPr>
              <a:t>, превращая его в того человека, которым он станет. Более того, исследования продолжают указывать на центральную роль, которую мамы (то есть ВЫ) играют в духовном развитии своих </a:t>
            </a:r>
            <a:r>
              <a:rPr lang="ru-RU" sz="1800" dirty="0" smtClean="0">
                <a:effectLst/>
                <a:latin typeface="TimesNewRomanPSMT"/>
              </a:rPr>
              <a:t>детей.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7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Поддерживайте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постоянную связь с церковью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Мамы, у вас есть важная роль – связать своего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ребёнка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с церковью. Поговорите со своим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ребёнком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о том, как бы он хотел поучаствовать в служении и в деятельности церкви, и обсудите эти идеи с вашим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молодёжным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руководителем или пастором. Если посещение церкви для вас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сейчас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не важно, оно не будет важно и для вашего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ребёнка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, когда он вырастет 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станет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взрослым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Проводите ежедневное </a:t>
            </a: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семейное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богослужение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Не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пропускайте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проведения ежедневного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семейного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богослужения из-за занятости. Важно проявлять постоянство и сделать его соответствующим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возраст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ваших детей.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 Сделайте своё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ежедневное богослужение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весёлым, увлекательным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интерактивным, а не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заставляйте его казаться ещё одной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домашней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обязанностью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</a:t>
            </a: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/>
            </a:r>
            <a:b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</a:b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Участвуйте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в богослужении </a:t>
            </a: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вместе, всей</a:t>
            </a:r>
            <a:r>
              <a:rPr lang="ru-RU" sz="1800" b="1" baseline="0" dirty="0" smtClean="0">
                <a:solidFill>
                  <a:srgbClr val="231E1E"/>
                </a:solidFill>
                <a:effectLst/>
                <a:latin typeface="TimesNewRomanPS"/>
              </a:rPr>
              <a:t> </a:t>
            </a: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семьёй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Участие в христианском богослужении оказывает мощное влияние на религиозную жизнь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детей.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Опыты,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приобретённые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на христианском богослужении делают веру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реальной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и живой.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Эти переживания способствуют возрастанию веры и часто меняют жизнь молодых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людей.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Связь между поколениями проявляется не только в самом факте участия в богослужении, но и в пересказе этого события спустя годы, когда оно становится дорогим и общим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семейным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воспоминанием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Возрастайте,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преодолевая </a:t>
            </a: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семейные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конфликты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Каждая семья рано или поздно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столкнётся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с конфликтом. Важно использовать их как возможности для возрастания в вере. Конфликты должны разрешаться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молитвой,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покаянием и прощением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Возрастайте,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преодолевая </a:t>
            </a: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семейные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проблемы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У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каждой семьи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есть проблемы: финансы, потеря работы, смерть близких, болезнь и т. д. С этими вызовами и испытаниями можно справиться с помощью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общей веры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Ваш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ребёнок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должен видеть, как вы обращаетесь к Богу за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поддержкой,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руководством 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силой.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5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Прививание привычки </a:t>
            </a:r>
            <a:r>
              <a:rPr lang="ru-RU" dirty="0" smtClean="0"/>
              <a:t>регулярно посещать </a:t>
            </a:r>
            <a:r>
              <a:rPr lang="ru-RU" dirty="0"/>
              <a:t>церковь</a:t>
            </a:r>
          </a:p>
          <a:p>
            <a:r>
              <a:rPr lang="ru-RU" dirty="0"/>
              <a:t>Посещение субботней школы (песни, библейские истории, общение со сверстниками)</a:t>
            </a:r>
          </a:p>
          <a:p>
            <a:r>
              <a:rPr lang="ru-RU" dirty="0"/>
              <a:t>Особая прогулка</a:t>
            </a:r>
          </a:p>
          <a:p>
            <a:r>
              <a:rPr lang="ru-RU" dirty="0"/>
              <a:t>Лучшие блюда, десерт, «субботние игрушки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  <a:p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Чтение Священного Писания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Разбейте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отрывок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Священного Писания на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малые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части. Разделите эти части между вами и вашим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ребёнком.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Молитва в несколько слов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Вы можете молиться вместе со своим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ребёнком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, если он не хочет делать это в одиночку.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Каждый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из вас может произнести одно-два предложения. Молитва не должна быть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долгой.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endParaRPr lang="ru-RU" dirty="0"/>
          </a:p>
          <a:p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Музыкальное прославление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Если у вас музыкальная семья, подготовьте музыкальное выступление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Встречающий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Предложите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ребёнку быть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встречающим у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двери в церковь.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Встаньте у входа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вместе со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своим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ребёнком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приветствуйте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всех приходящих в церковь. Нет более приятного приветствия, чем детская улыбка и протянутая детская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рука.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Раздавайте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церковные программки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Если у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вашей̆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церкви есть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еженедельный бюллетень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или программка, встаньте вместе с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ребёнком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раздавайте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их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8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Будьте последовательны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Проводите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семейные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богослужения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регулярно: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каждый день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в одно и то же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время.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пропускайте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их!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Если от чего-то приходится отказываться, пусть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это будет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что-то другое. Время ежедневного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семейного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богослужения должно быть священным в вашем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семейном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расписании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.</a:t>
            </a:r>
            <a:b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</a:b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Сделайте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его соответствующим возрасту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Итак, какие виды богопоклонения увлекательны и полны соответствующих возрасту практических уроков? Не стоит читать материалы, которые дети не смогут понять или которые не имеют к ним отношения. Если вы хотите, чтобы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дети с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нетерпением ждали этого времени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каждый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день, оно должно быть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для них захватывающим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весёлым. Сделайте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поклонение интерактивным. (Вы можете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его инсценировать, использовать кукольные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представления,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проводить его, совмещая с прогулками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на природе,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использовать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библейские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игры,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библейские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шарады и т. д.). </a:t>
            </a:r>
            <a:endParaRPr lang="ru-RU" dirty="0"/>
          </a:p>
          <a:p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/>
            </a:r>
            <a:b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</a:br>
            <a:r>
              <a:rPr lang="ru-RU" sz="1800" b="1" dirty="0" smtClean="0">
                <a:solidFill>
                  <a:srgbClr val="231E1E"/>
                </a:solidFill>
                <a:effectLst/>
                <a:latin typeface="TimesNewRomanPS"/>
              </a:rPr>
              <a:t>ПРОВОДИТЬ семейное </a:t>
            </a:r>
            <a:r>
              <a:rPr lang="ru-RU" sz="1800" b="1" dirty="0">
                <a:solidFill>
                  <a:srgbClr val="231E1E"/>
                </a:solidFill>
                <a:effectLst/>
                <a:latin typeface="TimesNewRomanPS"/>
              </a:rPr>
              <a:t>богослужение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– это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глагол.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И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нициаторами семейного поклонения должны быть родители,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но дети могут быть частью его планирования и подготовки. Помните, что ваш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старший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ребёнок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может участвовать в планировании. Вы можете сообщить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детям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мощную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весть о том,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что поклонение Богу – это глагол,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а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не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пассивное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зрелище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или ещё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один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вид спорта.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Это </a:t>
            </a:r>
            <a:r>
              <a:rPr lang="mr-IN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–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поклонение,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приношение Ему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</a:t>
            </a:r>
            <a:endParaRPr lang="ru-RU" dirty="0"/>
          </a:p>
          <a:p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Семейное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богослужение может быть одним из самых ожидаемых моментов дня. Это может быть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увлекательное для детей и запоминающееся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связывающее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вас друг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с другом время. Но самое главное – это время для духовного роста. Эти мгновения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дня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можно использовать, чтобы разжечь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духовный</a:t>
            </a:r>
            <a:r>
              <a:rPr lang="ru-RU" sz="1800" baseline="0" dirty="0" smtClean="0">
                <a:solidFill>
                  <a:srgbClr val="231E1E"/>
                </a:solidFill>
                <a:effectLst/>
                <a:latin typeface="TimesNewRomanPSMT"/>
              </a:rPr>
              <a:t>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огонь и в вас, 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и в вашем </a:t>
            </a:r>
            <a:r>
              <a:rPr lang="ru-RU" sz="1800" dirty="0" smtClean="0">
                <a:solidFill>
                  <a:srgbClr val="231E1E"/>
                </a:solidFill>
                <a:effectLst/>
                <a:latin typeface="TimesNewRomanPSMT"/>
              </a:rPr>
              <a:t>ребёнке</a:t>
            </a:r>
            <a:r>
              <a:rPr lang="ru-RU" sz="1800" dirty="0">
                <a:solidFill>
                  <a:srgbClr val="231E1E"/>
                </a:solidFill>
                <a:effectLst/>
                <a:latin typeface="TimesNewRomanPSMT"/>
              </a:rPr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8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ru-RU" dirty="0"/>
              <a:t>Время поклонения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Время поездок на автомобиле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Время болезни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Время </a:t>
            </a:r>
            <a:r>
              <a:rPr lang="ru-RU" dirty="0" smtClean="0"/>
              <a:t>приёма </a:t>
            </a:r>
            <a:r>
              <a:rPr lang="ru-RU" dirty="0"/>
              <a:t>пищи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Небольшой отдых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Время один на один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94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ru-RU" dirty="0"/>
              <a:t>Примите на себя заботу о стариках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Быть старшим братом/старшей сестрой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Дни рождения с подарками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Служение кукольного театра</a:t>
            </a:r>
          </a:p>
          <a:p>
            <a:pPr marL="171450" indent="-171450">
              <a:buFont typeface="Arial"/>
              <a:buChar char="•"/>
            </a:pPr>
            <a:r>
              <a:rPr lang="ru-RU" dirty="0" smtClean="0"/>
              <a:t>Незапланированные акты доброты и помощи</a:t>
            </a:r>
            <a:endParaRPr lang="ru-RU" dirty="0"/>
          </a:p>
          <a:p>
            <a:pPr marL="171450" indent="-171450">
              <a:buFont typeface="Arial"/>
              <a:buChar char="•"/>
            </a:pPr>
            <a:r>
              <a:rPr lang="ru-RU" dirty="0"/>
              <a:t>Миссионерские поездки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9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ru-RU" dirty="0"/>
              <a:t>Способствует их личному счастью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Помогает обрести смысл жизни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Лучший шанс принять Христа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Создать противовес мирским влияниям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Научиться любить других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Дружить с Иисусом – это весело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Помогает в построении других отношений/дружбы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Остаются особые воспоминания</a:t>
            </a:r>
          </a:p>
          <a:p>
            <a:pPr marL="171450" indent="-171450">
              <a:buFont typeface="Arial"/>
              <a:buChar char="•"/>
            </a:pPr>
            <a:r>
              <a:rPr lang="ru-RU" dirty="0"/>
              <a:t>Возможность подружиться </a:t>
            </a:r>
            <a:r>
              <a:rPr lang="ru-RU" dirty="0" smtClean="0"/>
              <a:t>со </a:t>
            </a:r>
            <a:r>
              <a:rPr lang="ru-RU" dirty="0"/>
              <a:t>взрослыми в безопасной обстановке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3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NewRomanPSMT"/>
              </a:rPr>
              <a:t>Наш стих из Священного Писания напоминает нам о </a:t>
            </a:r>
            <a:r>
              <a:rPr lang="ru-RU" sz="1800" dirty="0" smtClean="0">
                <a:effectLst/>
                <a:latin typeface="TimesNewRomanPSMT"/>
              </a:rPr>
              <a:t>нашей </a:t>
            </a:r>
            <a:r>
              <a:rPr lang="ru-RU" sz="1800" dirty="0">
                <a:effectLst/>
                <a:latin typeface="TimesNewRomanPSMT"/>
              </a:rPr>
              <a:t>роли в наставлении </a:t>
            </a:r>
            <a:r>
              <a:rPr lang="ru-RU" sz="1800" dirty="0" smtClean="0">
                <a:effectLst/>
                <a:latin typeface="TimesNewRomanPSMT"/>
              </a:rPr>
              <a:t>нашего ребёнка</a:t>
            </a:r>
            <a:r>
              <a:rPr lang="ru-RU" sz="1800" dirty="0">
                <a:effectLst/>
                <a:latin typeface="TimesNewRomanPSMT"/>
              </a:rPr>
              <a:t>, установлении границ и рамок, правил, которые защищают его и обеспечивают основанную на любви дисциплину. Одна из самых важных задач, стоящих перед родителями, - сформировать из наших </a:t>
            </a:r>
            <a:r>
              <a:rPr lang="ru-RU" sz="1800" dirty="0" smtClean="0">
                <a:effectLst/>
                <a:latin typeface="TimesNewRomanPSMT"/>
              </a:rPr>
              <a:t>детей таких </a:t>
            </a:r>
            <a:r>
              <a:rPr lang="ru-RU" sz="1800" dirty="0">
                <a:effectLst/>
                <a:latin typeface="TimesNewRomanPSMT"/>
              </a:rPr>
              <a:t>взрослых, которые будут добиваться успеха в мире, полном правил и ожиданий. Как это достигается? Посредством дисциплины.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339D7-FD85-472C-A132-B7F6EC6DDA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8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3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0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4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89C697E-0283-4EB5-BE1F-DEDFF02994A7}" type="datetimeFigureOut">
              <a:rPr lang="ru-RU" smtClean="0"/>
              <a:t>27.02.23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269F3E-4066-4FFC-B163-1DD0E5A49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4E9FC38-BC48-92F9-045F-C46E1444B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E6E0A3-2B19-0B9F-1438-478338B8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0"/>
            <a:ext cx="1250430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4D353B-0AFB-6A9B-B640-DC716FA3157E}"/>
              </a:ext>
            </a:extLst>
          </p:cNvPr>
          <p:cNvSpPr txBox="1"/>
          <p:nvPr/>
        </p:nvSpPr>
        <p:spPr>
          <a:xfrm>
            <a:off x="1127448" y="1340768"/>
            <a:ext cx="11064552" cy="5168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Способствует их личному счастью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Помогает обрести смысл жизни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Лучший шанс принять Христа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Создать противовес мирским влияниям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Научиться любить других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Дружить с Иисусом – это весело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Помогает в построении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отношений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/дружбы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Остаются особые воспоминания</a:t>
            </a:r>
          </a:p>
          <a:p>
            <a:pPr marL="24257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Возможность подружиться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взрослыми </a:t>
            </a: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безопасной обстановке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260648"/>
            <a:ext cx="11174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Почему </a:t>
            </a: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это имеет </a:t>
            </a: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значение?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6688" y="0"/>
            <a:ext cx="12313368" cy="688538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4A407E-D39A-F3E8-7FE7-29676D789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91" y="955991"/>
            <a:ext cx="10166839" cy="5785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75C16E-94E6-3A05-C49C-222FC88A4A65}"/>
              </a:ext>
            </a:extLst>
          </p:cNvPr>
          <p:cNvSpPr txBox="1"/>
          <p:nvPr/>
        </p:nvSpPr>
        <p:spPr>
          <a:xfrm>
            <a:off x="3575720" y="1337639"/>
            <a:ext cx="8352928" cy="504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долго длилась ваша самая долгая дружба? Почему вы так долго оставались друзьями?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Кто-нибудь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ещё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когда-нибудь пытался встать между вами и вашим другом? Что вы сделали, чтобы этого не случилось?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из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вашей̆ земной̆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дружбы вы можете применить к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вашей̆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дружбе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Христом?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Чему вы можете научить своих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детей̆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Подумайте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некоторых друзьях, упомянутых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Библии (Руфь/Ноеминь; Давид/Ионафан; Павел/Варнава). Чему вы можете у них научиться?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373825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5070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7D5AE3-4F66-6EA0-8DB4-5041EB438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7365DA-3583-4DCD-4C79-800CD5A09674}"/>
              </a:ext>
            </a:extLst>
          </p:cNvPr>
          <p:cNvSpPr txBox="1"/>
          <p:nvPr/>
        </p:nvSpPr>
        <p:spPr>
          <a:xfrm>
            <a:off x="911424" y="620688"/>
            <a:ext cx="10153128" cy="495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обычных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рутинных занятий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предоставляется множество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возможностей, чтобы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рассказать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ребёнку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Иисусе Христе.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родитель, вы должны быть открыты и искать эти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возможности,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позволяя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 проходить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мимо. </a:t>
            </a:r>
            <a:endParaRPr lang="ru-RU" sz="3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конечном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счёте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имея вечные отношения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Христом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ваш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ребёнок обретёт </a:t>
            </a:r>
            <a:b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будут длиться </a:t>
            </a: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всю </a:t>
            </a:r>
            <a:r>
              <a:rPr lang="ru-RU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жизнь и перенесутся в вечность. </a:t>
            </a:r>
          </a:p>
        </p:txBody>
      </p:sp>
    </p:spTree>
    <p:extLst>
      <p:ext uri="{BB962C8B-B14F-4D97-AF65-F5344CB8AC3E}">
        <p14:creationId xmlns:p14="http://schemas.microsoft.com/office/powerpoint/2010/main" val="32255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75C4F6-176E-3022-FEDF-6EDACEC11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02DC09-410E-5426-4D93-D1C525401206}"/>
              </a:ext>
            </a:extLst>
          </p:cNvPr>
          <p:cNvSpPr txBox="1"/>
          <p:nvPr/>
        </p:nvSpPr>
        <p:spPr>
          <a:xfrm>
            <a:off x="3359696" y="1484784"/>
            <a:ext cx="8352928" cy="2698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Принцип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Священного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Писания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«Наставь юношу при начале пути его: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уклонится от него,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состарится» </a:t>
            </a:r>
            <a:endParaRPr lang="ru-RU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(</a:t>
            </a: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Притчи 22:6).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666503"/>
            <a:ext cx="1117496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8EAB81-7C94-6D63-18E4-1A7A12A2B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BDF1F1-02E4-84FF-C26C-16BD0D4F5118}"/>
              </a:ext>
            </a:extLst>
          </p:cNvPr>
          <p:cNvSpPr txBox="1"/>
          <p:nvPr/>
        </p:nvSpPr>
        <p:spPr>
          <a:xfrm>
            <a:off x="4511824" y="1123950"/>
            <a:ext cx="72728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понять, как лучше всего наставлять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полезно уяснить само слово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«дисциплина».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Слово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«дисциплина»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имеет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общий̆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корень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словом «ученик» (</a:t>
            </a:r>
            <a:r>
              <a:rPr lang="ru-RU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32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английском</a:t>
            </a:r>
            <a:r>
              <a:rPr lang="ru-RU" sz="32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прим. перев.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Оно означает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«учить»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«направлять»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любовью. </a:t>
            </a:r>
          </a:p>
        </p:txBody>
      </p:sp>
    </p:spTree>
    <p:extLst>
      <p:ext uri="{BB962C8B-B14F-4D97-AF65-F5344CB8AC3E}">
        <p14:creationId xmlns:p14="http://schemas.microsoft.com/office/powerpoint/2010/main" val="3489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215F151-8563-DC91-28A4-64E524337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F986528-9381-D1FB-FB74-C36A2B812114}"/>
              </a:ext>
            </a:extLst>
          </p:cNvPr>
          <p:cNvSpPr txBox="1"/>
          <p:nvPr/>
        </p:nvSpPr>
        <p:spPr>
          <a:xfrm>
            <a:off x="911424" y="2222862"/>
            <a:ext cx="95770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Наказание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характеризуется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тенденцией̆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тому, чтобы проявлять суровость и жестокость. Вы можете остановить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нежелательного поведения, однако вы не поможете ему понять </a:t>
            </a:r>
            <a:r>
              <a:rPr lang="ru-RU" sz="3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причины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необходимых изменений. </a:t>
            </a: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этом случае он </a:t>
            </a:r>
            <a:b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будет действовать </a:t>
            </a:r>
            <a:r>
              <a:rPr lang="ru-RU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только из страха наказания.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666503"/>
            <a:ext cx="11174966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Дисциплина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противоположность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наказанию</a:t>
            </a:r>
            <a:endParaRPr lang="ru-RU" sz="54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848BAA-CAD3-CA7F-806A-A710586B4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1A5124-0BE7-E1D7-15C4-C1419E64CD1F}"/>
              </a:ext>
            </a:extLst>
          </p:cNvPr>
          <p:cNvSpPr txBox="1"/>
          <p:nvPr/>
        </p:nvSpPr>
        <p:spPr>
          <a:xfrm>
            <a:off x="623392" y="764704"/>
            <a:ext cx="10585176" cy="536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Проводите с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детьми приятное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качественно полезное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Убедитесь, что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дети понимают,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вы имеете в виду то, что говорите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таким человеком, каким вы хотите видеть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своих  детей.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возможности предоставляйте ребёнку выбор.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Ожидайте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них послушания.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последовательны.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возможно, поддерживайте единую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позицию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отцом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Ошибайтесь в сторону милости,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суровости.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Ищите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Божьего руководства.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19426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5AD3D81-97D7-F479-E55D-ADF0BC8D0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2AC478-635E-6F58-63AC-48729CAC5D00}"/>
              </a:ext>
            </a:extLst>
          </p:cNvPr>
          <p:cNvSpPr txBox="1"/>
          <p:nvPr/>
        </p:nvSpPr>
        <p:spPr>
          <a:xfrm>
            <a:off x="625217" y="1196752"/>
            <a:ext cx="9865096" cy="529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Установите </a:t>
            </a: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чёткие рамки и границы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Определите последствия неприемлемого поведения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дома – не предмет для обсуждения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Ограничения установлены для безопасности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Ограничения являются признаком любви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отслеживания </a:t>
            </a: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</a:t>
            </a: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-активности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Регулярное переосмысливание </a:t>
            </a: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границ </a:t>
            </a: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зависимости </a:t>
            </a: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 ребёнка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Контролируйте собственное </a:t>
            </a: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поведение</a:t>
            </a:r>
            <a:endParaRPr lang="ru-RU" sz="2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551384" y="188640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дома </a:t>
            </a:r>
          </a:p>
        </p:txBody>
      </p:sp>
    </p:spTree>
    <p:extLst>
      <p:ext uri="{BB962C8B-B14F-4D97-AF65-F5344CB8AC3E}">
        <p14:creationId xmlns:p14="http://schemas.microsoft.com/office/powerpoint/2010/main" val="40399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324653-17F3-D944-64B8-F3B048EA6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85A678-8986-3731-5836-92A74A1FCB20}"/>
              </a:ext>
            </a:extLst>
          </p:cNvPr>
          <p:cNvSpPr txBox="1"/>
          <p:nvPr/>
        </p:nvSpPr>
        <p:spPr>
          <a:xfrm>
            <a:off x="695325" y="1340768"/>
            <a:ext cx="10729267" cy="4429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Несколько советов, как справиться с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борьбой̆ </a:t>
            </a: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власть, которая разгорелась у вас с вашим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ребёнком:</a:t>
            </a:r>
          </a:p>
          <a:p>
            <a:endParaRPr lang="ru-RU" sz="14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445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Создавайте ежедневные распорядки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выражайте ожидания</a:t>
            </a:r>
          </a:p>
          <a:p>
            <a:pPr marL="385445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спорьте со своим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ребёнком</a:t>
            </a: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</a:t>
            </a: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родитель!</a:t>
            </a:r>
          </a:p>
          <a:p>
            <a:pPr marL="385445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последовательны и ясны. </a:t>
            </a:r>
          </a:p>
          <a:p>
            <a:pPr marL="385445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нести ответственность </a:t>
            </a: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непослушание</a:t>
            </a:r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609666" y="404664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поступать при непослушании? </a:t>
            </a:r>
          </a:p>
        </p:txBody>
      </p:sp>
    </p:spTree>
    <p:extLst>
      <p:ext uri="{BB962C8B-B14F-4D97-AF65-F5344CB8AC3E}">
        <p14:creationId xmlns:p14="http://schemas.microsoft.com/office/powerpoint/2010/main" val="30089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F74A00-BB41-4199-7E2B-F6F0EC752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DD0E706-D5D8-A8BA-05DB-B9EC3E91FCF6}"/>
              </a:ext>
            </a:extLst>
          </p:cNvPr>
          <p:cNvSpPr/>
          <p:nvPr/>
        </p:nvSpPr>
        <p:spPr>
          <a:xfrm>
            <a:off x="2433085" y="4020363"/>
            <a:ext cx="7129130" cy="15258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7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6B1444-8A30-C56F-0841-79150B4BD685}"/>
              </a:ext>
            </a:extLst>
          </p:cNvPr>
          <p:cNvSpPr/>
          <p:nvPr/>
        </p:nvSpPr>
        <p:spPr>
          <a:xfrm>
            <a:off x="3045619" y="1803165"/>
            <a:ext cx="6000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2400" i="1" dirty="0">
                <a:solidFill>
                  <a:srgbClr val="FF0000"/>
                </a:solidFill>
                <a:latin typeface="TimesNewRomanPSMT"/>
              </a:rPr>
              <a:t> </a:t>
            </a:r>
            <a:endParaRPr lang="ru-RU" sz="2400" i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EE40F9-4F40-D987-468D-E1255B028C5B}"/>
              </a:ext>
            </a:extLst>
          </p:cNvPr>
          <p:cNvSpPr txBox="1"/>
          <p:nvPr/>
        </p:nvSpPr>
        <p:spPr>
          <a:xfrm>
            <a:off x="695325" y="404664"/>
            <a:ext cx="8280995" cy="633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последствий в качестве метода дисциплины помогает детям научиться брать на себя ответственность за собственное поведение. </a:t>
            </a: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Последствия должны быть логически связаны </a:t>
            </a:r>
            <a:b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неправильным поведением. Они не могут быть произвольными. </a:t>
            </a: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Ребёнок должен видеть связь между своим плохим поведением и его последствиями, иначе этот метод </a:t>
            </a:r>
            <a:b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«не сработает». </a:t>
            </a: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Ребёнок должен знать, что последствия являются результатом его собственного выбора. </a:t>
            </a: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Используйте последствия в твёрдой̆, доброй̆, дружественной̆ манере. </a:t>
            </a:r>
          </a:p>
          <a:p>
            <a:pPr marL="268288" indent="-26828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последовательны. </a:t>
            </a:r>
            <a:endParaRPr lang="ru-RU" sz="2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5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6D9B30-E809-21FB-2C6F-972ED873C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0"/>
            <a:ext cx="1264872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552" y="98072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r>
              <a:rPr lang="ru-RU" sz="3200" dirty="0"/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33F93E-4323-EB26-3402-54C528ECE8B4}"/>
              </a:ext>
            </a:extLst>
          </p:cNvPr>
          <p:cNvSpPr txBox="1"/>
          <p:nvPr/>
        </p:nvSpPr>
        <p:spPr>
          <a:xfrm>
            <a:off x="839416" y="1772816"/>
            <a:ext cx="11089232" cy="453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«Слушай̆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Израиль: Господь, Бог наш, Господь един есть;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люби Господа, Бога твоего, всем сердцем твоим, и всею душою твоею, и всеми силами твоими. И да будут слова сии, которые Я заповедую тебе сегодня, в сердце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твоём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и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внушай̆ 						их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детям твоим, и говори о них, сидя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доме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твоём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идя дорогою, и ложась,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и вставая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и навяжи их в знак на руку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твою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и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 будут они повязкою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 глазами 							твоими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 напиши их на косяках дома </a:t>
            </a:r>
            <a:r>
              <a:rPr lang="ru-RU" sz="3200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твоего </a:t>
            </a:r>
            <a:r>
              <a:rPr lang="ru-RU" sz="3200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на воротах твоих» </a:t>
            </a:r>
            <a:r>
              <a:rPr lang="ru-RU" sz="2800" i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(Втор. </a:t>
            </a:r>
            <a:r>
              <a:rPr lang="ru-RU" sz="2800" i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6:4-9).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695400" y="476672"/>
            <a:ext cx="11881319" cy="129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8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Делая </a:t>
            </a:r>
            <a:r>
              <a:rPr lang="ru-RU" sz="48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Иисуса лучшим </a:t>
            </a:r>
            <a:r>
              <a:rPr lang="ru-RU" sz="48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Другом </a:t>
            </a:r>
            <a:br>
              <a:rPr lang="ru-RU" sz="48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8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своего ребёнка </a:t>
            </a:r>
            <a:endParaRPr lang="ru-RU" sz="48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680" y="0"/>
            <a:ext cx="12313368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0A2C88-8F3B-C186-7949-A17600ADDD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4487"/>
            <a:ext cx="11099521" cy="62448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99804E-9F44-AE0E-1908-6DE2486A82E3}"/>
              </a:ext>
            </a:extLst>
          </p:cNvPr>
          <p:cNvSpPr/>
          <p:nvPr/>
        </p:nvSpPr>
        <p:spPr>
          <a:xfrm>
            <a:off x="1981200" y="731838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6A4C1B-8A60-5911-91C2-589304D2ACCA}"/>
              </a:ext>
            </a:extLst>
          </p:cNvPr>
          <p:cNvSpPr txBox="1"/>
          <p:nvPr/>
        </p:nvSpPr>
        <p:spPr>
          <a:xfrm>
            <a:off x="3863752" y="1440486"/>
            <a:ext cx="7919055" cy="4439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 ребёнок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 слишком много времени,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играя в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видеоигры, и его оценки по каждому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предмету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страдают. Какое логическое следствие вытекает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такого поведения?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насчёт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естественного последствия?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вы думаете, что в этом сценарии лучше?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Какова ценность того, что вы помогаете вашему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ребёнку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понять, что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каждый̆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имеет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последствия, в отличие от того, что он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действует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страха быть наказанным?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551384" y="332656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322836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0B181F-AA4F-7D0B-8368-660B43464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AE6EC0-8DF1-8F41-8C7E-9F914E2D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692696"/>
            <a:ext cx="5976664" cy="178850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Уважение </a:t>
            </a:r>
            <a:b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ответственность </a:t>
            </a:r>
            <a:endParaRPr lang="ru-RU" sz="3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9787FA-1333-2280-973B-F7708B1D487D}"/>
              </a:ext>
            </a:extLst>
          </p:cNvPr>
          <p:cNvSpPr txBox="1"/>
          <p:nvPr/>
        </p:nvSpPr>
        <p:spPr>
          <a:xfrm>
            <a:off x="1775520" y="2996952"/>
            <a:ext cx="5510759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Показывайте </a:t>
            </a:r>
            <a:b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собственном примере!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97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70A3111-5725-D5A6-8A20-942742886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7B91EF-D5A2-F323-DFA1-F59FCE470B1D}"/>
              </a:ext>
            </a:extLst>
          </p:cNvPr>
          <p:cNvSpPr txBox="1"/>
          <p:nvPr/>
        </p:nvSpPr>
        <p:spPr>
          <a:xfrm>
            <a:off x="1919536" y="2708920"/>
            <a:ext cx="626469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ОЖИДАЙТЕ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УЧИТЕ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ХВАЛИТЕ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ОБСУЖДАЙТЕ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ЗАМЕЧАЙТЕ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ПОНИМАЙТЕ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УКРЕПЛЯЙТЕ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ВОЗНАГРАЖДАЙТЕ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8CAE6EC0-8DF1-8F41-8C7E-9F914E2D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692696"/>
            <a:ext cx="5976664" cy="1788508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l"/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Уважение </a:t>
            </a:r>
            <a:b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ответственность </a:t>
            </a:r>
            <a:endParaRPr lang="ru-RU" sz="3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ED23F2-6A4D-3B8A-A0CA-B5FA7A8A2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A99804E-9F44-AE0E-1908-6DE2486A82E3}"/>
              </a:ext>
            </a:extLst>
          </p:cNvPr>
          <p:cNvSpPr/>
          <p:nvPr/>
        </p:nvSpPr>
        <p:spPr>
          <a:xfrm>
            <a:off x="1981200" y="731838"/>
            <a:ext cx="8579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2">
                    <a:lumMod val="75000"/>
                  </a:schemeClr>
                </a:solidFill>
                <a:latin typeface="TimesNewRomanPSMT"/>
              </a:rPr>
              <a:t> 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B5BC55-433D-D20D-7CD5-F1EF5AC714BD}"/>
              </a:ext>
            </a:extLst>
          </p:cNvPr>
          <p:cNvSpPr txBox="1"/>
          <p:nvPr/>
        </p:nvSpPr>
        <p:spPr>
          <a:xfrm>
            <a:off x="1055440" y="1412776"/>
            <a:ext cx="10729192" cy="4300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ПРИМЕЧАНИЕ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Не все отцы являются примером отца, упомянутого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притче. Итак, вместо этого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примените её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 себе, как к матери своего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Чему может научить нас эта притча о воспитании? </a:t>
            </a:r>
          </a:p>
          <a:p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02013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Прочтите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историю о блудном сыне (Луки 15). </a:t>
            </a:r>
          </a:p>
          <a:p>
            <a:pPr marL="3402013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Читая историю, сосредоточьтесь на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отце.</a:t>
            </a:r>
          </a:p>
          <a:p>
            <a:pPr marL="3402013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список черт характера отца. </a:t>
            </a:r>
          </a:p>
          <a:p>
            <a:pPr marL="3402013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Перечислите три примера для вас, как для родителя, взятые из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этой̆ библейской̆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38480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A29EE3-208B-CE96-1B35-FF2F472E0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0ED781-1A06-F66B-317E-857B84E22A9B}"/>
              </a:ext>
            </a:extLst>
          </p:cNvPr>
          <p:cNvSpPr txBox="1"/>
          <p:nvPr/>
        </p:nvSpPr>
        <p:spPr>
          <a:xfrm>
            <a:off x="911424" y="1340768"/>
            <a:ext cx="90730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Конечная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воспитания – научить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ребёнка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принимать мудрые решения и быть самостоятельным. Оно не будет служить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никакой̆ долговременной̆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цели, если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поведение будет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основано только на страхе наказания. Скорее,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ребёнок должен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понять, что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каждый̆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выбор,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который</a:t>
            </a:r>
            <a:b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делает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жизни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имеет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естественные последствия – хорошие или плохие.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должны взять на себя ответственность за свой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собственный̆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научиться полагаться на Бога, чтобы Он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направлял и вёл их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принятии мудрых решений.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Заключение</a:t>
            </a:r>
            <a:r>
              <a:rPr lang="ru-RU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5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806BA5-6AE0-15A6-A28F-D7F74166C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0AE1BA-A897-4E0C-0606-D8D7FB1DDF27}"/>
              </a:ext>
            </a:extLst>
          </p:cNvPr>
          <p:cNvSpPr txBox="1"/>
          <p:nvPr/>
        </p:nvSpPr>
        <p:spPr>
          <a:xfrm>
            <a:off x="551384" y="548680"/>
            <a:ext cx="8280920" cy="568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Дорогая одинокая мама, ваш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ребёнок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может разбить вам сердце,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может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разочаровывать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вас,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 можете пролить много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слёз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из-за некоторых решений, которые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принимает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Но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никогда не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должен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сомневаться в том, что вы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его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любите.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действительно самый̆ важный̆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принцип дисциплины.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Напоминайте ему о том,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 вы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его любите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несмотря ни на что! Когда вы имеете дело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плохим поведением вашего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ребёнка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его бунтом,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неверным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выбором и последствиями, никогда не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упускайте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возможности заверить его в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своей̆ безусловной̆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любви. Даже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блудный̆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сын в Библии знал, что его любят, и он знал, что может вернуться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домой̆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где его встретят с открытыми объятьями». </a:t>
            </a:r>
          </a:p>
        </p:txBody>
      </p:sp>
    </p:spTree>
    <p:extLst>
      <p:ext uri="{BB962C8B-B14F-4D97-AF65-F5344CB8AC3E}">
        <p14:creationId xmlns:p14="http://schemas.microsoft.com/office/powerpoint/2010/main" val="28700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7E1C09C-6BCC-CD96-CDF2-CBE58AB7A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5A66AD-E6A2-39BD-00EC-BE37B4545DFD}"/>
              </a:ext>
            </a:extLst>
          </p:cNvPr>
          <p:cNvSpPr txBox="1"/>
          <p:nvPr/>
        </p:nvSpPr>
        <p:spPr>
          <a:xfrm>
            <a:off x="767408" y="692696"/>
            <a:ext cx="6984776" cy="4369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Если вы хотите, чтобы Иисус жил в сердце вашего ребёнка,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прежде Он должен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поселиться </a:t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вашем сердце. Важно ходить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вере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свидетельствовать о </a:t>
            </a: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ней ! 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2A5035-6A0C-C8FD-6B7F-9329F5619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0"/>
            <a:ext cx="1264740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08EDEB-8E27-D1F8-8BFA-0B417D7DF7B2}"/>
              </a:ext>
            </a:extLst>
          </p:cNvPr>
          <p:cNvSpPr txBox="1"/>
          <p:nvPr/>
        </p:nvSpPr>
        <p:spPr>
          <a:xfrm>
            <a:off x="4079776" y="1988840"/>
            <a:ext cx="8136904" cy="4397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Поддерживайте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постоянную связь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церковью. </a:t>
            </a:r>
            <a:endParaRPr lang="ru-RU" sz="3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Проводите ежедневное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семейное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богослужение.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Участвуйте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богослужении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всей̆ семьёй.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Возрастайте,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преодолевая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семейные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конфликты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Возрастайте,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преодолевая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семейные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проблемы.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611664" y="476672"/>
            <a:ext cx="11821040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Практические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способы, как словом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делом прививать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ребёнку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веру </a:t>
            </a:r>
          </a:p>
        </p:txBody>
      </p:sp>
    </p:spTree>
    <p:extLst>
      <p:ext uri="{BB962C8B-B14F-4D97-AF65-F5344CB8AC3E}">
        <p14:creationId xmlns:p14="http://schemas.microsoft.com/office/powerpoint/2010/main" val="40942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2A5035-6A0C-C8FD-6B7F-9329F5619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8" y="0"/>
            <a:ext cx="126474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ECA08F-A26D-3913-487E-463849AFEFBB}"/>
              </a:ext>
            </a:extLst>
          </p:cNvPr>
          <p:cNvSpPr txBox="1"/>
          <p:nvPr/>
        </p:nvSpPr>
        <p:spPr>
          <a:xfrm>
            <a:off x="4007768" y="2388944"/>
            <a:ext cx="77048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Чтение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Священного Писания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Молитва в несколько слов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Музыкальное прославление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Встречающий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Раздача церковных бюллетеней</a:t>
            </a:r>
          </a:p>
          <a:p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611491" y="476672"/>
            <a:ext cx="11533181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Посещение субботней̆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школы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богослужения в церкви </a:t>
            </a:r>
          </a:p>
        </p:txBody>
      </p:sp>
    </p:spTree>
    <p:extLst>
      <p:ext uri="{BB962C8B-B14F-4D97-AF65-F5344CB8AC3E}">
        <p14:creationId xmlns:p14="http://schemas.microsoft.com/office/powerpoint/2010/main" val="26498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316299A-B3A3-ADB8-A29F-9E7EBD613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2AE7B3-01FA-9D0A-F456-5686D4646F6D}"/>
              </a:ext>
            </a:extLst>
          </p:cNvPr>
          <p:cNvSpPr txBox="1"/>
          <p:nvPr/>
        </p:nvSpPr>
        <p:spPr>
          <a:xfrm>
            <a:off x="1055440" y="1124744"/>
            <a:ext cx="820891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последовательны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Сделайте его соответствующим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возрасту ребёнка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Проводите совместно </a:t>
            </a: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ребёнком</a:t>
            </a:r>
            <a:endParaRPr lang="ru-RU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богослужения</a:t>
            </a:r>
          </a:p>
        </p:txBody>
      </p:sp>
    </p:spTree>
    <p:extLst>
      <p:ext uri="{BB962C8B-B14F-4D97-AF65-F5344CB8AC3E}">
        <p14:creationId xmlns:p14="http://schemas.microsoft.com/office/powerpoint/2010/main" val="35764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B032FA-0AB3-3345-5370-19EB63D60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9FE99-EC86-3B4C-F44F-ACD513D78BB3}"/>
              </a:ext>
            </a:extLst>
          </p:cNvPr>
          <p:cNvSpPr txBox="1"/>
          <p:nvPr/>
        </p:nvSpPr>
        <p:spPr>
          <a:xfrm>
            <a:off x="983432" y="1628799"/>
            <a:ext cx="10801200" cy="373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Придумайте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идею для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семейного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богослужения. В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чём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заключается ваша идея?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Насколько весело будет всем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детям?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список всех материалов,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которые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вам понадобятся.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Личные </a:t>
            </a:r>
            <a:r>
              <a:rPr lang="ru-RU" sz="54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размышления </a:t>
            </a:r>
          </a:p>
        </p:txBody>
      </p:sp>
    </p:spTree>
    <p:extLst>
      <p:ext uri="{BB962C8B-B14F-4D97-AF65-F5344CB8AC3E}">
        <p14:creationId xmlns:p14="http://schemas.microsoft.com/office/powerpoint/2010/main" val="551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7AC6558-3A1E-7B7A-EB7D-6E3756FC6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1219118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AF382D-48BE-A62E-BAE5-1E906E2AC372}"/>
              </a:ext>
            </a:extLst>
          </p:cNvPr>
          <p:cNvSpPr txBox="1"/>
          <p:nvPr/>
        </p:nvSpPr>
        <p:spPr>
          <a:xfrm>
            <a:off x="1055440" y="1484784"/>
            <a:ext cx="98650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поклонения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поездок на автомобиле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болезни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приёма </a:t>
            </a: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пищи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Небольшой отдых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 один на один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Повседневная </a:t>
            </a:r>
            <a:r>
              <a:rPr lang="ru-RU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жизнь </a:t>
            </a:r>
          </a:p>
        </p:txBody>
      </p:sp>
    </p:spTree>
    <p:extLst>
      <p:ext uri="{BB962C8B-B14F-4D97-AF65-F5344CB8AC3E}">
        <p14:creationId xmlns:p14="http://schemas.microsoft.com/office/powerpoint/2010/main" val="6278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C5E476B-DDE4-797B-4B66-9208DE28F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435E58-103F-9BBD-E780-2F5DD757B818}"/>
              </a:ext>
            </a:extLst>
          </p:cNvPr>
          <p:cNvSpPr txBox="1"/>
          <p:nvPr/>
        </p:nvSpPr>
        <p:spPr>
          <a:xfrm>
            <a:off x="983432" y="1556792"/>
            <a:ext cx="9937104" cy="436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Примите на себя заботу о стариках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 старшим братом/старшей сестрой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Дни рождения с подарками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Служение кукольного театра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Незапланированные </a:t>
            </a:r>
            <a:b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добрые дела</a:t>
            </a:r>
            <a:endParaRPr lang="ru-RU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Миссионерские поездки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7AC1F9-3AD8-B6A7-3861-BA52E1DF4029}"/>
              </a:ext>
            </a:extLst>
          </p:cNvPr>
          <p:cNvSpPr txBox="1"/>
          <p:nvPr/>
        </p:nvSpPr>
        <p:spPr>
          <a:xfrm>
            <a:off x="909599" y="448962"/>
            <a:ext cx="11174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Возможности</a:t>
            </a:r>
            <a:r>
              <a:rPr lang="ru-RU" sz="5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400" b="1" dirty="0" smtClean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служения</a:t>
            </a:r>
            <a:endParaRPr lang="ru-RU" sz="5400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1780</TotalTime>
  <Words>1486</Words>
  <Application>Microsoft Macintosh PowerPoint</Application>
  <PresentationFormat>Custom</PresentationFormat>
  <Paragraphs>225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Уважение  и ответственность </vt:lpstr>
      <vt:lpstr>Уважение  и ответственность 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snanavo@mail.ru</dc:creator>
  <cp:lastModifiedBy>Yulia Lisovaya</cp:lastModifiedBy>
  <cp:revision>91</cp:revision>
  <dcterms:created xsi:type="dcterms:W3CDTF">2021-11-18T18:18:07Z</dcterms:created>
  <dcterms:modified xsi:type="dcterms:W3CDTF">2023-02-26T21:43:17Z</dcterms:modified>
</cp:coreProperties>
</file>