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70" r:id="rId3"/>
    <p:sldId id="285" r:id="rId4"/>
    <p:sldId id="289" r:id="rId5"/>
    <p:sldId id="286" r:id="rId6"/>
    <p:sldId id="291" r:id="rId7"/>
    <p:sldId id="268" r:id="rId8"/>
    <p:sldId id="293" r:id="rId9"/>
    <p:sldId id="294" r:id="rId10"/>
    <p:sldId id="290" r:id="rId11"/>
    <p:sldId id="275" r:id="rId12"/>
    <p:sldId id="288" r:id="rId13"/>
    <p:sldId id="303" r:id="rId14"/>
    <p:sldId id="296" r:id="rId15"/>
    <p:sldId id="300" r:id="rId16"/>
    <p:sldId id="297" r:id="rId17"/>
    <p:sldId id="301" r:id="rId18"/>
    <p:sldId id="307" r:id="rId19"/>
    <p:sldId id="311" r:id="rId20"/>
    <p:sldId id="310" r:id="rId21"/>
    <p:sldId id="305" r:id="rId22"/>
    <p:sldId id="309" r:id="rId23"/>
    <p:sldId id="306" r:id="rId24"/>
    <p:sldId id="29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69738" autoAdjust="0"/>
  </p:normalViewPr>
  <p:slideViewPr>
    <p:cSldViewPr snapToGrid="0" snapToObjects="1">
      <p:cViewPr varScale="1">
        <p:scale>
          <a:sx n="107" d="100"/>
          <a:sy n="107" d="100"/>
        </p:scale>
        <p:origin x="-936" y="-112"/>
      </p:cViewPr>
      <p:guideLst>
        <p:guide orient="horz" pos="3234"/>
        <p:guide pos="2826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05AD9-36FA-1D45-A364-F6ECD68D8FB2}" type="datetimeFigureOut">
              <a:rPr lang="ru-RU" smtClean="0"/>
              <a:t>27.02.23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99181-970B-DE4A-A7B7-D6F418614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806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СОЛО МАМА        </a:t>
            </a:r>
          </a:p>
          <a:p>
            <a:r>
              <a:rPr lang="ru-RU" dirty="0" smtClean="0"/>
              <a:t>От</a:t>
            </a:r>
            <a:r>
              <a:rPr lang="ru-RU" baseline="0" dirty="0" smtClean="0"/>
              <a:t> выживания к процветанию  </a:t>
            </a:r>
          </a:p>
          <a:p>
            <a:r>
              <a:rPr lang="ru-RU" baseline="0" dirty="0" smtClean="0"/>
              <a:t>Доктор ПАМЕЛА КОНСУЭГРА</a:t>
            </a:r>
          </a:p>
          <a:p>
            <a:endParaRPr lang="ru-RU" baseline="0" dirty="0" smtClean="0"/>
          </a:p>
          <a:p>
            <a:r>
              <a:rPr lang="ru-RU" dirty="0" smtClean="0"/>
              <a:t>Возможно, вы </a:t>
            </a:r>
            <a:r>
              <a:rPr lang="mr-IN" dirty="0" smtClean="0"/>
              <a:t>–</a:t>
            </a:r>
            <a:r>
              <a:rPr lang="ru-RU" dirty="0" smtClean="0"/>
              <a:t> мама-одиночка по собственному выбору, из-за неожиданной беременности, из-за развода, из-за смерти отца вашего ребёнка, из-за отсутствующего отца, из-за его отказа от участия в воспитании или из-за </a:t>
            </a:r>
            <a:r>
              <a:rPr lang="ru-RU" baseline="0" dirty="0" smtClean="0"/>
              <a:t>сложившейся жизненной ситуации</a:t>
            </a:r>
            <a:r>
              <a:rPr lang="ru-RU" dirty="0" smtClean="0"/>
              <a:t>. Одинокие мамы – это женщины, самостоятельно воспитывающие ребёнка, по собственному</a:t>
            </a:r>
            <a:r>
              <a:rPr lang="ru-RU" baseline="0" dirty="0" smtClean="0"/>
              <a:t> </a:t>
            </a:r>
            <a:r>
              <a:rPr lang="ru-RU" dirty="0" smtClean="0"/>
              <a:t>выбору или</a:t>
            </a:r>
            <a:r>
              <a:rPr lang="ru-RU" baseline="0" dirty="0" smtClean="0"/>
              <a:t> в силу </a:t>
            </a:r>
            <a:r>
              <a:rPr lang="ru-RU" dirty="0" smtClean="0"/>
              <a:t>обстоятельств.</a:t>
            </a:r>
          </a:p>
          <a:p>
            <a:endParaRPr lang="ru-RU" dirty="0" smtClean="0"/>
          </a:p>
          <a:p>
            <a:r>
              <a:rPr lang="ru-RU" b="1" dirty="0" smtClean="0"/>
              <a:t>ЧАСТЬ </a:t>
            </a:r>
            <a:r>
              <a:rPr lang="ru-RU" b="1" dirty="0"/>
              <a:t>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339D7-FD85-472C-A132-B7F6EC6DDA9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455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231E1E"/>
                </a:solidFill>
                <a:effectLst/>
                <a:latin typeface="TimesNewRomanPS"/>
              </a:rPr>
              <a:t>«</a:t>
            </a:r>
            <a:r>
              <a:rPr lang="ru-RU" sz="1800" b="1" dirty="0" smtClean="0">
                <a:solidFill>
                  <a:srgbClr val="231E1E"/>
                </a:solidFill>
                <a:effectLst/>
                <a:latin typeface="TimesNewRomanPS"/>
              </a:rPr>
              <a:t>Кроткий</a:t>
            </a:r>
            <a:r>
              <a:rPr lang="ru-RU" sz="1800" b="1" baseline="0" dirty="0" smtClean="0">
                <a:solidFill>
                  <a:srgbClr val="231E1E"/>
                </a:solidFill>
                <a:effectLst/>
                <a:latin typeface="TimesNewRomanPS"/>
              </a:rPr>
              <a:t> </a:t>
            </a:r>
            <a:r>
              <a:rPr lang="ru-RU" sz="1800" b="1" dirty="0" smtClean="0">
                <a:solidFill>
                  <a:srgbClr val="231E1E"/>
                </a:solidFill>
                <a:effectLst/>
                <a:latin typeface="TimesNewRomanPS"/>
              </a:rPr>
              <a:t>ответ </a:t>
            </a:r>
            <a:r>
              <a:rPr lang="ru-RU" sz="1800" b="1" dirty="0">
                <a:solidFill>
                  <a:srgbClr val="231E1E"/>
                </a:solidFill>
                <a:effectLst/>
                <a:latin typeface="TimesNewRomanPS"/>
              </a:rPr>
              <a:t>отвращает гнев, а оскорбительное слово возбуждает ярость» (Притчи 15:1).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339D7-FD85-472C-A132-B7F6EC6DDA9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381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99181-970B-DE4A-A7B7-D6F41861407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699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NewRomanPSMT"/>
              </a:rPr>
              <a:t>Если быть </a:t>
            </a:r>
            <a:r>
              <a:rPr lang="ru-RU" sz="1800" dirty="0" smtClean="0">
                <a:effectLst/>
                <a:latin typeface="TimesNewRomanPSMT"/>
              </a:rPr>
              <a:t>честными, </a:t>
            </a:r>
            <a:r>
              <a:rPr lang="ru-RU" sz="1800" dirty="0">
                <a:effectLst/>
                <a:latin typeface="TimesNewRomanPSMT"/>
              </a:rPr>
              <a:t>то какое из этих двух выражений характеризует большую часть разговоров, которые вы </a:t>
            </a:r>
            <a:r>
              <a:rPr lang="ru-RU" sz="1800" dirty="0" smtClean="0">
                <a:effectLst/>
                <a:latin typeface="TimesNewRomanPSMT"/>
              </a:rPr>
              <a:t>ведёте </a:t>
            </a:r>
            <a:r>
              <a:rPr lang="ru-RU" sz="1800" dirty="0">
                <a:effectLst/>
                <a:latin typeface="TimesNewRomanPSMT"/>
              </a:rPr>
              <a:t>с биологическим отцом вашего </a:t>
            </a:r>
            <a:r>
              <a:rPr lang="ru-RU" sz="1800" dirty="0" smtClean="0">
                <a:effectLst/>
                <a:latin typeface="TimesNewRomanPSMT"/>
              </a:rPr>
              <a:t>ребёнка</a:t>
            </a:r>
            <a:r>
              <a:rPr lang="ru-RU" sz="1800" dirty="0">
                <a:effectLst/>
                <a:latin typeface="TimesNewRomanPSMT"/>
              </a:rPr>
              <a:t>? Вы двое можете не любить друг друга, у вас может не быть желания поддерживать дружеские отношения, и вы можете даже друг другу не нравиться. Но вы сотрудничаете, чтобы вырастить своего </a:t>
            </a:r>
            <a:r>
              <a:rPr lang="ru-RU" sz="1800" dirty="0" smtClean="0">
                <a:effectLst/>
                <a:latin typeface="TimesNewRomanPSMT"/>
              </a:rPr>
              <a:t>ребёнка</a:t>
            </a:r>
            <a:r>
              <a:rPr lang="ru-RU" sz="1800" dirty="0">
                <a:effectLst/>
                <a:latin typeface="TimesNewRomanPSMT"/>
              </a:rPr>
              <a:t>. Ваш </a:t>
            </a:r>
            <a:r>
              <a:rPr lang="ru-RU" sz="1800" dirty="0" smtClean="0">
                <a:effectLst/>
                <a:latin typeface="TimesNewRomanPSMT"/>
              </a:rPr>
              <a:t>ребёнок </a:t>
            </a:r>
            <a:r>
              <a:rPr lang="ru-RU" sz="1800" dirty="0">
                <a:effectLst/>
                <a:latin typeface="TimesNewRomanPSMT"/>
              </a:rPr>
              <a:t>– это единственное, что у вас обоих есть общего, и ради него/</a:t>
            </a:r>
            <a:r>
              <a:rPr lang="ru-RU" sz="1800" dirty="0" smtClean="0">
                <a:effectLst/>
                <a:latin typeface="TimesNewRomanPSMT"/>
              </a:rPr>
              <a:t>неё </a:t>
            </a:r>
            <a:r>
              <a:rPr lang="ru-RU" sz="1800" dirty="0">
                <a:effectLst/>
                <a:latin typeface="TimesNewRomanPSMT"/>
              </a:rPr>
              <a:t>вы должны сосредоточиться на том, что для него лучше. </a:t>
            </a:r>
            <a:endParaRPr lang="ru-RU" sz="1800" dirty="0" smtClean="0">
              <a:effectLst/>
              <a:latin typeface="TimesNewRomanPSMT"/>
            </a:endParaRPr>
          </a:p>
          <a:p>
            <a:endParaRPr lang="ru-RU" dirty="0"/>
          </a:p>
          <a:p>
            <a:r>
              <a:rPr lang="ru-RU" sz="1800" dirty="0" smtClean="0">
                <a:effectLst/>
                <a:latin typeface="TimesNewRomanPSMT"/>
              </a:rPr>
              <a:t>Действия, </a:t>
            </a:r>
            <a:r>
              <a:rPr lang="ru-RU" sz="1800" dirty="0">
                <a:effectLst/>
                <a:latin typeface="TimesNewRomanPSMT"/>
              </a:rPr>
              <a:t>направленные друг против друга превращаются в игру по перетягиванию каната. Постоянные толчки и дерганья могут быть очень стрессовыми как для вас, так и для вашего </a:t>
            </a:r>
            <a:r>
              <a:rPr lang="ru-RU" sz="1800" dirty="0" smtClean="0">
                <a:effectLst/>
                <a:latin typeface="TimesNewRomanPSMT"/>
              </a:rPr>
              <a:t>ребёнка</a:t>
            </a:r>
            <a:r>
              <a:rPr lang="ru-RU" sz="1800" dirty="0">
                <a:effectLst/>
                <a:latin typeface="TimesNewRomanPSMT"/>
              </a:rPr>
              <a:t>. Цель состоит в том, чтобы сотрудничать ради вашего </a:t>
            </a:r>
            <a:r>
              <a:rPr lang="ru-RU" sz="1800" dirty="0" smtClean="0">
                <a:effectLst/>
                <a:latin typeface="TimesNewRomanPSMT"/>
              </a:rPr>
              <a:t>ребёнка</a:t>
            </a:r>
            <a:r>
              <a:rPr lang="ru-RU" sz="1800" dirty="0">
                <a:effectLst/>
                <a:latin typeface="TimesNewRomanPSMT"/>
              </a:rPr>
              <a:t>, а не </a:t>
            </a:r>
            <a:r>
              <a:rPr lang="ru-RU" sz="1800" dirty="0" smtClean="0">
                <a:effectLst/>
                <a:latin typeface="TimesNewRomanPSMT"/>
              </a:rPr>
              <a:t>действовать </a:t>
            </a:r>
            <a:r>
              <a:rPr lang="ru-RU" sz="1800" dirty="0">
                <a:effectLst/>
                <a:latin typeface="TimesNewRomanPSMT"/>
              </a:rPr>
              <a:t>друг против друга. Вы вместе родили </a:t>
            </a:r>
            <a:r>
              <a:rPr lang="ru-RU" sz="1800" dirty="0" smtClean="0">
                <a:effectLst/>
                <a:latin typeface="TimesNewRomanPSMT"/>
              </a:rPr>
              <a:t>ребёнка</a:t>
            </a:r>
            <a:r>
              <a:rPr lang="ru-RU" sz="1800" dirty="0">
                <a:effectLst/>
                <a:latin typeface="TimesNewRomanPSMT"/>
              </a:rPr>
              <a:t>, поэтому сотрудничать </a:t>
            </a:r>
            <a:r>
              <a:rPr lang="ru-RU" sz="1800" dirty="0" smtClean="0">
                <a:effectLst/>
                <a:latin typeface="TimesNewRomanPSMT"/>
              </a:rPr>
              <a:t>необходимо</a:t>
            </a:r>
            <a:r>
              <a:rPr lang="ru-RU" sz="1800" dirty="0">
                <a:effectLst/>
                <a:latin typeface="TimesNewRomanPSMT"/>
              </a:rPr>
              <a:t>, даже если и не очень хочется. И да, это легче сказать, чем сделать. Тем не менее, это стоит усилий, потому что освободит вас от груза стресса, </a:t>
            </a:r>
            <a:r>
              <a:rPr lang="ru-RU" sz="1800" dirty="0" smtClean="0">
                <a:effectLst/>
                <a:latin typeface="TimesNewRomanPSMT"/>
              </a:rPr>
              <a:t>который</a:t>
            </a:r>
            <a:r>
              <a:rPr lang="ru-RU" sz="1800" baseline="0" dirty="0" smtClean="0">
                <a:effectLst/>
                <a:latin typeface="TimesNewRomanPSMT"/>
              </a:rPr>
              <a:t> </a:t>
            </a:r>
            <a:r>
              <a:rPr lang="ru-RU" sz="1800" dirty="0" smtClean="0">
                <a:effectLst/>
                <a:latin typeface="TimesNewRomanPSMT"/>
              </a:rPr>
              <a:t>вы </a:t>
            </a:r>
            <a:r>
              <a:rPr lang="ru-RU" sz="1800" dirty="0">
                <a:effectLst/>
                <a:latin typeface="TimesNewRomanPSMT"/>
              </a:rPr>
              <a:t>несли. Вы можете обнаружить, что тот, кому вы больше всего причиняли боль, это вы сами. </a:t>
            </a:r>
            <a:endParaRPr lang="ru-RU" sz="1800" dirty="0" smtClean="0">
              <a:effectLst/>
              <a:latin typeface="TimesNewRomanPSMT"/>
            </a:endParaRPr>
          </a:p>
          <a:p>
            <a:r>
              <a:rPr lang="ru-RU" sz="1800" b="1" dirty="0" smtClean="0">
                <a:effectLst/>
                <a:latin typeface="TimesNewRomanPSMT"/>
              </a:rPr>
              <a:t>Быть </a:t>
            </a:r>
            <a:r>
              <a:rPr lang="ru-RU" sz="1800" b="1" dirty="0">
                <a:effectLst/>
                <a:latin typeface="TimesNewRomanPSMT"/>
              </a:rPr>
              <a:t>в мире с отцом вашего </a:t>
            </a:r>
            <a:r>
              <a:rPr lang="ru-RU" sz="1800" b="1" dirty="0" smtClean="0">
                <a:effectLst/>
                <a:latin typeface="TimesNewRomanPSMT"/>
              </a:rPr>
              <a:t>ребёнка </a:t>
            </a:r>
            <a:r>
              <a:rPr lang="ru-RU" sz="1800" b="1" dirty="0">
                <a:effectLst/>
                <a:latin typeface="TimesNewRomanPSMT"/>
              </a:rPr>
              <a:t>– это как </a:t>
            </a:r>
            <a:r>
              <a:rPr lang="ru-RU" sz="1800" b="1" dirty="0" smtClean="0">
                <a:effectLst/>
                <a:latin typeface="TimesNewRomanPSMT"/>
              </a:rPr>
              <a:t>целебный бальзам </a:t>
            </a:r>
            <a:r>
              <a:rPr lang="ru-RU" sz="1800" b="1" dirty="0">
                <a:effectLst/>
                <a:latin typeface="TimesNewRomanPSMT"/>
              </a:rPr>
              <a:t>для </a:t>
            </a:r>
            <a:r>
              <a:rPr lang="ru-RU" sz="1800" b="1" dirty="0" smtClean="0">
                <a:effectLst/>
                <a:latin typeface="TimesNewRomanPSMT"/>
              </a:rPr>
              <a:t>вашей </a:t>
            </a:r>
            <a:r>
              <a:rPr lang="ru-RU" sz="1800" b="1" dirty="0" err="1" smtClean="0">
                <a:effectLst/>
                <a:latin typeface="TimesNewRomanPSMT"/>
              </a:rPr>
              <a:t>собственнои</a:t>
            </a:r>
            <a:r>
              <a:rPr lang="ru-RU" sz="1800" b="1" dirty="0" smtClean="0">
                <a:effectLst/>
                <a:latin typeface="TimesNewRomanPSMT"/>
              </a:rPr>
              <a:t>̆ </a:t>
            </a:r>
            <a:r>
              <a:rPr lang="ru-RU" sz="1800" b="1" dirty="0">
                <a:effectLst/>
                <a:latin typeface="TimesNewRomanPSMT"/>
              </a:rPr>
              <a:t>души. 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99181-970B-DE4A-A7B7-D6F41861407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3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2000" b="0" dirty="0" smtClean="0">
                <a:effectLst/>
                <a:latin typeface="TimesNewRomanPS"/>
              </a:rPr>
              <a:t>Поддерживайте </a:t>
            </a:r>
            <a:r>
              <a:rPr lang="ru-RU" sz="2000" b="0" dirty="0">
                <a:effectLst/>
                <a:latin typeface="TimesNewRomanPS"/>
              </a:rPr>
              <a:t>его авторитет</a:t>
            </a:r>
            <a:r>
              <a:rPr lang="ru-RU" sz="2000" b="0" dirty="0">
                <a:effectLst/>
                <a:latin typeface="TimesNewRomanPSMT"/>
              </a:rPr>
              <a:t>. </a:t>
            </a:r>
            <a:endParaRPr lang="ru-RU" sz="2000" b="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2000" b="0" dirty="0">
                <a:effectLst/>
                <a:latin typeface="TimesNewRomanPS"/>
              </a:rPr>
              <a:t>Ведите </a:t>
            </a:r>
            <a:r>
              <a:rPr lang="ru-RU" sz="2000" b="0" dirty="0" smtClean="0">
                <a:effectLst/>
                <a:latin typeface="TimesNewRomanPS"/>
              </a:rPr>
              <a:t>общий</a:t>
            </a:r>
            <a:r>
              <a:rPr lang="ru-RU" sz="2000" b="0" baseline="0" dirty="0" smtClean="0">
                <a:effectLst/>
                <a:latin typeface="TimesNewRomanPS"/>
              </a:rPr>
              <a:t> </a:t>
            </a:r>
            <a:r>
              <a:rPr lang="ru-RU" sz="2000" b="0" dirty="0" smtClean="0">
                <a:effectLst/>
                <a:latin typeface="TimesNewRomanPS"/>
              </a:rPr>
              <a:t>календарь</a:t>
            </a:r>
            <a:r>
              <a:rPr lang="ru-RU" sz="2000" b="0" dirty="0">
                <a:effectLst/>
                <a:latin typeface="TimesNewRomanPSMT"/>
              </a:rPr>
              <a:t>. </a:t>
            </a:r>
            <a:endParaRPr lang="ru-RU" sz="2000" b="0" dirty="0"/>
          </a:p>
          <a:p>
            <a:pPr marL="342900" indent="-342900">
              <a:buFont typeface="Arial"/>
              <a:buChar char="•"/>
            </a:pPr>
            <a:r>
              <a:rPr lang="ru-RU" sz="2000" b="0" dirty="0"/>
              <a:t>Будьте гибкими.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99181-970B-DE4A-A7B7-D6F41861407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262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NewRomanPS"/>
              </a:rPr>
              <a:t>Отбросьте боль и гнев</a:t>
            </a:r>
            <a:r>
              <a:rPr lang="ru-RU" sz="1800" dirty="0">
                <a:effectLst/>
                <a:latin typeface="TimesNewRomanPSMT"/>
              </a:rPr>
              <a:t>. Это нормально – чувствовать обиду и гнев, но ваши чувства не должны диктовать ваше поведение. Вместо этого сосредоточьтесь на том, что лучше для ваших </a:t>
            </a:r>
            <a:r>
              <a:rPr lang="ru-RU" sz="1800" dirty="0" smtClean="0">
                <a:effectLst/>
                <a:latin typeface="TimesNewRomanPSMT"/>
              </a:rPr>
              <a:t>детей. </a:t>
            </a:r>
            <a:r>
              <a:rPr lang="ru-RU" sz="1800" dirty="0">
                <a:effectLst/>
                <a:latin typeface="TimesNewRomanPSMT"/>
              </a:rPr>
              <a:t>Вот некоторые конкретные </a:t>
            </a:r>
            <a:r>
              <a:rPr lang="ru-RU" sz="1800" dirty="0" smtClean="0">
                <a:effectLst/>
                <a:latin typeface="TimesNewRomanPSMT"/>
              </a:rPr>
              <a:t>вещи, </a:t>
            </a:r>
            <a:r>
              <a:rPr lang="ru-RU" sz="1800" dirty="0">
                <a:effectLst/>
                <a:latin typeface="TimesNewRomanPSMT"/>
              </a:rPr>
              <a:t>которые следует иметь в виду</a:t>
            </a:r>
            <a:r>
              <a:rPr lang="ru-RU" sz="1800" dirty="0" smtClean="0">
                <a:effectLst/>
                <a:latin typeface="TimesNewRomanPSMT"/>
              </a:rPr>
              <a:t>:</a:t>
            </a:r>
          </a:p>
          <a:p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ru-RU" sz="1800" b="1" dirty="0" smtClean="0">
                <a:effectLst/>
                <a:latin typeface="TimesNewRomanPS"/>
              </a:rPr>
              <a:t>Никогда </a:t>
            </a:r>
            <a:r>
              <a:rPr lang="ru-RU" sz="1800" b="1" dirty="0">
                <a:effectLst/>
                <a:latin typeface="TimesNewRomanPS"/>
              </a:rPr>
              <a:t>не </a:t>
            </a:r>
            <a:r>
              <a:rPr lang="ru-RU" sz="1800" b="1" dirty="0" smtClean="0">
                <a:effectLst/>
                <a:latin typeface="TimesNewRomanPS"/>
              </a:rPr>
              <a:t>жалуйтесь </a:t>
            </a:r>
            <a:r>
              <a:rPr lang="ru-RU" sz="1800" b="1" dirty="0">
                <a:effectLst/>
                <a:latin typeface="TimesNewRomanPS"/>
              </a:rPr>
              <a:t>своему </a:t>
            </a:r>
            <a:r>
              <a:rPr lang="ru-RU" sz="1800" b="1" dirty="0" smtClean="0">
                <a:effectLst/>
                <a:latin typeface="TimesNewRomanPS"/>
              </a:rPr>
              <a:t>ребёнку</a:t>
            </a:r>
            <a:r>
              <a:rPr lang="ru-RU" sz="1800" dirty="0">
                <a:effectLst/>
                <a:latin typeface="TimesNewRomanPSMT"/>
              </a:rPr>
              <a:t>. Взрослые </a:t>
            </a:r>
            <a:r>
              <a:rPr lang="ru-RU" sz="1800" dirty="0" smtClean="0">
                <a:effectLst/>
                <a:latin typeface="TimesNewRomanPSMT"/>
              </a:rPr>
              <a:t>друзья,</a:t>
            </a:r>
            <a:r>
              <a:rPr lang="ru-RU" sz="1800" baseline="0" dirty="0" smtClean="0">
                <a:effectLst/>
                <a:latin typeface="TimesNewRomanPSMT"/>
              </a:rPr>
              <a:t> </a:t>
            </a:r>
            <a:r>
              <a:rPr lang="ru-RU" sz="1800" dirty="0" smtClean="0">
                <a:effectLst/>
                <a:latin typeface="TimesNewRomanPSMT"/>
              </a:rPr>
              <a:t>психотерапевт </a:t>
            </a:r>
            <a:r>
              <a:rPr lang="ru-RU" sz="1800" dirty="0">
                <a:effectLst/>
                <a:latin typeface="TimesNewRomanPSMT"/>
              </a:rPr>
              <a:t>могут стать хорошими слушателями, когда вам нужно избавиться от негативных чувств, но не </a:t>
            </a:r>
            <a:r>
              <a:rPr lang="ru-RU" sz="1800" dirty="0" smtClean="0">
                <a:effectLst/>
                <a:latin typeface="TimesNewRomanPSMT"/>
              </a:rPr>
              <a:t>изливайте </a:t>
            </a:r>
            <a:r>
              <a:rPr lang="ru-RU" sz="1800" dirty="0">
                <a:effectLst/>
                <a:latin typeface="TimesNewRomanPSMT"/>
              </a:rPr>
              <a:t>их на </a:t>
            </a:r>
            <a:r>
              <a:rPr lang="ru-RU" sz="1800" dirty="0" smtClean="0">
                <a:effectLst/>
                <a:latin typeface="TimesNewRomanPSMT"/>
              </a:rPr>
              <a:t>ребёнка</a:t>
            </a:r>
            <a:r>
              <a:rPr lang="ru-RU" sz="1800" dirty="0">
                <a:effectLst/>
                <a:latin typeface="TimesNewRomanPSMT"/>
              </a:rPr>
              <a:t>, так как это ставит его в очень трудное положение. Помните, что вы говорите о ком-то, кого он любит. </a:t>
            </a:r>
            <a:endParaRPr lang="ru-RU" sz="1800" dirty="0" smtClean="0">
              <a:effectLst/>
              <a:latin typeface="TimesNewRomanPSMT"/>
            </a:endParaRPr>
          </a:p>
          <a:p>
            <a:pPr marL="285750" indent="-285750">
              <a:buFont typeface="Arial"/>
              <a:buChar char="•"/>
            </a:pP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ru-RU" sz="1800" b="1" dirty="0" smtClean="0">
                <a:effectLst/>
                <a:latin typeface="TimesNewRomanPS"/>
              </a:rPr>
              <a:t>Оставайтесь </a:t>
            </a:r>
            <a:r>
              <a:rPr lang="ru-RU" sz="1800" b="1" dirty="0">
                <a:effectLst/>
                <a:latin typeface="TimesNewRomanPS"/>
              </a:rPr>
              <a:t>сосредоточенными на </a:t>
            </a:r>
            <a:r>
              <a:rPr lang="ru-RU" sz="1800" b="1" dirty="0" smtClean="0">
                <a:effectLst/>
                <a:latin typeface="TimesNewRomanPS"/>
              </a:rPr>
              <a:t>ребёнке</a:t>
            </a:r>
            <a:r>
              <a:rPr lang="ru-RU" sz="1800" b="1" dirty="0">
                <a:effectLst/>
                <a:latin typeface="TimesNewRomanPS"/>
              </a:rPr>
              <a:t>. </a:t>
            </a:r>
            <a:r>
              <a:rPr lang="ru-RU" sz="1800" dirty="0">
                <a:effectLst/>
                <a:latin typeface="TimesNewRomanPSMT"/>
              </a:rPr>
              <a:t>Если вы чувствуете гнев или обиду, </a:t>
            </a:r>
            <a:r>
              <a:rPr lang="ru-RU" sz="1800" dirty="0" smtClean="0">
                <a:effectLst/>
                <a:latin typeface="TimesNewRomanPSMT"/>
              </a:rPr>
              <a:t>постарайтесь </a:t>
            </a:r>
            <a:r>
              <a:rPr lang="ru-RU" sz="1800" dirty="0">
                <a:effectLst/>
                <a:latin typeface="TimesNewRomanPSMT"/>
              </a:rPr>
              <a:t>держать в уме, почему вам нужно </a:t>
            </a:r>
            <a:r>
              <a:rPr lang="ru-RU" sz="1800" dirty="0" smtClean="0">
                <a:effectLst/>
                <a:latin typeface="TimesNewRomanPSMT"/>
              </a:rPr>
              <a:t>действовать </a:t>
            </a:r>
            <a:r>
              <a:rPr lang="ru-RU" sz="1800" dirty="0">
                <a:effectLst/>
                <a:latin typeface="TimesNewRomanPSMT"/>
              </a:rPr>
              <a:t>целенаправленно и милосердно. Если вы чувствуете, что гнев переполняет вас, посмотрите на фотографию вашего </a:t>
            </a:r>
            <a:r>
              <a:rPr lang="ru-RU" sz="1800" dirty="0" smtClean="0">
                <a:effectLst/>
                <a:latin typeface="TimesNewRomanPSMT"/>
              </a:rPr>
              <a:t>ребёнка</a:t>
            </a:r>
            <a:r>
              <a:rPr lang="ru-RU" sz="1800" dirty="0">
                <a:effectLst/>
                <a:latin typeface="TimesNewRomanPSMT"/>
              </a:rPr>
              <a:t>, чтобы </a:t>
            </a:r>
            <a:r>
              <a:rPr lang="ru-RU" sz="1800" dirty="0" smtClean="0">
                <a:effectLst/>
                <a:latin typeface="TimesNewRomanPSMT"/>
              </a:rPr>
              <a:t>успокоиться.</a:t>
            </a:r>
          </a:p>
          <a:p>
            <a:pPr marL="285750" indent="-285750">
              <a:buFont typeface="Arial"/>
              <a:buChar char="•"/>
            </a:pPr>
            <a:endParaRPr lang="ru-RU" sz="1800" dirty="0" smtClean="0">
              <a:effectLst/>
              <a:latin typeface="TimesNewRomanPSMT"/>
            </a:endParaRPr>
          </a:p>
          <a:p>
            <a:pPr marL="285750" indent="-285750">
              <a:buFont typeface="Arial"/>
              <a:buChar char="•"/>
            </a:pPr>
            <a:r>
              <a:rPr lang="ru-RU" sz="1800" b="1" dirty="0" smtClean="0">
                <a:effectLst/>
                <a:latin typeface="TimesNewRomanPS"/>
              </a:rPr>
              <a:t>Никогда </a:t>
            </a:r>
            <a:r>
              <a:rPr lang="ru-RU" sz="1800" b="1" dirty="0">
                <a:effectLst/>
                <a:latin typeface="TimesNewRomanPS"/>
              </a:rPr>
              <a:t>не </a:t>
            </a:r>
            <a:r>
              <a:rPr lang="ru-RU" sz="1800" b="1" dirty="0" smtClean="0">
                <a:effectLst/>
                <a:latin typeface="TimesNewRomanPS"/>
              </a:rPr>
              <a:t>используйте </a:t>
            </a:r>
            <a:r>
              <a:rPr lang="ru-RU" sz="1800" b="1" dirty="0">
                <a:effectLst/>
                <a:latin typeface="TimesNewRomanPS"/>
              </a:rPr>
              <a:t>своего ребенка в качестве </a:t>
            </a:r>
            <a:r>
              <a:rPr lang="ru-RU" sz="1800" b="1" dirty="0" smtClean="0">
                <a:effectLst/>
                <a:latin typeface="TimesNewRomanPS"/>
              </a:rPr>
              <a:t>«посыльного»</a:t>
            </a:r>
            <a:r>
              <a:rPr lang="ru-RU" sz="1800" dirty="0" smtClean="0">
                <a:effectLst/>
                <a:latin typeface="TimesNewRomanPSMT"/>
              </a:rPr>
              <a:t>. </a:t>
            </a:r>
            <a:r>
              <a:rPr lang="ru-RU" sz="1800" dirty="0">
                <a:effectLst/>
                <a:latin typeface="TimesNewRomanPSMT"/>
              </a:rPr>
              <a:t>Когда ваш </a:t>
            </a:r>
            <a:r>
              <a:rPr lang="ru-RU" sz="1800" dirty="0" smtClean="0">
                <a:effectLst/>
                <a:latin typeface="TimesNewRomanPSMT"/>
              </a:rPr>
              <a:t>ребёнок </a:t>
            </a:r>
            <a:r>
              <a:rPr lang="ru-RU" sz="1800" dirty="0">
                <a:effectLst/>
                <a:latin typeface="TimesNewRomanPSMT"/>
              </a:rPr>
              <a:t>выступает в роли посланника, чтобы сообщить что-то другому родителю, это ставит его в центр вашего конфликта. Не очень-то «по-взрослому» ставить своего </a:t>
            </a:r>
            <a:r>
              <a:rPr lang="ru-RU" sz="1800" dirty="0" smtClean="0">
                <a:effectLst/>
                <a:latin typeface="TimesNewRomanPSMT"/>
              </a:rPr>
              <a:t>ребёнка в такое положение. </a:t>
            </a:r>
            <a:r>
              <a:rPr lang="ru-RU" sz="1800" dirty="0">
                <a:effectLst/>
                <a:latin typeface="TimesNewRomanPSMT"/>
              </a:rPr>
              <a:t>Ваша цель состоит в том, чтобы уберечь </a:t>
            </a:r>
            <a:r>
              <a:rPr lang="ru-RU" sz="1800" dirty="0" smtClean="0">
                <a:effectLst/>
                <a:latin typeface="TimesNewRomanPSMT"/>
              </a:rPr>
              <a:t>его от </a:t>
            </a:r>
            <a:r>
              <a:rPr lang="ru-RU" sz="1800" dirty="0">
                <a:effectLst/>
                <a:latin typeface="TimesNewRomanPSMT"/>
              </a:rPr>
              <a:t>проблем в отношениях, поэтому самостоятельно </a:t>
            </a:r>
            <a:r>
              <a:rPr lang="ru-RU" sz="1800" dirty="0" smtClean="0">
                <a:effectLst/>
                <a:latin typeface="TimesNewRomanPSMT"/>
              </a:rPr>
              <a:t>звоните</a:t>
            </a:r>
            <a:r>
              <a:rPr lang="ru-RU" sz="1800" dirty="0">
                <a:effectLst/>
                <a:latin typeface="TimesNewRomanPSMT"/>
              </a:rPr>
              <a:t>, </a:t>
            </a:r>
            <a:r>
              <a:rPr lang="ru-RU" sz="1800" dirty="0" smtClean="0">
                <a:effectLst/>
                <a:latin typeface="TimesNewRomanPSMT"/>
              </a:rPr>
              <a:t>пишите или отправляйте сообщения другому родителю.</a:t>
            </a:r>
          </a:p>
          <a:p>
            <a:pPr marL="285750" indent="-285750">
              <a:buFont typeface="Arial"/>
              <a:buChar char="•"/>
            </a:pPr>
            <a:endParaRPr lang="ru-RU" sz="1800" dirty="0" smtClean="0">
              <a:effectLst/>
              <a:latin typeface="TimesNewRomanPSMT"/>
            </a:endParaRPr>
          </a:p>
          <a:p>
            <a:pPr marL="285750" indent="-285750">
              <a:buFont typeface="Arial"/>
              <a:buChar char="•"/>
            </a:pPr>
            <a:r>
              <a:rPr lang="ru-RU" sz="1800" b="1" dirty="0" smtClean="0">
                <a:effectLst/>
                <a:latin typeface="TimesNewRomanPS"/>
              </a:rPr>
              <a:t>При </a:t>
            </a:r>
            <a:r>
              <a:rPr lang="ru-RU" sz="1800" b="1" dirty="0">
                <a:effectLst/>
                <a:latin typeface="TimesNewRomanPS"/>
              </a:rPr>
              <a:t>общении с другим родителем </a:t>
            </a:r>
            <a:r>
              <a:rPr lang="ru-RU" sz="1800" b="1" dirty="0" smtClean="0">
                <a:effectLst/>
                <a:latin typeface="TimesNewRomanPS"/>
              </a:rPr>
              <a:t>придерживаетесь </a:t>
            </a:r>
            <a:r>
              <a:rPr lang="ru-RU" sz="1800" b="1" dirty="0">
                <a:effectLst/>
                <a:latin typeface="TimesNewRomanPS"/>
              </a:rPr>
              <a:t>главного вопроса</a:t>
            </a:r>
            <a:r>
              <a:rPr lang="ru-RU" sz="1800" dirty="0">
                <a:effectLst/>
                <a:latin typeface="TimesNewRomanPSMT"/>
              </a:rPr>
              <a:t>. Вы же не хотите, чтобы каждая встреча была повторением всех ошибок, которые привели вас к теперешнему положению. </a:t>
            </a:r>
            <a:r>
              <a:rPr lang="ru-RU" sz="1800" dirty="0" smtClean="0">
                <a:effectLst/>
                <a:latin typeface="TimesNewRomanPSMT"/>
              </a:rPr>
              <a:t>Прежде,, </a:t>
            </a:r>
            <a:r>
              <a:rPr lang="ru-RU" sz="1800" dirty="0">
                <a:effectLst/>
                <a:latin typeface="TimesNewRomanPSMT"/>
              </a:rPr>
              <a:t>чем связаться с ним или поговорить, </a:t>
            </a:r>
            <a:r>
              <a:rPr lang="ru-RU" sz="1800" dirty="0" smtClean="0">
                <a:effectLst/>
                <a:latin typeface="TimesNewRomanPSMT"/>
              </a:rPr>
              <a:t>попробуете </a:t>
            </a:r>
            <a:r>
              <a:rPr lang="ru-RU" sz="1800" dirty="0">
                <a:effectLst/>
                <a:latin typeface="TimesNewRomanPSMT"/>
              </a:rPr>
              <a:t>записать свои вопросы для общения</a:t>
            </a:r>
            <a:r>
              <a:rPr lang="ru-RU" sz="1800" dirty="0" smtClean="0">
                <a:effectLst/>
                <a:latin typeface="TimesNewRomanPSMT"/>
              </a:rPr>
              <a:t>.</a:t>
            </a:r>
            <a:br>
              <a:rPr lang="ru-RU" sz="1800" dirty="0" smtClean="0">
                <a:effectLst/>
                <a:latin typeface="TimesNewRomanPSMT"/>
              </a:rPr>
            </a:br>
            <a:r>
              <a:rPr lang="ru-RU" sz="1800" dirty="0" smtClean="0">
                <a:effectLst/>
                <a:latin typeface="TimesNewRomanPSMT"/>
              </a:rPr>
              <a:t/>
            </a:r>
            <a:br>
              <a:rPr lang="ru-RU" sz="1800" dirty="0" smtClean="0">
                <a:effectLst/>
                <a:latin typeface="TimesNewRomanPSMT"/>
              </a:rPr>
            </a:br>
            <a:r>
              <a:rPr lang="ru-RU" sz="1800" dirty="0" smtClean="0">
                <a:effectLst/>
                <a:latin typeface="TimesNewRomanPSMT"/>
              </a:rPr>
              <a:t>Например:</a:t>
            </a:r>
            <a:br>
              <a:rPr lang="ru-RU" sz="1800" dirty="0" smtClean="0">
                <a:effectLst/>
                <a:latin typeface="TimesNewRomanPSMT"/>
              </a:rPr>
            </a:br>
            <a:r>
              <a:rPr lang="ru-RU" sz="1800" dirty="0" smtClean="0">
                <a:effectLst/>
                <a:latin typeface="TimesNewRomanPSMT"/>
              </a:rPr>
              <a:t/>
            </a:r>
            <a:br>
              <a:rPr lang="ru-RU" sz="1800" dirty="0" smtClean="0">
                <a:effectLst/>
                <a:latin typeface="TimesNewRomanPSMT"/>
              </a:rPr>
            </a:br>
            <a:r>
              <a:rPr lang="ru-RU" sz="1800" dirty="0" smtClean="0">
                <a:effectLst/>
                <a:latin typeface="TimesNewRomanPSMT"/>
              </a:rPr>
              <a:t>1) </a:t>
            </a:r>
            <a:r>
              <a:rPr lang="ru-RU" sz="1800" dirty="0">
                <a:effectLst/>
                <a:latin typeface="TimesNewRomanPSMT"/>
              </a:rPr>
              <a:t>У нашего сына игра в воскресенье, и он хочет, чтобы </a:t>
            </a:r>
            <a:r>
              <a:rPr lang="ru-RU" sz="1800" dirty="0" smtClean="0">
                <a:effectLst/>
                <a:latin typeface="TimesNewRomanPSMT"/>
              </a:rPr>
              <a:t>присутствовали оба родителя. </a:t>
            </a:r>
            <a:br>
              <a:rPr lang="ru-RU" sz="1800" dirty="0" smtClean="0">
                <a:effectLst/>
                <a:latin typeface="TimesNewRomanPSMT"/>
              </a:rPr>
            </a:br>
            <a:r>
              <a:rPr lang="ru-RU" sz="1800" dirty="0" smtClean="0">
                <a:effectLst/>
                <a:latin typeface="TimesNewRomanPSMT"/>
              </a:rPr>
              <a:t>2) </a:t>
            </a:r>
            <a:r>
              <a:rPr lang="ru-RU" sz="1800" dirty="0">
                <a:effectLst/>
                <a:latin typeface="TimesNewRomanPSMT"/>
              </a:rPr>
              <a:t>На </a:t>
            </a:r>
            <a:r>
              <a:rPr lang="ru-RU" sz="1800" dirty="0" smtClean="0">
                <a:effectLst/>
                <a:latin typeface="TimesNewRomanPSMT"/>
              </a:rPr>
              <a:t>следующей неделе </a:t>
            </a:r>
            <a:r>
              <a:rPr lang="ru-RU" sz="1800" dirty="0">
                <a:effectLst/>
                <a:latin typeface="TimesNewRomanPSMT"/>
              </a:rPr>
              <a:t>у </a:t>
            </a:r>
            <a:r>
              <a:rPr lang="ru-RU" sz="1800" dirty="0" smtClean="0">
                <a:effectLst/>
                <a:latin typeface="TimesNewRomanPSMT"/>
              </a:rPr>
              <a:t>нашей </a:t>
            </a:r>
            <a:r>
              <a:rPr lang="ru-RU" sz="1800" dirty="0">
                <a:effectLst/>
                <a:latin typeface="TimesNewRomanPSMT"/>
              </a:rPr>
              <a:t>дочери день рождения, и она хотела бы, чтобы ты </a:t>
            </a:r>
            <a:r>
              <a:rPr lang="ru-RU" sz="1800" dirty="0" smtClean="0">
                <a:effectLst/>
                <a:latin typeface="TimesNewRomanPSMT"/>
              </a:rPr>
              <a:t>пришёл.</a:t>
            </a:r>
            <a:br>
              <a:rPr lang="ru-RU" sz="1800" dirty="0" smtClean="0">
                <a:effectLst/>
                <a:latin typeface="TimesNewRomanPSMT"/>
              </a:rPr>
            </a:br>
            <a:r>
              <a:rPr lang="ru-RU" sz="1800" dirty="0" smtClean="0">
                <a:effectLst/>
                <a:latin typeface="TimesNewRomanPSMT"/>
              </a:rPr>
              <a:t>3) </a:t>
            </a:r>
            <a:r>
              <a:rPr lang="ru-RU" sz="1800" dirty="0">
                <a:effectLst/>
                <a:latin typeface="TimesNewRomanPSMT"/>
              </a:rPr>
              <a:t>Мне нужна помощь в том, чтобы забирать </a:t>
            </a:r>
            <a:r>
              <a:rPr lang="ru-RU" sz="1800" dirty="0" smtClean="0">
                <a:effectLst/>
                <a:latin typeface="TimesNewRomanPSMT"/>
              </a:rPr>
              <a:t>ребёнка </a:t>
            </a:r>
            <a:r>
              <a:rPr lang="ru-RU" sz="1800" dirty="0">
                <a:effectLst/>
                <a:latin typeface="TimesNewRomanPSMT"/>
              </a:rPr>
              <a:t>из </a:t>
            </a:r>
            <a:r>
              <a:rPr lang="ru-RU" sz="1800" dirty="0" smtClean="0">
                <a:effectLst/>
                <a:latin typeface="TimesNewRomanPSMT"/>
              </a:rPr>
              <a:t>школы.</a:t>
            </a:r>
            <a:br>
              <a:rPr lang="ru-RU" sz="1800" dirty="0" smtClean="0">
                <a:effectLst/>
                <a:latin typeface="TimesNewRomanPSMT"/>
              </a:rPr>
            </a:br>
            <a:r>
              <a:rPr lang="ru-RU" sz="1800" dirty="0" smtClean="0">
                <a:effectLst/>
                <a:latin typeface="TimesNewRomanPSMT"/>
              </a:rPr>
              <a:t/>
            </a:r>
            <a:br>
              <a:rPr lang="ru-RU" sz="1800" dirty="0" smtClean="0">
                <a:effectLst/>
                <a:latin typeface="TimesNewRomanPSMT"/>
              </a:rPr>
            </a:br>
            <a:r>
              <a:rPr lang="ru-RU" sz="1800" dirty="0" smtClean="0">
                <a:effectLst/>
                <a:latin typeface="TimesNewRomanPSMT"/>
              </a:rPr>
              <a:t>Ключ </a:t>
            </a:r>
            <a:r>
              <a:rPr lang="ru-RU" sz="1800" dirty="0">
                <a:effectLst/>
                <a:latin typeface="TimesNewRomanPSMT"/>
              </a:rPr>
              <a:t>к решению проблемы в том, чтобы придерживаться </a:t>
            </a:r>
            <a:r>
              <a:rPr lang="ru-RU" sz="1800" dirty="0" smtClean="0">
                <a:effectLst/>
                <a:latin typeface="TimesNewRomanPSMT"/>
              </a:rPr>
              <a:t>главного:</a:t>
            </a:r>
            <a:r>
              <a:rPr lang="ru-RU" sz="1800" baseline="0" dirty="0" smtClean="0">
                <a:effectLst/>
                <a:latin typeface="TimesNewRomanPSMT"/>
              </a:rPr>
              <a:t> </a:t>
            </a:r>
            <a:r>
              <a:rPr lang="ru-RU" sz="1800" b="1" dirty="0" smtClean="0">
                <a:effectLst/>
                <a:latin typeface="TimesNewRomanPSMT"/>
              </a:rPr>
              <a:t>что </a:t>
            </a:r>
            <a:r>
              <a:rPr lang="ru-RU" sz="1800" b="1" dirty="0">
                <a:effectLst/>
                <a:latin typeface="TimesNewRomanPSMT"/>
              </a:rPr>
              <a:t>вам нужно </a:t>
            </a:r>
            <a:r>
              <a:rPr lang="ru-RU" sz="1800" b="1" dirty="0" smtClean="0">
                <a:effectLst/>
                <a:latin typeface="TimesNewRomanPSMT"/>
              </a:rPr>
              <a:t>обсудить нынешние</a:t>
            </a:r>
            <a:r>
              <a:rPr lang="ru-RU" sz="1800" b="1" baseline="0" dirty="0" smtClean="0">
                <a:effectLst/>
                <a:latin typeface="TimesNewRomanPSMT"/>
              </a:rPr>
              <a:t> вопросы</a:t>
            </a:r>
            <a:r>
              <a:rPr lang="ru-RU" sz="1800" b="1" dirty="0" smtClean="0">
                <a:effectLst/>
                <a:latin typeface="TimesNewRomanPSMT"/>
              </a:rPr>
              <a:t>, а </a:t>
            </a:r>
            <a:r>
              <a:rPr lang="ru-RU" sz="1800" b="1" dirty="0">
                <a:effectLst/>
                <a:latin typeface="TimesNewRomanPSMT"/>
              </a:rPr>
              <a:t>не поднимать </a:t>
            </a:r>
            <a:r>
              <a:rPr lang="ru-RU" sz="1800" b="1" dirty="0" smtClean="0">
                <a:effectLst/>
                <a:latin typeface="TimesNewRomanPSMT"/>
              </a:rPr>
              <a:t>прошлые.</a:t>
            </a:r>
          </a:p>
          <a:p>
            <a:pPr marL="0" indent="0">
              <a:buFont typeface="Arial"/>
              <a:buNone/>
            </a:pPr>
            <a:endParaRPr lang="ru-RU" b="1" dirty="0"/>
          </a:p>
          <a:p>
            <a:pPr marL="285750" indent="-285750">
              <a:buFont typeface="Arial"/>
              <a:buChar char="•"/>
            </a:pPr>
            <a:r>
              <a:rPr lang="ru-RU" sz="1800" b="1" dirty="0" smtClean="0">
                <a:effectLst/>
                <a:latin typeface="TimesNewRomanPS"/>
              </a:rPr>
              <a:t>Держите </a:t>
            </a:r>
            <a:r>
              <a:rPr lang="ru-RU" sz="1800" b="1" dirty="0">
                <a:effectLst/>
                <a:latin typeface="TimesNewRomanPS"/>
              </a:rPr>
              <a:t>негативные чувства или комментарии при себе. </a:t>
            </a:r>
            <a:r>
              <a:rPr lang="ru-RU" sz="1800" dirty="0">
                <a:effectLst/>
                <a:latin typeface="TimesNewRomanPSMT"/>
              </a:rPr>
              <a:t>Никогда не говорите отрицательного об отце вашего </a:t>
            </a:r>
            <a:r>
              <a:rPr lang="ru-RU" sz="1800" dirty="0" smtClean="0">
                <a:effectLst/>
                <a:latin typeface="TimesNewRomanPSMT"/>
              </a:rPr>
              <a:t>ребёнка в присутствии ребёнка и не заставляйте </a:t>
            </a:r>
            <a:r>
              <a:rPr lang="ru-RU" sz="1800" dirty="0">
                <a:effectLst/>
                <a:latin typeface="TimesNewRomanPSMT"/>
              </a:rPr>
              <a:t>его чувствовать, что он должен выбирать между </a:t>
            </a:r>
            <a:r>
              <a:rPr lang="ru-RU" sz="1800" dirty="0" smtClean="0">
                <a:effectLst/>
                <a:latin typeface="TimesNewRomanPSMT"/>
              </a:rPr>
              <a:t>вами двумя. </a:t>
            </a:r>
            <a:r>
              <a:rPr lang="ru-RU" sz="1800" dirty="0">
                <a:effectLst/>
                <a:latin typeface="TimesNewRomanPSMT"/>
              </a:rPr>
              <a:t>Ваш </a:t>
            </a:r>
            <a:r>
              <a:rPr lang="ru-RU" sz="1800" dirty="0" smtClean="0">
                <a:effectLst/>
                <a:latin typeface="TimesNewRomanPSMT"/>
              </a:rPr>
              <a:t>ребёнок </a:t>
            </a:r>
            <a:r>
              <a:rPr lang="ru-RU" sz="1800" dirty="0">
                <a:effectLst/>
                <a:latin typeface="TimesNewRomanPSMT"/>
              </a:rPr>
              <a:t>имеет право определять, каковы будут его отношения с вами обоими</a:t>
            </a:r>
            <a:r>
              <a:rPr lang="ru-RU" sz="1800" dirty="0" smtClean="0">
                <a:effectLst/>
                <a:latin typeface="TimesNewRomanPSMT"/>
              </a:rPr>
              <a:t>.</a:t>
            </a:r>
            <a:br>
              <a:rPr lang="ru-RU" sz="1800" dirty="0" smtClean="0">
                <a:effectLst/>
                <a:latin typeface="TimesNewRomanPSMT"/>
              </a:rPr>
            </a:b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ru-RU" sz="1800" b="1" dirty="0" smtClean="0">
                <a:effectLst/>
                <a:latin typeface="TimesNewRomanPS"/>
              </a:rPr>
              <a:t>Пусть </a:t>
            </a:r>
            <a:r>
              <a:rPr lang="ru-RU" sz="1800" b="1" dirty="0">
                <a:effectLst/>
                <a:latin typeface="TimesNewRomanPS"/>
              </a:rPr>
              <a:t>ваш </a:t>
            </a:r>
            <a:r>
              <a:rPr lang="ru-RU" sz="1800" b="1" dirty="0" smtClean="0">
                <a:effectLst/>
                <a:latin typeface="TimesNewRomanPS"/>
              </a:rPr>
              <a:t>ребёнок слышит</a:t>
            </a:r>
            <a:r>
              <a:rPr lang="ru-RU" sz="1800" b="1" dirty="0">
                <a:effectLst/>
                <a:latin typeface="TimesNewRomanPS"/>
              </a:rPr>
              <a:t>, как вы хорошо отзываетесь о его отце</a:t>
            </a:r>
            <a:r>
              <a:rPr lang="ru-RU" sz="1800" dirty="0">
                <a:effectLst/>
                <a:latin typeface="TimesNewRomanPSMT"/>
              </a:rPr>
              <a:t>. </a:t>
            </a:r>
            <a:r>
              <a:rPr lang="ru-RU" sz="1800" dirty="0" smtClean="0">
                <a:effectLst/>
                <a:latin typeface="TimesNewRomanPSMT"/>
              </a:rPr>
              <a:t>Сделайте </a:t>
            </a:r>
            <a:r>
              <a:rPr lang="ru-RU" sz="1800" dirty="0">
                <a:effectLst/>
                <a:latin typeface="TimesNewRomanPSMT"/>
              </a:rPr>
              <a:t>ему комплимент, когда он </a:t>
            </a:r>
            <a:r>
              <a:rPr lang="ru-RU" sz="1800" dirty="0" smtClean="0">
                <a:effectLst/>
                <a:latin typeface="TimesNewRomanPSMT"/>
              </a:rPr>
              <a:t>придёт </a:t>
            </a:r>
            <a:r>
              <a:rPr lang="ru-RU" sz="1800" dirty="0">
                <a:effectLst/>
                <a:latin typeface="TimesNewRomanPSMT"/>
              </a:rPr>
              <a:t>вовремя или не забудет принести </a:t>
            </a:r>
            <a:r>
              <a:rPr lang="ru-RU" sz="1800" dirty="0" smtClean="0">
                <a:effectLst/>
                <a:latin typeface="TimesNewRomanPSMT"/>
              </a:rPr>
              <a:t>вещи </a:t>
            </a:r>
            <a:r>
              <a:rPr lang="ru-RU" sz="1800" dirty="0">
                <a:effectLst/>
                <a:latin typeface="TimesNewRomanPSMT"/>
              </a:rPr>
              <a:t>вашего </a:t>
            </a:r>
            <a:r>
              <a:rPr lang="ru-RU" sz="1800" dirty="0" smtClean="0">
                <a:effectLst/>
                <a:latin typeface="TimesNewRomanPSMT"/>
              </a:rPr>
              <a:t>ребёнка</a:t>
            </a:r>
            <a:r>
              <a:rPr lang="ru-RU" sz="1800" dirty="0">
                <a:effectLst/>
                <a:latin typeface="TimesNewRomanPSMT"/>
              </a:rPr>
              <a:t>. </a:t>
            </a:r>
            <a:r>
              <a:rPr lang="ru-RU" sz="1800" dirty="0" smtClean="0">
                <a:effectLst/>
                <a:latin typeface="TimesNewRomanPSMT"/>
              </a:rPr>
              <a:t>Делайте </a:t>
            </a:r>
            <a:r>
              <a:rPr lang="ru-RU" sz="1800" dirty="0">
                <a:effectLst/>
                <a:latin typeface="TimesNewRomanPSMT"/>
              </a:rPr>
              <a:t>это на глазах у вашего </a:t>
            </a:r>
            <a:r>
              <a:rPr lang="ru-RU" sz="1800" dirty="0" smtClean="0">
                <a:effectLst/>
                <a:latin typeface="TimesNewRomanPSMT"/>
              </a:rPr>
              <a:t>ребёнка</a:t>
            </a:r>
            <a:r>
              <a:rPr lang="ru-RU" sz="1800" dirty="0">
                <a:effectLst/>
                <a:latin typeface="TimesNewRomanPSMT"/>
              </a:rPr>
              <a:t>. Сначала это может быть </a:t>
            </a:r>
            <a:r>
              <a:rPr lang="ru-RU" sz="1800" dirty="0" smtClean="0">
                <a:effectLst/>
                <a:latin typeface="TimesNewRomanPSMT"/>
              </a:rPr>
              <a:t>очень трудно</a:t>
            </a:r>
            <a:r>
              <a:rPr lang="ru-RU" sz="1800" dirty="0">
                <a:effectLst/>
                <a:latin typeface="TimesNewRomanPSMT"/>
              </a:rPr>
              <a:t>, но, конечно, всегда есть что-то хотя бы одно, за что вы можете искренне поблагодарить его. Этот </a:t>
            </a:r>
            <a:r>
              <a:rPr lang="ru-RU" sz="1800" dirty="0" smtClean="0">
                <a:effectLst/>
                <a:latin typeface="TimesNewRomanPSMT"/>
              </a:rPr>
              <a:t>единственный</a:t>
            </a:r>
            <a:r>
              <a:rPr lang="ru-RU" sz="1800" baseline="0" dirty="0" smtClean="0">
                <a:effectLst/>
                <a:latin typeface="TimesNewRomanPSMT"/>
              </a:rPr>
              <a:t> </a:t>
            </a:r>
            <a:r>
              <a:rPr lang="ru-RU" sz="1800" dirty="0" smtClean="0">
                <a:effectLst/>
                <a:latin typeface="TimesNewRomanPSMT"/>
              </a:rPr>
              <a:t>акт </a:t>
            </a:r>
            <a:r>
              <a:rPr lang="ru-RU" sz="1800" dirty="0">
                <a:effectLst/>
                <a:latin typeface="TimesNewRomanPSMT"/>
              </a:rPr>
              <a:t>благодарности </a:t>
            </a:r>
            <a:r>
              <a:rPr lang="ru-RU" sz="1800" dirty="0" smtClean="0">
                <a:effectLst/>
                <a:latin typeface="TimesNewRomanPSMT"/>
              </a:rPr>
              <a:t>принесёт </a:t>
            </a:r>
            <a:r>
              <a:rPr lang="ru-RU" sz="1800" dirty="0">
                <a:effectLst/>
                <a:latin typeface="TimesNewRomanPSMT"/>
              </a:rPr>
              <a:t>добрые плоды.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99181-970B-DE4A-A7B7-D6F41861407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878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1" dirty="0" smtClean="0">
                <a:effectLst/>
                <a:latin typeface="TimesNewRomanPS"/>
              </a:rPr>
              <a:t>КАК </a:t>
            </a:r>
            <a:r>
              <a:rPr lang="ru-RU" sz="1800" b="1" dirty="0" smtClean="0">
                <a:effectLst/>
                <a:latin typeface="TimesNewRomanPS"/>
              </a:rPr>
              <a:t>ОБЩАТЬСЯ ЭФФЕКТИВНО?</a:t>
            </a:r>
            <a:endParaRPr lang="ru-RU" sz="1800" b="1" dirty="0" smtClean="0">
              <a:effectLst/>
              <a:latin typeface="TimesNewRomanPS"/>
            </a:endParaRPr>
          </a:p>
          <a:p>
            <a:r>
              <a:rPr lang="ru-RU" sz="1800" dirty="0" smtClean="0">
                <a:effectLst/>
                <a:latin typeface="TimesNewRomanPSMT"/>
              </a:rPr>
              <a:t>Цель </a:t>
            </a:r>
            <a:r>
              <a:rPr lang="ru-RU" sz="1800" dirty="0">
                <a:effectLst/>
                <a:latin typeface="TimesNewRomanPSMT"/>
              </a:rPr>
              <a:t>состоит в том, чтобы между вами установилось бесконфликтное общение. </a:t>
            </a:r>
            <a:r>
              <a:rPr lang="ru-RU" sz="1800" dirty="0" smtClean="0">
                <a:effectLst/>
                <a:latin typeface="TimesNewRomanPSMT"/>
              </a:rPr>
              <a:t>Узнайте и</a:t>
            </a:r>
            <a:r>
              <a:rPr lang="ru-RU" sz="1800" baseline="0" dirty="0" smtClean="0">
                <a:effectLst/>
                <a:latin typeface="TimesNewRomanPSMT"/>
              </a:rPr>
              <a:t> договоритесь </a:t>
            </a:r>
            <a:r>
              <a:rPr lang="ru-RU" sz="1800" dirty="0" smtClean="0">
                <a:effectLst/>
                <a:latin typeface="TimesNewRomanPSMT"/>
              </a:rPr>
              <a:t>о </a:t>
            </a:r>
            <a:r>
              <a:rPr lang="ru-RU" sz="1800" dirty="0">
                <a:effectLst/>
                <a:latin typeface="TimesNewRomanPSMT"/>
              </a:rPr>
              <a:t>том, </a:t>
            </a:r>
            <a:r>
              <a:rPr lang="ru-RU" sz="1800" dirty="0" smtClean="0">
                <a:effectLst/>
                <a:latin typeface="TimesNewRomanPSMT"/>
              </a:rPr>
              <a:t>какой тип коммуникации лучше </a:t>
            </a:r>
            <a:r>
              <a:rPr lang="ru-RU" sz="1800" dirty="0">
                <a:effectLst/>
                <a:latin typeface="TimesNewRomanPSMT"/>
              </a:rPr>
              <a:t>всего подходит </a:t>
            </a:r>
            <a:r>
              <a:rPr lang="ru-RU" sz="1800" dirty="0" smtClean="0">
                <a:effectLst/>
                <a:latin typeface="TimesNewRomanPSMT"/>
              </a:rPr>
              <a:t>вам обоим </a:t>
            </a:r>
            <a:r>
              <a:rPr lang="ru-RU" sz="1800" dirty="0">
                <a:effectLst/>
                <a:latin typeface="TimesNewRomanPSMT"/>
              </a:rPr>
              <a:t>(электронная почта, текстовые сообщения или телефонные звонки). Меньше всего вам хочется, чтобы ваш </a:t>
            </a:r>
            <a:r>
              <a:rPr lang="ru-RU" sz="1800" dirty="0" smtClean="0">
                <a:effectLst/>
                <a:latin typeface="TimesNewRomanPSMT"/>
              </a:rPr>
              <a:t>ребёнок </a:t>
            </a:r>
            <a:r>
              <a:rPr lang="ru-RU" sz="1800" dirty="0">
                <a:effectLst/>
                <a:latin typeface="TimesNewRomanPSMT"/>
              </a:rPr>
              <a:t>слышал повышенные гневные голоса. Следующие методы могут помочь вам начать и поддерживать эффективную коммуникацию</a:t>
            </a:r>
            <a:r>
              <a:rPr lang="ru-RU" sz="1800" dirty="0" smtClean="0">
                <a:effectLst/>
                <a:latin typeface="TimesNewRomanPSMT"/>
              </a:rPr>
              <a:t>:</a:t>
            </a:r>
            <a:br>
              <a:rPr lang="ru-RU" sz="1800" dirty="0" smtClean="0">
                <a:effectLst/>
                <a:latin typeface="TimesNewRomanPSMT"/>
              </a:rPr>
            </a:b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ru-RU" sz="1800" b="1" dirty="0" smtClean="0">
                <a:effectLst/>
                <a:latin typeface="TimesNewRomanPS"/>
              </a:rPr>
              <a:t>Используйте деловой тон</a:t>
            </a:r>
            <a:r>
              <a:rPr lang="ru-RU" sz="1800" dirty="0">
                <a:effectLst/>
                <a:latin typeface="TimesNewRomanPSMT"/>
              </a:rPr>
              <a:t>. Подходите к отношениям как к деловому </a:t>
            </a:r>
            <a:r>
              <a:rPr lang="ru-RU" sz="1800" dirty="0" smtClean="0">
                <a:effectLst/>
                <a:latin typeface="TimesNewRomanPSMT"/>
              </a:rPr>
              <a:t>партнёрству</a:t>
            </a:r>
            <a:r>
              <a:rPr lang="ru-RU" sz="1800" dirty="0">
                <a:effectLst/>
                <a:latin typeface="TimesNewRomanPSMT"/>
              </a:rPr>
              <a:t>, где ваш «бизнес» - это благополучие ваших </a:t>
            </a:r>
            <a:r>
              <a:rPr lang="ru-RU" sz="1800" dirty="0" smtClean="0">
                <a:effectLst/>
                <a:latin typeface="TimesNewRomanPSMT"/>
              </a:rPr>
              <a:t>детей.</a:t>
            </a:r>
            <a:r>
              <a:rPr lang="ru-RU" sz="1800" baseline="0" dirty="0" smtClean="0">
                <a:effectLst/>
                <a:latin typeface="TimesNewRomanPSMT"/>
              </a:rPr>
              <a:t> </a:t>
            </a:r>
            <a:r>
              <a:rPr lang="ru-RU" sz="1800" dirty="0" smtClean="0">
                <a:effectLst/>
                <a:latin typeface="TimesNewRomanPSMT"/>
              </a:rPr>
              <a:t>Обращайтесь </a:t>
            </a:r>
            <a:r>
              <a:rPr lang="ru-RU" sz="1800" dirty="0">
                <a:effectLst/>
                <a:latin typeface="TimesNewRomanPSMT"/>
              </a:rPr>
              <a:t>к отцу вашего </a:t>
            </a:r>
            <a:r>
              <a:rPr lang="ru-RU" sz="1800" dirty="0" smtClean="0">
                <a:effectLst/>
                <a:latin typeface="TimesNewRomanPSMT"/>
              </a:rPr>
              <a:t>ребёнка</a:t>
            </a:r>
            <a:r>
              <a:rPr lang="ru-RU" sz="1800" dirty="0">
                <a:effectLst/>
                <a:latin typeface="TimesNewRomanPSMT"/>
              </a:rPr>
              <a:t>, как к коллеге, с сердечностью, уважением и </a:t>
            </a:r>
            <a:r>
              <a:rPr lang="ru-RU" sz="1800" dirty="0" smtClean="0">
                <a:effectLst/>
                <a:latin typeface="TimesNewRomanPSMT"/>
              </a:rPr>
              <a:t>нейтральностью. </a:t>
            </a:r>
            <a:r>
              <a:rPr lang="ru-RU" sz="1800" dirty="0">
                <a:effectLst/>
                <a:latin typeface="TimesNewRomanPSMT"/>
              </a:rPr>
              <a:t>Расслабьтесь, </a:t>
            </a:r>
            <a:r>
              <a:rPr lang="ru-RU" sz="1800" dirty="0" smtClean="0">
                <a:effectLst/>
                <a:latin typeface="TimesNewRomanPSMT"/>
              </a:rPr>
              <a:t>подумайте </a:t>
            </a:r>
            <a:r>
              <a:rPr lang="ru-RU" sz="1800" dirty="0">
                <a:effectLst/>
                <a:latin typeface="TimesNewRomanPSMT"/>
              </a:rPr>
              <a:t>о том, что вы скажете, и говорите медленно</a:t>
            </a:r>
            <a:r>
              <a:rPr lang="ru-RU" sz="1800" dirty="0" smtClean="0">
                <a:effectLst/>
                <a:latin typeface="TimesNewRomanPSMT"/>
              </a:rPr>
              <a:t>.</a:t>
            </a:r>
            <a:br>
              <a:rPr lang="ru-RU" sz="1800" dirty="0" smtClean="0">
                <a:effectLst/>
                <a:latin typeface="TimesNewRomanPSMT"/>
              </a:rPr>
            </a:b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ru-RU" sz="1800" b="1" dirty="0" smtClean="0">
                <a:effectLst/>
                <a:latin typeface="TimesNewRomanPS"/>
              </a:rPr>
              <a:t>Высказывайте </a:t>
            </a:r>
            <a:r>
              <a:rPr lang="ru-RU" sz="1800" b="1" dirty="0">
                <a:effectLst/>
                <a:latin typeface="TimesNewRomanPS"/>
              </a:rPr>
              <a:t>просьбы, а не требования</a:t>
            </a:r>
            <a:r>
              <a:rPr lang="ru-RU" sz="1800" dirty="0">
                <a:effectLst/>
                <a:latin typeface="TimesNewRomanPSMT"/>
              </a:rPr>
              <a:t>. Просьбы могут начинаться со слов «Можем ли мы попробовать...?» или «Не согласишься ли ты...?» Таким образом, вы взываете к его готовности сотрудничать и не требуете, чтобы он подчинился</a:t>
            </a:r>
            <a:r>
              <a:rPr lang="ru-RU" sz="1800" dirty="0" smtClean="0">
                <a:effectLst/>
                <a:latin typeface="TimesNewRomanPSMT"/>
              </a:rPr>
              <a:t>.</a:t>
            </a:r>
            <a:br>
              <a:rPr lang="ru-RU" sz="1800" dirty="0" smtClean="0">
                <a:effectLst/>
                <a:latin typeface="TimesNewRomanPSMT"/>
              </a:rPr>
            </a:br>
            <a:r>
              <a:rPr lang="ru-RU" sz="1800" dirty="0" smtClean="0">
                <a:effectLst/>
                <a:latin typeface="TimesNewRomanPSMT"/>
              </a:rPr>
              <a:t> 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ru-RU" sz="1800" b="1" dirty="0" smtClean="0">
                <a:effectLst/>
                <a:latin typeface="TimesNewRomanPS"/>
              </a:rPr>
              <a:t>Слушайте. </a:t>
            </a:r>
            <a:r>
              <a:rPr lang="ru-RU" sz="1800" dirty="0">
                <a:effectLst/>
                <a:latin typeface="TimesNewRomanPSMT"/>
              </a:rPr>
              <a:t>Общение зрелых </a:t>
            </a:r>
            <a:r>
              <a:rPr lang="ru-RU" sz="1800" dirty="0" smtClean="0">
                <a:effectLst/>
                <a:latin typeface="TimesNewRomanPSMT"/>
              </a:rPr>
              <a:t>людей</a:t>
            </a:r>
            <a:r>
              <a:rPr lang="ru-RU" sz="1800" baseline="0" dirty="0" smtClean="0">
                <a:effectLst/>
                <a:latin typeface="TimesNewRomanPSMT"/>
              </a:rPr>
              <a:t> </a:t>
            </a:r>
            <a:r>
              <a:rPr lang="ru-RU" sz="1800" dirty="0" smtClean="0">
                <a:effectLst/>
                <a:latin typeface="TimesNewRomanPSMT"/>
              </a:rPr>
              <a:t>начинается </a:t>
            </a:r>
            <a:r>
              <a:rPr lang="ru-RU" sz="1800" dirty="0">
                <a:effectLst/>
                <a:latin typeface="TimesNewRomanPSMT"/>
              </a:rPr>
              <a:t>со слушания. Даже если вы в конечном итоге не согласны с другим родителем, вы должны, по </a:t>
            </a:r>
            <a:r>
              <a:rPr lang="ru-RU" sz="1800" dirty="0" smtClean="0">
                <a:effectLst/>
                <a:latin typeface="TimesNewRomanPSMT"/>
              </a:rPr>
              <a:t>крайней мере</a:t>
            </a:r>
            <a:r>
              <a:rPr lang="ru-RU" sz="1800" dirty="0">
                <a:effectLst/>
                <a:latin typeface="TimesNewRomanPSMT"/>
              </a:rPr>
              <a:t>, быть в состоянии донести, что вы поняли его точку зрения. Слушание не означает одобрения, поэтому вы ничего не потеряете, позволив отцу вашего </a:t>
            </a:r>
            <a:r>
              <a:rPr lang="ru-RU" sz="1800" dirty="0" smtClean="0">
                <a:effectLst/>
                <a:latin typeface="TimesNewRomanPSMT"/>
              </a:rPr>
              <a:t>ребёнка </a:t>
            </a:r>
            <a:r>
              <a:rPr lang="ru-RU" sz="1800" dirty="0">
                <a:effectLst/>
                <a:latin typeface="TimesNewRomanPSMT"/>
              </a:rPr>
              <a:t>высказать </a:t>
            </a:r>
            <a:r>
              <a:rPr lang="ru-RU" sz="1800" dirty="0" smtClean="0">
                <a:effectLst/>
                <a:latin typeface="TimesNewRomanPSMT"/>
              </a:rPr>
              <a:t>своё </a:t>
            </a:r>
            <a:r>
              <a:rPr lang="ru-RU" sz="1800" dirty="0">
                <a:effectLst/>
                <a:latin typeface="TimesNewRomanPSMT"/>
              </a:rPr>
              <a:t>мнение. Простая вежливость требует того, чтобы </a:t>
            </a:r>
            <a:r>
              <a:rPr lang="ru-RU" sz="1800" dirty="0" smtClean="0">
                <a:effectLst/>
                <a:latin typeface="TimesNewRomanPSMT"/>
              </a:rPr>
              <a:t>каждой стороне </a:t>
            </a:r>
            <a:r>
              <a:rPr lang="ru-RU" sz="1800" dirty="0">
                <a:effectLst/>
                <a:latin typeface="TimesNewRomanPSMT"/>
              </a:rPr>
              <a:t>было позволено высказать </a:t>
            </a:r>
            <a:r>
              <a:rPr lang="ru-RU" sz="1800" dirty="0" smtClean="0">
                <a:effectLst/>
                <a:latin typeface="TimesNewRomanPSMT"/>
              </a:rPr>
              <a:t>своё </a:t>
            </a:r>
            <a:r>
              <a:rPr lang="ru-RU" sz="1800" dirty="0">
                <a:effectLst/>
                <a:latin typeface="TimesNewRomanPSMT"/>
              </a:rPr>
              <a:t>мнение</a:t>
            </a:r>
            <a:r>
              <a:rPr lang="ru-RU" sz="1800" dirty="0" smtClean="0">
                <a:effectLst/>
                <a:latin typeface="TimesNewRomanPSMT"/>
              </a:rPr>
              <a:t>.</a:t>
            </a:r>
            <a:br>
              <a:rPr lang="ru-RU" sz="1800" dirty="0" smtClean="0">
                <a:effectLst/>
                <a:latin typeface="TimesNewRomanPSMT"/>
              </a:rPr>
            </a:b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ru-RU" sz="1800" b="1" dirty="0" smtClean="0">
                <a:effectLst/>
                <a:latin typeface="TimesNewRomanPS"/>
              </a:rPr>
              <a:t>Проявляйте </a:t>
            </a:r>
            <a:r>
              <a:rPr lang="ru-RU" sz="1800" b="1" dirty="0">
                <a:effectLst/>
                <a:latin typeface="TimesNewRomanPS"/>
              </a:rPr>
              <a:t>сдержанность. </a:t>
            </a:r>
            <a:r>
              <a:rPr lang="ru-RU" sz="1800" dirty="0" smtClean="0">
                <a:effectLst/>
                <a:latin typeface="TimesNewRomanPSMT"/>
              </a:rPr>
              <a:t>Имейте </a:t>
            </a:r>
            <a:r>
              <a:rPr lang="ru-RU" sz="1800" dirty="0">
                <a:effectLst/>
                <a:latin typeface="TimesNewRomanPSMT"/>
              </a:rPr>
              <a:t>в виду, что общение друг с другом будет необходимо на протяжении всего детства вашего </a:t>
            </a:r>
            <a:r>
              <a:rPr lang="ru-RU" sz="1800" dirty="0" smtClean="0">
                <a:effectLst/>
                <a:latin typeface="TimesNewRomanPSMT"/>
              </a:rPr>
              <a:t>ребёнка </a:t>
            </a:r>
            <a:r>
              <a:rPr lang="ru-RU" sz="1800" dirty="0">
                <a:effectLst/>
                <a:latin typeface="TimesNewRomanPSMT"/>
              </a:rPr>
              <a:t>и даже во </a:t>
            </a:r>
            <a:r>
              <a:rPr lang="ru-RU" sz="1800" dirty="0" smtClean="0">
                <a:effectLst/>
                <a:latin typeface="TimesNewRomanPSMT"/>
              </a:rPr>
              <a:t>взрослой жизни </a:t>
            </a:r>
            <a:r>
              <a:rPr lang="ru-RU" sz="1800" dirty="0">
                <a:effectLst/>
                <a:latin typeface="TimesNewRomanPSMT"/>
              </a:rPr>
              <a:t>(свадебные церемонии, </a:t>
            </a:r>
            <a:r>
              <a:rPr lang="ru-RU" sz="1800" dirty="0" smtClean="0">
                <a:effectLst/>
                <a:latin typeface="TimesNewRomanPSMT"/>
              </a:rPr>
              <a:t>выпускной в </a:t>
            </a:r>
            <a:r>
              <a:rPr lang="ru-RU" sz="1800" dirty="0">
                <a:effectLst/>
                <a:latin typeface="TimesNewRomanPSMT"/>
              </a:rPr>
              <a:t>колледже, внуки и т. д.). Вы можете проявлять приличия и сдержанность, </a:t>
            </a:r>
            <a:r>
              <a:rPr lang="ru-RU" sz="1800" dirty="0" smtClean="0">
                <a:effectLst/>
                <a:latin typeface="TimesNewRomanPSMT"/>
              </a:rPr>
              <a:t>даже, </a:t>
            </a:r>
            <a:r>
              <a:rPr lang="ru-RU" sz="1800" dirty="0">
                <a:effectLst/>
                <a:latin typeface="TimesNewRomanPSMT"/>
              </a:rPr>
              <a:t>если вы категорически не согласны</a:t>
            </a:r>
            <a:r>
              <a:rPr lang="ru-RU" sz="1800" dirty="0" smtClean="0">
                <a:effectLst/>
                <a:latin typeface="TimesNewRomanPSMT"/>
              </a:rPr>
              <a:t>.</a:t>
            </a:r>
            <a:br>
              <a:rPr lang="ru-RU" sz="1800" dirty="0" smtClean="0">
                <a:effectLst/>
                <a:latin typeface="TimesNewRomanPSMT"/>
              </a:rPr>
            </a:br>
            <a:r>
              <a:rPr lang="ru-RU" sz="1800" dirty="0" smtClean="0">
                <a:effectLst/>
                <a:latin typeface="TimesNewRomanPSMT"/>
              </a:rPr>
              <a:t> 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ru-RU" sz="1800" b="1" dirty="0" smtClean="0">
                <a:effectLst/>
                <a:latin typeface="TimesNewRomanPS"/>
              </a:rPr>
              <a:t>Возьмите </a:t>
            </a:r>
            <a:r>
              <a:rPr lang="ru-RU" sz="1800" b="1" dirty="0">
                <a:effectLst/>
                <a:latin typeface="TimesNewRomanPS"/>
              </a:rPr>
              <a:t>на себя обязательство постоянно встречаться/разговаривать</a:t>
            </a:r>
            <a:r>
              <a:rPr lang="ru-RU" sz="1800" dirty="0">
                <a:effectLst/>
                <a:latin typeface="TimesNewRomanPSMT"/>
              </a:rPr>
              <a:t>. Частое общение с другим родителем вашего </a:t>
            </a:r>
            <a:r>
              <a:rPr lang="ru-RU" sz="1800" dirty="0" smtClean="0">
                <a:effectLst/>
                <a:latin typeface="TimesNewRomanPSMT"/>
              </a:rPr>
              <a:t>ребёнка </a:t>
            </a:r>
            <a:r>
              <a:rPr lang="ru-RU" sz="1800" dirty="0">
                <a:effectLst/>
                <a:latin typeface="TimesNewRomanPSMT"/>
              </a:rPr>
              <a:t>покажет, что вы – </a:t>
            </a:r>
            <a:r>
              <a:rPr lang="ru-RU" sz="1800" dirty="0" smtClean="0">
                <a:effectLst/>
                <a:latin typeface="TimesNewRomanPSMT"/>
              </a:rPr>
              <a:t>«единый фронт». </a:t>
            </a:r>
            <a:r>
              <a:rPr lang="ru-RU" sz="1800" dirty="0">
                <a:effectLst/>
                <a:latin typeface="TimesNewRomanPSMT"/>
              </a:rPr>
              <a:t>Это может быть </a:t>
            </a:r>
            <a:r>
              <a:rPr lang="ru-RU" sz="1800" dirty="0" smtClean="0">
                <a:effectLst/>
                <a:latin typeface="TimesNewRomanPSMT"/>
              </a:rPr>
              <a:t>чрезвычайно </a:t>
            </a:r>
            <a:r>
              <a:rPr lang="ru-RU" sz="1800" dirty="0">
                <a:effectLst/>
                <a:latin typeface="TimesNewRomanPSMT"/>
              </a:rPr>
              <a:t>трудно на ранних стадиях, когда чувства </a:t>
            </a:r>
            <a:r>
              <a:rPr lang="ru-RU" sz="1800" dirty="0" smtClean="0">
                <a:effectLst/>
                <a:latin typeface="TimesNewRomanPSMT"/>
              </a:rPr>
              <a:t>ещё </a:t>
            </a:r>
            <a:r>
              <a:rPr lang="ru-RU" sz="1800" dirty="0">
                <a:effectLst/>
                <a:latin typeface="TimesNewRomanPSMT"/>
              </a:rPr>
              <a:t>свежи, но со временем вам это будет легче</a:t>
            </a:r>
            <a:r>
              <a:rPr lang="ru-RU" sz="1800" dirty="0" smtClean="0">
                <a:effectLst/>
                <a:latin typeface="TimesNewRomanPSMT"/>
              </a:rPr>
              <a:t>.</a:t>
            </a:r>
            <a:br>
              <a:rPr lang="ru-RU" sz="1800" dirty="0" smtClean="0">
                <a:effectLst/>
                <a:latin typeface="TimesNewRomanPSMT"/>
              </a:rPr>
            </a:b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ru-RU" sz="1800" b="1" dirty="0" smtClean="0">
                <a:effectLst/>
                <a:latin typeface="TimesNewRomanPS"/>
              </a:rPr>
              <a:t>Спросите </a:t>
            </a:r>
            <a:r>
              <a:rPr lang="ru-RU" sz="1800" b="1" dirty="0">
                <a:effectLst/>
                <a:latin typeface="TimesNewRomanPS"/>
              </a:rPr>
              <a:t>его мнение</a:t>
            </a:r>
            <a:r>
              <a:rPr lang="ru-RU" sz="1800" dirty="0">
                <a:effectLst/>
                <a:latin typeface="TimesNewRomanPSMT"/>
              </a:rPr>
              <a:t>. Это простое </a:t>
            </a:r>
            <a:r>
              <a:rPr lang="ru-RU" sz="1800" dirty="0" smtClean="0">
                <a:effectLst/>
                <a:latin typeface="TimesNewRomanPSMT"/>
              </a:rPr>
              <a:t>действие </a:t>
            </a:r>
            <a:r>
              <a:rPr lang="ru-RU" sz="1800" dirty="0">
                <a:effectLst/>
                <a:latin typeface="TimesNewRomanPSMT"/>
              </a:rPr>
              <a:t>может эффективно стимулировать позитивное общение между вами и другим родителем вашего </a:t>
            </a:r>
            <a:r>
              <a:rPr lang="ru-RU" sz="1800" dirty="0" smtClean="0">
                <a:effectLst/>
                <a:latin typeface="TimesNewRomanPSMT"/>
              </a:rPr>
              <a:t>ребёнка</a:t>
            </a:r>
            <a:r>
              <a:rPr lang="ru-RU" sz="1800" dirty="0">
                <a:effectLst/>
                <a:latin typeface="TimesNewRomanPSMT"/>
              </a:rPr>
              <a:t>. Выяснение его мнения по вопросам, связанным с вашим </a:t>
            </a:r>
            <a:r>
              <a:rPr lang="ru-RU" sz="1800" dirty="0" smtClean="0">
                <a:effectLst/>
                <a:latin typeface="TimesNewRomanPSMT"/>
              </a:rPr>
              <a:t>ребёнком </a:t>
            </a:r>
            <a:r>
              <a:rPr lang="ru-RU" sz="1800" dirty="0">
                <a:effectLst/>
                <a:latin typeface="TimesNewRomanPSMT"/>
              </a:rPr>
              <a:t>в рамках вашего соглашения об опеке, показывает, что вы уважаете его как другого родителя</a:t>
            </a:r>
            <a:r>
              <a:rPr lang="ru-RU" sz="1800" dirty="0" smtClean="0">
                <a:effectLst/>
                <a:latin typeface="TimesNewRomanPSMT"/>
              </a:rPr>
              <a:t>.</a:t>
            </a:r>
            <a:br>
              <a:rPr lang="ru-RU" sz="1800" dirty="0" smtClean="0">
                <a:effectLst/>
                <a:latin typeface="TimesNewRomanPSMT"/>
              </a:rPr>
            </a:b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ru-RU" sz="1800" b="1" dirty="0" smtClean="0">
                <a:effectLst/>
                <a:latin typeface="TimesNewRomanPS"/>
              </a:rPr>
              <a:t>Будьте </a:t>
            </a:r>
            <a:r>
              <a:rPr lang="ru-RU" sz="1800" b="1" dirty="0">
                <a:effectLst/>
                <a:latin typeface="TimesNewRomanPS"/>
              </a:rPr>
              <a:t>гибкими. </a:t>
            </a:r>
            <a:r>
              <a:rPr lang="ru-RU" sz="1800" dirty="0">
                <a:effectLst/>
                <a:latin typeface="TimesNewRomanPSMT"/>
              </a:rPr>
              <a:t>Если особая встреча с другим родителем вашего </a:t>
            </a:r>
            <a:r>
              <a:rPr lang="ru-RU" sz="1800" dirty="0" smtClean="0">
                <a:effectLst/>
                <a:latin typeface="TimesNewRomanPSMT"/>
              </a:rPr>
              <a:t>ребёнка </a:t>
            </a:r>
            <a:r>
              <a:rPr lang="ru-RU" sz="1800" dirty="0">
                <a:effectLst/>
                <a:latin typeface="TimesNewRomanPSMT"/>
              </a:rPr>
              <a:t>отнимает час вашего личного времени, пусть будет так. Помните, что речь </a:t>
            </a:r>
            <a:r>
              <a:rPr lang="ru-RU" sz="1800" dirty="0" smtClean="0">
                <a:effectLst/>
                <a:latin typeface="TimesNewRomanPSMT"/>
              </a:rPr>
              <a:t>идёт </a:t>
            </a:r>
            <a:r>
              <a:rPr lang="ru-RU" sz="1800" dirty="0">
                <a:effectLst/>
                <a:latin typeface="TimesNewRomanPSMT"/>
              </a:rPr>
              <a:t>о детях, и когда вы проявляете гибкость с ним, он, скорее всего, будет гибким с вами</a:t>
            </a:r>
            <a:r>
              <a:rPr lang="ru-RU" sz="1800" dirty="0" smtClean="0">
                <a:effectLst/>
                <a:latin typeface="TimesNewRomanPSMT"/>
              </a:rPr>
              <a:t>.</a:t>
            </a:r>
            <a:br>
              <a:rPr lang="ru-RU" sz="1800" dirty="0" smtClean="0">
                <a:effectLst/>
                <a:latin typeface="TimesNewRomanPSMT"/>
              </a:rPr>
            </a:br>
            <a:r>
              <a:rPr lang="ru-RU" sz="1800" dirty="0" smtClean="0">
                <a:effectLst/>
                <a:latin typeface="TimesNewRomanPSMT"/>
              </a:rPr>
              <a:t> </a:t>
            </a:r>
            <a:endParaRPr lang="ru-RU" dirty="0"/>
          </a:p>
          <a:p>
            <a:pPr marL="285750" indent="-285750">
              <a:buFont typeface="Arial"/>
              <a:buChar char="•"/>
            </a:pPr>
            <a:r>
              <a:rPr lang="ru-RU" sz="1800" b="1" dirty="0" smtClean="0">
                <a:effectLst/>
                <a:latin typeface="TimesNewRomanPS"/>
              </a:rPr>
              <a:t>Регулярно вовлекайте </a:t>
            </a:r>
            <a:r>
              <a:rPr lang="ru-RU" sz="1800" b="1" dirty="0">
                <a:effectLst/>
                <a:latin typeface="TimesNewRomanPS"/>
              </a:rPr>
              <a:t>его</a:t>
            </a:r>
            <a:r>
              <a:rPr lang="ru-RU" sz="1800" dirty="0">
                <a:effectLst/>
                <a:latin typeface="TimesNewRomanPSMT"/>
              </a:rPr>
              <a:t>. Держите его в курсе решений, касающихся ухода за детьми, школы, здоровья и внеурочных различных занятий – </a:t>
            </a:r>
            <a:r>
              <a:rPr lang="ru-RU" sz="1800" dirty="0" smtClean="0">
                <a:effectLst/>
                <a:latin typeface="TimesNewRomanPSMT"/>
              </a:rPr>
              <a:t>даже, </a:t>
            </a:r>
            <a:r>
              <a:rPr lang="ru-RU" sz="1800" dirty="0">
                <a:effectLst/>
                <a:latin typeface="TimesNewRomanPSMT"/>
              </a:rPr>
              <a:t>если он не может присутствовать на каждом мероприятии и встрече. Делитесь с ним из уважения к тому, что он отец </a:t>
            </a:r>
            <a:r>
              <a:rPr lang="ru-RU" sz="1800" dirty="0" smtClean="0">
                <a:effectLst/>
                <a:latin typeface="TimesNewRomanPSMT"/>
              </a:rPr>
              <a:t>ребёнка</a:t>
            </a:r>
            <a:r>
              <a:rPr lang="ru-RU" sz="1800" dirty="0">
                <a:effectLst/>
                <a:latin typeface="TimesNewRomanPSMT"/>
              </a:rPr>
              <a:t>. </a:t>
            </a:r>
            <a:r>
              <a:rPr lang="ru-RU" sz="1800" dirty="0" smtClean="0">
                <a:effectLst/>
                <a:latin typeface="TimesNewRomanPSMT"/>
              </a:rPr>
              <a:t>Делитесь </a:t>
            </a:r>
            <a:r>
              <a:rPr lang="ru-RU" sz="1800" dirty="0">
                <a:effectLst/>
                <a:latin typeface="TimesNewRomanPSMT"/>
              </a:rPr>
              <a:t>с ним успехами </a:t>
            </a:r>
            <a:r>
              <a:rPr lang="ru-RU" sz="1800" dirty="0" smtClean="0">
                <a:effectLst/>
                <a:latin typeface="TimesNewRomanPSMT"/>
              </a:rPr>
              <a:t>ребёнка. </a:t>
            </a:r>
            <a:r>
              <a:rPr lang="ru-RU" sz="1800" dirty="0">
                <a:effectLst/>
                <a:latin typeface="TimesNewRomanPSMT"/>
              </a:rPr>
              <a:t>В зависимости от того, как развиваются ваши отношения, вы можете поделиться скриншотами дневника с хорошими оценками по домашним заданиям или показать милую поделку, а также отправить фотографии или видео со спортивных мероприятий, на которых он не присутствовал.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99181-970B-DE4A-A7B7-D6F41861407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763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1" dirty="0" smtClean="0">
                <a:effectLst/>
                <a:latin typeface="TimesNewRomanPS"/>
              </a:rPr>
              <a:t>ЧТО ПРОИСХОДИТ, КОГДА ВЫ НЕ СОГЛАСНЫ? </a:t>
            </a:r>
          </a:p>
          <a:p>
            <a:r>
              <a:rPr lang="ru-RU" sz="1800" b="1" dirty="0" smtClean="0">
                <a:effectLst/>
                <a:latin typeface="TimesNewRomanPS"/>
              </a:rPr>
              <a:t/>
            </a:r>
            <a:br>
              <a:rPr lang="ru-RU" sz="1800" b="1" dirty="0" smtClean="0">
                <a:effectLst/>
                <a:latin typeface="TimesNewRomanPS"/>
              </a:rPr>
            </a:br>
            <a:r>
              <a:rPr lang="ru-RU" sz="1800" dirty="0" smtClean="0">
                <a:effectLst/>
                <a:latin typeface="TimesNewRomanPSMT"/>
              </a:rPr>
              <a:t>Будучи </a:t>
            </a:r>
            <a:r>
              <a:rPr lang="ru-RU" sz="1800" dirty="0">
                <a:effectLst/>
                <a:latin typeface="TimesNewRomanPSMT"/>
              </a:rPr>
              <a:t>двумя родителями </a:t>
            </a:r>
            <a:r>
              <a:rPr lang="ru-RU" sz="1800" dirty="0" smtClean="0">
                <a:effectLst/>
                <a:latin typeface="TimesNewRomanPSMT"/>
              </a:rPr>
              <a:t>вашего ребёнка</a:t>
            </a:r>
            <a:r>
              <a:rPr lang="ru-RU" sz="1800" dirty="0">
                <a:effectLst/>
                <a:latin typeface="TimesNewRomanPSMT"/>
              </a:rPr>
              <a:t>, вы неизбежно будете расходиться во мнениях по некоторым вопросам. </a:t>
            </a:r>
            <a:r>
              <a:rPr lang="ru-RU" sz="1800" dirty="0" smtClean="0">
                <a:effectLst/>
                <a:latin typeface="TimesNewRomanPSMT"/>
              </a:rPr>
              <a:t>Имейте </a:t>
            </a:r>
            <a:r>
              <a:rPr lang="ru-RU" sz="1800" dirty="0">
                <a:effectLst/>
                <a:latin typeface="TimesNewRomanPSMT"/>
              </a:rPr>
              <a:t>в виду следующее, когда вы пытаетесь </a:t>
            </a:r>
            <a:r>
              <a:rPr lang="ru-RU" sz="1800" dirty="0" smtClean="0">
                <a:effectLst/>
                <a:latin typeface="TimesNewRomanPSMT"/>
              </a:rPr>
              <a:t>прийти </a:t>
            </a:r>
            <a:r>
              <a:rPr lang="ru-RU" sz="1800" dirty="0">
                <a:effectLst/>
                <a:latin typeface="TimesNewRomanPSMT"/>
              </a:rPr>
              <a:t>к соглашению</a:t>
            </a:r>
            <a:r>
              <a:rPr lang="ru-RU" sz="1800" dirty="0" smtClean="0">
                <a:effectLst/>
                <a:latin typeface="TimesNewRomanPSMT"/>
              </a:rPr>
              <a:t>:</a:t>
            </a:r>
            <a:br>
              <a:rPr lang="ru-RU" sz="1800" dirty="0" smtClean="0">
                <a:effectLst/>
                <a:latin typeface="TimesNewRomanPSMT"/>
              </a:rPr>
            </a:br>
            <a:endParaRPr lang="ru-RU" dirty="0"/>
          </a:p>
          <a:p>
            <a:r>
              <a:rPr lang="ru-RU" sz="1800" b="1" dirty="0" smtClean="0">
                <a:effectLst/>
                <a:latin typeface="TimesNewRomanPS"/>
              </a:rPr>
              <a:t>Уважение </a:t>
            </a:r>
            <a:r>
              <a:rPr lang="ru-RU" sz="1800" b="1" dirty="0">
                <a:effectLst/>
                <a:latin typeface="TimesNewRomanPS"/>
              </a:rPr>
              <a:t>может иметь большое значение</a:t>
            </a:r>
            <a:r>
              <a:rPr lang="ru-RU" sz="1800" dirty="0">
                <a:effectLst/>
                <a:latin typeface="TimesNewRomanPSMT"/>
              </a:rPr>
              <a:t>. Родители часто пренебрегают простой благовоспитанностью. Уважительное отношение включает в себя общение о школьных мероприятиях и гибкость в отношении вашего расписания. Если вы </a:t>
            </a:r>
            <a:r>
              <a:rPr lang="ru-RU" sz="1800" dirty="0" smtClean="0">
                <a:effectLst/>
                <a:latin typeface="TimesNewRomanPSMT"/>
              </a:rPr>
              <a:t>задаётесь </a:t>
            </a:r>
            <a:r>
              <a:rPr lang="ru-RU" sz="1800" dirty="0">
                <a:effectLst/>
                <a:latin typeface="TimesNewRomanPSMT"/>
              </a:rPr>
              <a:t>вопросом: </a:t>
            </a:r>
            <a:endParaRPr lang="ru-RU" dirty="0"/>
          </a:p>
          <a:p>
            <a:r>
              <a:rPr lang="ru-RU" sz="1800" dirty="0">
                <a:effectLst/>
                <a:latin typeface="TimesNewRomanPSMT"/>
              </a:rPr>
              <a:t>«Как я могу уважать этого человека после того, как он обращался со </a:t>
            </a:r>
            <a:r>
              <a:rPr lang="ru-RU" sz="1800" dirty="0" smtClean="0">
                <a:effectLst/>
                <a:latin typeface="TimesNewRomanPSMT"/>
              </a:rPr>
              <a:t>мной?»</a:t>
            </a:r>
            <a:r>
              <a:rPr lang="ru-RU" sz="1800" dirty="0">
                <a:effectLst/>
                <a:latin typeface="TimesNewRomanPSMT"/>
              </a:rPr>
              <a:t>, то </a:t>
            </a:r>
            <a:r>
              <a:rPr lang="ru-RU" sz="1800" dirty="0" smtClean="0">
                <a:effectLst/>
                <a:latin typeface="TimesNewRomanPSMT"/>
              </a:rPr>
              <a:t>подумайте </a:t>
            </a:r>
            <a:r>
              <a:rPr lang="ru-RU" sz="1800" dirty="0">
                <a:effectLst/>
                <a:latin typeface="TimesNewRomanPSMT"/>
              </a:rPr>
              <a:t>о том, как Бог относится к вам, а затем </a:t>
            </a:r>
            <a:r>
              <a:rPr lang="ru-RU" sz="1800" dirty="0" smtClean="0">
                <a:effectLst/>
                <a:latin typeface="TimesNewRomanPSMT"/>
              </a:rPr>
              <a:t>поступайте </a:t>
            </a:r>
            <a:r>
              <a:rPr lang="ru-RU" sz="1800" dirty="0">
                <a:effectLst/>
                <a:latin typeface="TimesNewRomanPSMT"/>
              </a:rPr>
              <a:t>так же ради вашего </a:t>
            </a:r>
            <a:r>
              <a:rPr lang="ru-RU" sz="1800" dirty="0" smtClean="0">
                <a:effectLst/>
                <a:latin typeface="TimesNewRomanPSMT"/>
              </a:rPr>
              <a:t>ребёнка</a:t>
            </a:r>
            <a:r>
              <a:rPr lang="ru-RU" sz="1800" dirty="0">
                <a:effectLst/>
                <a:latin typeface="TimesNewRomanPSMT"/>
              </a:rPr>
              <a:t>. Вы можете проявить уважение, </a:t>
            </a:r>
            <a:r>
              <a:rPr lang="ru-RU" sz="1800" dirty="0" smtClean="0">
                <a:effectLst/>
                <a:latin typeface="TimesNewRomanPSMT"/>
              </a:rPr>
              <a:t>даже, </a:t>
            </a:r>
            <a:r>
              <a:rPr lang="ru-RU" sz="1800" dirty="0">
                <a:effectLst/>
                <a:latin typeface="TimesNewRomanPSMT"/>
              </a:rPr>
              <a:t>если не согласны</a:t>
            </a:r>
            <a:r>
              <a:rPr lang="ru-RU" sz="1800" dirty="0" smtClean="0">
                <a:effectLst/>
                <a:latin typeface="TimesNewRomanPSMT"/>
              </a:rPr>
              <a:t>.</a:t>
            </a:r>
            <a:br>
              <a:rPr lang="ru-RU" sz="1800" dirty="0" smtClean="0">
                <a:effectLst/>
                <a:latin typeface="TimesNewRomanPSMT"/>
              </a:rPr>
            </a:br>
            <a:endParaRPr lang="ru-RU" dirty="0"/>
          </a:p>
          <a:p>
            <a:r>
              <a:rPr lang="ru-RU" sz="1800" b="1" dirty="0" smtClean="0">
                <a:effectLst/>
                <a:latin typeface="TimesNewRomanPS"/>
              </a:rPr>
              <a:t>Выбирайте, </a:t>
            </a:r>
            <a:r>
              <a:rPr lang="ru-RU" sz="1800" b="1" dirty="0">
                <a:effectLst/>
                <a:latin typeface="TimesNewRomanPS"/>
              </a:rPr>
              <a:t>за что стоит биться</a:t>
            </a:r>
            <a:r>
              <a:rPr lang="ru-RU" sz="1800" dirty="0">
                <a:effectLst/>
                <a:latin typeface="TimesNewRomanPSMT"/>
              </a:rPr>
              <a:t>. Если вы оба осуществляете законную опеку над </a:t>
            </a:r>
            <a:r>
              <a:rPr lang="ru-RU" sz="1800" dirty="0" smtClean="0">
                <a:effectLst/>
                <a:latin typeface="TimesNewRomanPSMT"/>
              </a:rPr>
              <a:t>ребёнком</a:t>
            </a:r>
            <a:r>
              <a:rPr lang="ru-RU" sz="1800" dirty="0">
                <a:effectLst/>
                <a:latin typeface="TimesNewRomanPSMT"/>
              </a:rPr>
              <a:t>, но не согласны с выбором школы для вашего ребенка, </a:t>
            </a:r>
            <a:r>
              <a:rPr lang="ru-RU" sz="1800" dirty="0" smtClean="0">
                <a:effectLst/>
                <a:latin typeface="TimesNewRomanPSMT"/>
              </a:rPr>
              <a:t>продолжайте </a:t>
            </a:r>
            <a:r>
              <a:rPr lang="ru-RU" sz="1800" dirty="0">
                <a:effectLst/>
                <a:latin typeface="TimesNewRomanPSMT"/>
              </a:rPr>
              <a:t>обсуждение до тех пор, пока не будет принято решение, которое будет устраивать вас обоих. Это важное решение, и, возможно, именно за это стоит бороться. С </a:t>
            </a:r>
            <a:r>
              <a:rPr lang="ru-RU" sz="1800" dirty="0" smtClean="0">
                <a:effectLst/>
                <a:latin typeface="TimesNewRomanPSMT"/>
              </a:rPr>
              <a:t>другой стороны</a:t>
            </a:r>
            <a:r>
              <a:rPr lang="ru-RU" sz="1800" dirty="0">
                <a:effectLst/>
                <a:latin typeface="TimesNewRomanPSMT"/>
              </a:rPr>
              <a:t>, если вы хотите, чтобы ваш </a:t>
            </a:r>
            <a:r>
              <a:rPr lang="ru-RU" sz="1800" dirty="0" smtClean="0">
                <a:effectLst/>
                <a:latin typeface="TimesNewRomanPSMT"/>
              </a:rPr>
              <a:t>ребёнок </a:t>
            </a:r>
            <a:r>
              <a:rPr lang="ru-RU" sz="1800" dirty="0">
                <a:effectLst/>
                <a:latin typeface="TimesNewRomanPSMT"/>
              </a:rPr>
              <a:t>был в постели к 7:30, а </a:t>
            </a:r>
            <a:r>
              <a:rPr lang="ru-RU" sz="1800" dirty="0" smtClean="0">
                <a:effectLst/>
                <a:latin typeface="TimesNewRomanPSMT"/>
              </a:rPr>
              <a:t>другой родитель </a:t>
            </a:r>
            <a:r>
              <a:rPr lang="ru-RU" sz="1800" dirty="0">
                <a:effectLst/>
                <a:latin typeface="TimesNewRomanPSMT"/>
              </a:rPr>
              <a:t>говорит </a:t>
            </a:r>
            <a:r>
              <a:rPr lang="ru-RU" sz="1800" dirty="0" smtClean="0">
                <a:effectLst/>
                <a:latin typeface="TimesNewRomanPSMT"/>
              </a:rPr>
              <a:t>о 8</a:t>
            </a:r>
            <a:r>
              <a:rPr lang="ru-RU" sz="1800" dirty="0">
                <a:effectLst/>
                <a:latin typeface="TimesNewRomanPSMT"/>
              </a:rPr>
              <a:t>:00, то </a:t>
            </a:r>
            <a:r>
              <a:rPr lang="ru-RU" sz="1800" dirty="0" smtClean="0">
                <a:effectLst/>
                <a:latin typeface="TimesNewRomanPSMT"/>
              </a:rPr>
              <a:t>постарайтесь </a:t>
            </a:r>
            <a:r>
              <a:rPr lang="ru-RU" sz="1800" dirty="0">
                <a:effectLst/>
                <a:latin typeface="TimesNewRomanPSMT"/>
              </a:rPr>
              <a:t>отпустить это и поберегите свою энергию для более </a:t>
            </a:r>
            <a:r>
              <a:rPr lang="ru-RU" sz="1800" dirty="0" smtClean="0">
                <a:effectLst/>
                <a:latin typeface="TimesNewRomanPSMT"/>
              </a:rPr>
              <a:t>серьёзных </a:t>
            </a:r>
            <a:r>
              <a:rPr lang="ru-RU" sz="1800" dirty="0">
                <a:effectLst/>
                <a:latin typeface="TimesNewRomanPSMT"/>
              </a:rPr>
              <a:t>проблем. В конце концов, это его дом и там </a:t>
            </a:r>
            <a:r>
              <a:rPr lang="ru-RU" sz="1800" dirty="0" smtClean="0">
                <a:effectLst/>
                <a:latin typeface="TimesNewRomanPSMT"/>
              </a:rPr>
              <a:t>действуют </a:t>
            </a:r>
            <a:r>
              <a:rPr lang="ru-RU" sz="1800" dirty="0">
                <a:effectLst/>
                <a:latin typeface="TimesNewRomanPSMT"/>
              </a:rPr>
              <a:t>его правила. Вот что это значит. Некоторые вещи не стоят того, чтобы из-за них </a:t>
            </a:r>
            <a:r>
              <a:rPr lang="ru-RU" sz="1800" dirty="0" smtClean="0">
                <a:effectLst/>
                <a:latin typeface="TimesNewRomanPSMT"/>
              </a:rPr>
              <a:t>сражаться, </a:t>
            </a:r>
            <a:r>
              <a:rPr lang="ru-RU" sz="1800" dirty="0">
                <a:effectLst/>
                <a:latin typeface="TimesNewRomanPSMT"/>
              </a:rPr>
              <a:t>поэтому берегите энергию для того, что </a:t>
            </a:r>
            <a:r>
              <a:rPr lang="ru-RU" sz="1800" dirty="0" smtClean="0">
                <a:effectLst/>
                <a:latin typeface="TimesNewRomanPSMT"/>
              </a:rPr>
              <a:t>действительно </a:t>
            </a:r>
            <a:r>
              <a:rPr lang="ru-RU" sz="1800" dirty="0">
                <a:effectLst/>
                <a:latin typeface="TimesNewRomanPSMT"/>
              </a:rPr>
              <a:t>важно. Если каждая мелочь превращается в поединок, вы можете вскоре обнаружить, что не выиграли ни одного из них</a:t>
            </a:r>
            <a:r>
              <a:rPr lang="ru-RU" sz="1800" dirty="0" smtClean="0">
                <a:effectLst/>
                <a:latin typeface="TimesNewRomanPSMT"/>
              </a:rPr>
              <a:t>.</a:t>
            </a:r>
            <a:br>
              <a:rPr lang="ru-RU" sz="1800" dirty="0" smtClean="0">
                <a:effectLst/>
                <a:latin typeface="TimesNewRomanPSMT"/>
              </a:rPr>
            </a:br>
            <a:endParaRPr lang="ru-RU" dirty="0"/>
          </a:p>
          <a:p>
            <a:r>
              <a:rPr lang="ru-RU" sz="1800" b="1" dirty="0" smtClean="0">
                <a:effectLst/>
                <a:latin typeface="TimesNewRomanPS"/>
              </a:rPr>
              <a:t>Достигайте </a:t>
            </a:r>
            <a:r>
              <a:rPr lang="ru-RU" sz="1800" b="1" dirty="0">
                <a:effectLst/>
                <a:latin typeface="TimesNewRomanPS"/>
              </a:rPr>
              <a:t>компромисса</a:t>
            </a:r>
            <a:r>
              <a:rPr lang="ru-RU" sz="1800" dirty="0">
                <a:effectLst/>
                <a:latin typeface="TimesNewRomanPSMT"/>
              </a:rPr>
              <a:t>. Возможно, это не самое первое, что вы хотите избрать, но компромисс позволяет вам обоим почувствовать победу, и делает вас обоих более гибкими в будущем. Посмотрите, есть ли какие-то области, в которых вы оба можете достичь согласия. </a:t>
            </a:r>
            <a:r>
              <a:rPr lang="ru-RU" sz="1800" dirty="0" smtClean="0">
                <a:effectLst/>
                <a:latin typeface="TimesNewRomanPSMT"/>
              </a:rPr>
              <a:t>Рассматривайте </a:t>
            </a:r>
            <a:r>
              <a:rPr lang="ru-RU" sz="1800" dirty="0">
                <a:effectLst/>
                <a:latin typeface="TimesNewRomanPSMT"/>
              </a:rPr>
              <a:t>важные принципы, а не на каждую крошечную деталь. </a:t>
            </a:r>
            <a:r>
              <a:rPr lang="ru-RU" sz="1800" dirty="0" smtClean="0">
                <a:effectLst/>
                <a:latin typeface="TimesNewRomanPSMT"/>
              </a:rPr>
              <a:t>Постарайтесь </a:t>
            </a:r>
            <a:r>
              <a:rPr lang="ru-RU" sz="1800" dirty="0">
                <a:effectLst/>
                <a:latin typeface="TimesNewRomanPSMT"/>
              </a:rPr>
              <a:t>оба немного сдвинуться со своих позиций, чтобы </a:t>
            </a:r>
            <a:r>
              <a:rPr lang="ru-RU" sz="1800" dirty="0" smtClean="0">
                <a:effectLst/>
                <a:latin typeface="TimesNewRomanPSMT"/>
              </a:rPr>
              <a:t>прийти </a:t>
            </a:r>
            <a:r>
              <a:rPr lang="ru-RU" sz="1800" dirty="0">
                <a:effectLst/>
                <a:latin typeface="TimesNewRomanPSMT"/>
              </a:rPr>
              <a:t>к приемлемому решению</a:t>
            </a:r>
            <a:r>
              <a:rPr lang="ru-RU" sz="1800" dirty="0" smtClean="0">
                <a:effectLst/>
                <a:latin typeface="TimesNewRomanPSMT"/>
              </a:rPr>
              <a:t>.</a:t>
            </a:r>
            <a:br>
              <a:rPr lang="ru-RU" sz="1800" dirty="0" smtClean="0">
                <a:effectLst/>
                <a:latin typeface="TimesNewRomanPSMT"/>
              </a:rPr>
            </a:br>
            <a:r>
              <a:rPr lang="ru-RU" sz="1800" dirty="0" smtClean="0">
                <a:effectLst/>
                <a:latin typeface="TimesNewRomanPSMT"/>
              </a:rPr>
              <a:t> </a:t>
            </a:r>
            <a:endParaRPr lang="ru-RU" dirty="0"/>
          </a:p>
          <a:p>
            <a:r>
              <a:rPr lang="ru-RU" sz="1800" b="1" dirty="0" smtClean="0">
                <a:effectLst/>
                <a:latin typeface="TimesNewRomanPS"/>
              </a:rPr>
              <a:t>Облегчайте </a:t>
            </a:r>
            <a:r>
              <a:rPr lang="ru-RU" sz="1800" b="1" dirty="0">
                <a:effectLst/>
                <a:latin typeface="TimesNewRomanPS"/>
              </a:rPr>
              <a:t>передачу </a:t>
            </a:r>
            <a:r>
              <a:rPr lang="ru-RU" sz="1800" b="1" dirty="0" smtClean="0">
                <a:effectLst/>
                <a:latin typeface="TimesNewRomanPS"/>
              </a:rPr>
              <a:t>детей.</a:t>
            </a:r>
            <a:r>
              <a:rPr lang="ru-RU" sz="1800" dirty="0" smtClean="0">
                <a:effectLst/>
                <a:latin typeface="TimesNewRomanPSMT"/>
              </a:rPr>
              <a:t> </a:t>
            </a:r>
            <a:r>
              <a:rPr lang="ru-RU" sz="1800" dirty="0">
                <a:effectLst/>
                <a:latin typeface="TimesNewRomanPSMT"/>
              </a:rPr>
              <a:t>Фактически, поездка из </a:t>
            </a:r>
            <a:r>
              <a:rPr lang="ru-RU" sz="1800" dirty="0" smtClean="0">
                <a:effectLst/>
                <a:latin typeface="TimesNewRomanPSMT"/>
              </a:rPr>
              <a:t>одной семьи </a:t>
            </a:r>
            <a:r>
              <a:rPr lang="ru-RU" sz="1800" dirty="0">
                <a:effectLst/>
                <a:latin typeface="TimesNewRomanPSMT"/>
              </a:rPr>
              <a:t>в другую, будь то на несколько </a:t>
            </a:r>
            <a:r>
              <a:rPr lang="ru-RU" sz="1800" dirty="0" smtClean="0">
                <a:effectLst/>
                <a:latin typeface="TimesNewRomanPSMT"/>
              </a:rPr>
              <a:t>дней или </a:t>
            </a:r>
            <a:r>
              <a:rPr lang="ru-RU" sz="1800" dirty="0">
                <a:effectLst/>
                <a:latin typeface="TimesNewRomanPSMT"/>
              </a:rPr>
              <a:t>просто на выходные, может быть </a:t>
            </a:r>
            <a:r>
              <a:rPr lang="ru-RU" sz="1800" dirty="0" smtClean="0">
                <a:effectLst/>
                <a:latin typeface="TimesNewRomanPSMT"/>
              </a:rPr>
              <a:t>для детей трудным временем. </a:t>
            </a:r>
            <a:r>
              <a:rPr lang="ru-RU" sz="1800" dirty="0">
                <a:effectLst/>
                <a:latin typeface="TimesNewRomanPSMT"/>
              </a:rPr>
              <a:t>Такие переезды представляют </a:t>
            </a:r>
            <a:r>
              <a:rPr lang="ru-RU" sz="1800" dirty="0" smtClean="0">
                <a:effectLst/>
                <a:latin typeface="TimesNewRomanPSMT"/>
              </a:rPr>
              <a:t>собой серьёзную </a:t>
            </a:r>
            <a:r>
              <a:rPr lang="ru-RU" sz="1800" dirty="0">
                <a:effectLst/>
                <a:latin typeface="TimesNewRomanPSMT"/>
              </a:rPr>
              <a:t>травму в реальности вашего </a:t>
            </a:r>
            <a:r>
              <a:rPr lang="ru-RU" sz="1800" dirty="0" smtClean="0">
                <a:effectLst/>
                <a:latin typeface="TimesNewRomanPSMT"/>
              </a:rPr>
              <a:t>ребёнка</a:t>
            </a:r>
            <a:r>
              <a:rPr lang="ru-RU" sz="1800" dirty="0">
                <a:effectLst/>
                <a:latin typeface="TimesNewRomanPSMT"/>
              </a:rPr>
              <a:t>. При соглашениях о </a:t>
            </a:r>
            <a:r>
              <a:rPr lang="ru-RU" sz="1800" dirty="0" smtClean="0">
                <a:effectLst/>
                <a:latin typeface="TimesNewRomanPSMT"/>
              </a:rPr>
              <a:t>совместной </a:t>
            </a:r>
            <a:r>
              <a:rPr lang="ru-RU" sz="1800" dirty="0">
                <a:effectLst/>
                <a:latin typeface="TimesNewRomanPSMT"/>
              </a:rPr>
              <a:t>опеке переезды неизбежны, поэтому помогите детям приготовиться к изменениям. Напомните им, что они уедут в дом другого родителя за день или два до поездки. В зависимости от их возраста, помогите им спланировать, что упаковать, и побудите их взять с </a:t>
            </a:r>
            <a:r>
              <a:rPr lang="ru-RU" sz="1800" dirty="0" smtClean="0">
                <a:effectLst/>
                <a:latin typeface="TimesNewRomanPSMT"/>
              </a:rPr>
              <a:t>собой значимые для них вещи, </a:t>
            </a:r>
            <a:r>
              <a:rPr lang="ru-RU" sz="1800" dirty="0">
                <a:effectLst/>
                <a:latin typeface="TimesNewRomanPSMT"/>
              </a:rPr>
              <a:t>такие как любимая игрушка или фотография</a:t>
            </a:r>
            <a:r>
              <a:rPr lang="ru-RU" sz="1800" dirty="0" smtClean="0">
                <a:effectLst/>
                <a:latin typeface="TimesNewRomanPSMT"/>
              </a:rPr>
              <a:t>.</a:t>
            </a:r>
            <a:br>
              <a:rPr lang="ru-RU" sz="1800" dirty="0" smtClean="0">
                <a:effectLst/>
                <a:latin typeface="TimesNewRomanPSMT"/>
              </a:rPr>
            </a:br>
            <a:endParaRPr lang="ru-RU" dirty="0"/>
          </a:p>
          <a:p>
            <a:r>
              <a:rPr lang="ru-RU" sz="1800" b="1" dirty="0">
                <a:effectLst/>
                <a:latin typeface="TimesNewRomanPS"/>
              </a:rPr>
              <a:t>Может помочь совместная консультация обоих </a:t>
            </a:r>
            <a:r>
              <a:rPr lang="ru-RU" sz="1800" b="1" dirty="0" smtClean="0">
                <a:effectLst/>
                <a:latin typeface="TimesNewRomanPS"/>
              </a:rPr>
              <a:t>родителей со </a:t>
            </a:r>
            <a:r>
              <a:rPr lang="ru-RU" sz="1800" b="1" dirty="0">
                <a:effectLst/>
                <a:latin typeface="TimesNewRomanPS"/>
              </a:rPr>
              <a:t>специалистом</a:t>
            </a:r>
            <a:r>
              <a:rPr lang="ru-RU" sz="1800" dirty="0">
                <a:effectLst/>
                <a:latin typeface="TimesNewRomanPSMT"/>
              </a:rPr>
              <a:t>. Если вы обнаружите, что, несмотря на все ваши усилия, вы не можете </a:t>
            </a:r>
            <a:r>
              <a:rPr lang="ru-RU" sz="1800" dirty="0" smtClean="0">
                <a:effectLst/>
                <a:latin typeface="TimesNewRomanPSMT"/>
              </a:rPr>
              <a:t>пойти </a:t>
            </a:r>
            <a:r>
              <a:rPr lang="ru-RU" sz="1800" dirty="0">
                <a:effectLst/>
                <a:latin typeface="TimesNewRomanPSMT"/>
              </a:rPr>
              <a:t>на компромисс или достичь соглашения, обратитесь к специалисту за </a:t>
            </a:r>
            <a:r>
              <a:rPr lang="ru-RU" sz="1800" dirty="0" smtClean="0">
                <a:effectLst/>
                <a:latin typeface="TimesNewRomanPSMT"/>
              </a:rPr>
              <a:t>совместной консультацией. </a:t>
            </a:r>
            <a:r>
              <a:rPr lang="ru-RU" sz="1800" dirty="0">
                <a:effectLst/>
                <a:latin typeface="TimesNewRomanPSMT"/>
              </a:rPr>
              <a:t>Наличие </a:t>
            </a:r>
            <a:r>
              <a:rPr lang="ru-RU" sz="1800" dirty="0" smtClean="0">
                <a:effectLst/>
                <a:latin typeface="TimesNewRomanPSMT"/>
              </a:rPr>
              <a:t>нейтральной </a:t>
            </a:r>
            <a:r>
              <a:rPr lang="ru-RU" sz="1800" dirty="0">
                <a:effectLst/>
                <a:latin typeface="TimesNewRomanPSMT"/>
              </a:rPr>
              <a:t>стороны, которая поможет вам обоим разобраться в проблемах, может оказаться большим подспорьем.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99181-970B-DE4A-A7B7-D6F41861407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68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339D7-FD85-472C-A132-B7F6EC6DDA9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34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Вам знакомо имя Марии Кюри 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её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новаторские работы по радиоактивности на рубеже </a:t>
            </a:r>
            <a:r>
              <a:rPr lang="e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XX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века?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Мадам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Кюри была не просто выдающимся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учёным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лауреатом двух Нобелевских премий мира. Это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малоизвестный факт, но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 также ещё и замечательной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матерью,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которая в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одиночку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воспитывала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своих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детей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четы Кюри было две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дочери: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таршая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Айрин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родилась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1897 году,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Ева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семь лет спустя. Муж Мари трагически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погиб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мокрой, скользкой мостовой,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попав под конный экипаж и оставив жену одной воспитывать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двух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девочек. </a:t>
            </a:r>
            <a:endParaRPr lang="ru-RU" dirty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то время Мари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была довольна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уровнем обучения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детей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Париже,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обучение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дочерей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взяла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себя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занимаясь с ними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дому. 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какой-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 момент она присоединилась к группе выдающихся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учёных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которые по очереди преподавали уроки в своих областях знаний, а Мари преподавала физику. Она также следила за тем, чтобы девочки оставались здоровыми и занимались всеми видами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физической активности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от пеших прогулок до акробатики.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Её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способность совмещать жизнь известного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учёного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мамы,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воспитывающей детей в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одиночку, должно быть,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сыграла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свою роль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потому что одна из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её дочерей получила в своё время собственную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Нобелевскую премию мира, а другая – Пулитцеровскую премию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99181-970B-DE4A-A7B7-D6F41861407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241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могут быть шары, кегли для боулинга, тарелки, ножи и т. д.,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состоит в том, чтобы все предметы удержались в воздухе, не упав на землю. Наибольшее количество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мячей, которыми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жонглировали одновременно – 11, и этого добился 18-летний Алекс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Бэррон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2012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году.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 года он провёл тренируясь,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поставил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мировой рекорд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который до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 никто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побил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Guinness World Records, 2020</a:t>
            </a:r>
            <a:r>
              <a:rPr lang="e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Возможно, нужно, чтобы этому рекорду бросила вызов одинокая мама,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одновременно пытающаяся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решать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бóльшее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количество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задач.</a:t>
            </a:r>
          </a:p>
          <a:p>
            <a:endParaRPr lang="ru-RU" dirty="0"/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Ваше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«жонглирование»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это попытка не отставать в решении всех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 многочисленных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задач, которые вы выполняете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день. Если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возраст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ваших детей позволяет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могут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помочь вам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управляться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некоторыми домашними делами, но где-то между грудами белья, проектом для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научной выставки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домашним заданием по математике вы забыли испечь печенье для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завтрашней школьной распродажи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Итак,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сейчас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уже далеко за 11:00 вечера, и вместо того, чтобы рано лечь спать, вы на кухне готовите шоколадное печенье.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пока эти печенья пекутся в духовке, у вас может быть достаточно времени, чтобы приготовить детям обед 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почистить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 школьную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одежду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завтрашнего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дня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Да, это просто еще один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обычный день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жизни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одинокой мамы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99181-970B-DE4A-A7B7-D6F41861407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872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99181-970B-DE4A-A7B7-D6F41861407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186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Расстановка приоритетов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это не только управление временем. Она также касается того, чтобы установить личные приоритеты и решить, чего вы хотите 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своей жизни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Что вы цените? Что является для вас наиболее важным? Знание об этом должно служить руководством для того, как протекает изо дня в день ваша жизнь. Это поможет вам избавиться от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вещей, которые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имеют значения, и направить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своё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время и внимание на то, что для вас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действительно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важнее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всего. 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которой сталкивается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большинство из нас, заключается в том, что мы не знаем, как упорядочить то, что мы ценим. Мы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состоянии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перечислить то, что мы ценим более всего, но наша практика и повседневная жизнь могут говорить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обратном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Например, мы можем сказать, что наш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ребёнок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стоит на втором месте, а наша работа или друзья стоят на третьем, но то, как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этом мы живём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может показать, что наша работа, наши друзья или хорошие отношения 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социуме даже не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стоят в списке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99181-970B-DE4A-A7B7-D6F41861407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451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99181-970B-DE4A-A7B7-D6F41861407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8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Сравните первый</a:t>
            </a:r>
            <a:r>
              <a:rPr lang="ru-RU" sz="1200" b="1" baseline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список (то, что вы цените) со вторым списком способов, которыми вы проводите своё время. </a:t>
            </a:r>
          </a:p>
          <a:p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Вы видите проблему?</a:t>
            </a:r>
            <a:b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Задайте себе следующие вопросы:</a:t>
            </a:r>
            <a:b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719138" indent="-26987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</a:rPr>
              <a:t>В чём эти два списка совпадают?</a:t>
            </a:r>
            <a:endParaRPr lang="en-US" sz="12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719138" indent="-26987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</a:rPr>
              <a:t>Трачу ли я своё время на то, что важнее всего? </a:t>
            </a:r>
            <a:endParaRPr lang="en-US" sz="12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719138" indent="-26987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</a:rPr>
              <a:t>Есть ли дела, которые я должен вычеркнуть из своей</a:t>
            </a:r>
            <a:r>
              <a:rPr lang="ru-RU" sz="1200" i="1" baseline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</a:rPr>
              <a:t>повседневной деятельности, чтобы найти время для того, что является действительно самым важным? </a:t>
            </a:r>
          </a:p>
          <a:p>
            <a:endParaRPr lang="ru-RU" sz="12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99181-970B-DE4A-A7B7-D6F41861407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83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Помогает вашему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ребёнку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жить по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расписанию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Постоянное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расписание поможет вашему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ребёнку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его «внутренним часам» во многих ежедневных основополагающих моментах, таких как: </a:t>
            </a:r>
            <a:endParaRPr lang="ru-RU" dirty="0"/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Способность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заснуть 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сон-час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хороший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сон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ночам (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сон-час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 касаться маленьких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детей, но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даже дети постарше будут спать лучше, если у них будет регулярное время для сна) </a:t>
            </a:r>
            <a:endParaRPr lang="ru-RU" dirty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Способность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питаться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здоровой, полноценной пищей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Регулярное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опорожнение кишечника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Здоровая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игра и время на свежем воздухе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Спокойное,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расслабленное поведение в «свободное время» в течение дня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99181-970B-DE4A-A7B7-D6F41861407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028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9F67B7-173F-4206-83F9-D45A21B37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1502328-C39F-4ADC-7ACD-2FE2490D3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1DB1D8-7838-CDAD-38A9-D9233EDA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730B-63C5-CE4E-9D1F-AF9E91C56060}" type="datetimeFigureOut">
              <a:rPr lang="ru-RU" smtClean="0"/>
              <a:t>27.02.23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341FED-53F7-442C-B046-951D64512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300ED30-3B1B-AD4E-8D58-A501E40C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6BD3-E8A4-C949-B497-1352344BC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502926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4F9328-0DB7-B6D9-0985-626E85A95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C94D5DE-3D8C-83D4-BA1F-E691C4CC8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CA2AE2B-8B34-669C-04CC-38A61A60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730B-63C5-CE4E-9D1F-AF9E91C56060}" type="datetimeFigureOut">
              <a:rPr lang="ru-RU" smtClean="0"/>
              <a:t>27.02.23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8C8EB0-97ED-72FA-F98D-A4F93782B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0227BF5-8651-134E-0F09-AE460F5E2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6BD3-E8A4-C949-B497-1352344BC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72366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F5B8CBF-3404-EB2E-CE59-86EFA05A3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C3EB0C7-68A8-7DB0-3318-FE4757DA0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D0D287-E949-3063-7EFB-B9265D7A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730B-63C5-CE4E-9D1F-AF9E91C56060}" type="datetimeFigureOut">
              <a:rPr lang="ru-RU" smtClean="0"/>
              <a:t>27.02.23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A59339D-3CD4-062F-6D80-47A5F0F9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B37F8A-1ADC-7721-38C8-02864705B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6BD3-E8A4-C949-B497-1352344BC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681602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50CF92-999C-51C1-F0F2-11D9CCC71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0691DB8-2027-B0B3-54F9-6DE2C2076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042E92-7E01-783C-54C6-B7776C544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730B-63C5-CE4E-9D1F-AF9E91C56060}" type="datetimeFigureOut">
              <a:rPr lang="ru-RU" smtClean="0"/>
              <a:t>27.02.23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08B9D97-0B4F-974D-3066-378356DA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043DDD2-D35D-1E91-8B24-9B6D4C6A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6BD3-E8A4-C949-B497-1352344BC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90623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3513CC-393C-73D5-81C8-08010223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BAB36E7-ACD2-9F00-D249-7241F5F64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0CE11DF-612A-A303-B2CA-B54AE3BE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730B-63C5-CE4E-9D1F-AF9E91C56060}" type="datetimeFigureOut">
              <a:rPr lang="ru-RU" smtClean="0"/>
              <a:t>27.02.23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7DF295E-8A66-A985-9281-ECB04FC1D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9ABC2E8-1A9C-4915-5B67-E5ACB812C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6BD3-E8A4-C949-B497-1352344BC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640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284444-F477-C53E-2FCC-6446D8F0E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DC6BB4-7D43-8B34-E172-A74222DCD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AB19BA2-B1AB-7222-59B4-3D6F3CDB1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10D6D0A-3020-5E9B-DB59-70695804D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730B-63C5-CE4E-9D1F-AF9E91C56060}" type="datetimeFigureOut">
              <a:rPr lang="ru-RU" smtClean="0"/>
              <a:t>27.02.23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C1A51B6-4CAA-4522-90AF-E474174AB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FFB1548-A9A8-8F30-6472-91420E39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6BD3-E8A4-C949-B497-1352344BC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095797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89EBA1-CAD7-9372-E96E-20267BE6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A5E5F46-D504-C86B-E3A2-95645640B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60AC13C-4706-F78C-4CFF-615B5AC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2CA0E12-4C3A-14C5-3E89-1FE0011AEF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649E501-921A-9F20-F70A-35012381BF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C793026-B5B4-C462-00B6-5DF25C1CB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730B-63C5-CE4E-9D1F-AF9E91C56060}" type="datetimeFigureOut">
              <a:rPr lang="ru-RU" smtClean="0"/>
              <a:t>27.02.23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D1732F4-4015-3A20-8935-30CAC5091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0BC84C0-402E-E788-1A85-D6A761813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6BD3-E8A4-C949-B497-1352344BC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398472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2B31D0-FB83-7C14-3F4C-4AD01ADAE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7D3179B-BF0E-1DA3-A257-5F7F081DA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730B-63C5-CE4E-9D1F-AF9E91C56060}" type="datetimeFigureOut">
              <a:rPr lang="ru-RU" smtClean="0"/>
              <a:t>27.02.23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78F8C87-0636-4A69-F4A7-AF1A6A44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A38150C-1261-02AA-DF80-A8672BF3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6BD3-E8A4-C949-B497-1352344BC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75324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CA84885-1B1C-3A1D-4447-1B8B93E25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730B-63C5-CE4E-9D1F-AF9E91C56060}" type="datetimeFigureOut">
              <a:rPr lang="ru-RU" smtClean="0"/>
              <a:t>27.02.23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985A194-CA5C-4DE0-04DF-79DC36F90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003FD1E-DA03-A211-DBC1-1687A00B7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6BD3-E8A4-C949-B497-1352344BC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823878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9BC723-5D90-C6D1-5648-86FAB590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E41ABF3-A8DE-B99D-805B-981454C5E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38BCB40-C0F0-26B6-9E20-C6B150050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F613F6D-89FE-AA0F-EE82-35F37CDF9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730B-63C5-CE4E-9D1F-AF9E91C56060}" type="datetimeFigureOut">
              <a:rPr lang="ru-RU" smtClean="0"/>
              <a:t>27.02.23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DE06020-EAF9-DF8E-B4F2-1A65D504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1E338E6-588B-DC8E-93FA-264594D0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6BD3-E8A4-C949-B497-1352344BC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640216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8A4D5E-C88E-012F-589D-63598E7AC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C681898-552B-5151-95C4-6D61AB1EB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B69ED3B-28EA-C2F9-51B0-9AFEF3BDE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F3EF129-1F0A-ECC2-D89E-E0F7EF0C5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730B-63C5-CE4E-9D1F-AF9E91C56060}" type="datetimeFigureOut">
              <a:rPr lang="ru-RU" smtClean="0"/>
              <a:t>27.02.23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0EA68B1-66A3-6BBA-45E6-3825A55E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C5FA7B9-A0B8-BB09-4CA3-05B701E0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6BD3-E8A4-C949-B497-1352344BC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551364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32F873-4244-EDD5-C2D6-8F55A6A89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A01E83D-F4AF-9024-61DA-9C5EBB5CF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5A36EA5-7B59-DB30-2339-8D746C76B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7730B-63C5-CE4E-9D1F-AF9E91C56060}" type="datetimeFigureOut">
              <a:rPr lang="ru-RU" smtClean="0"/>
              <a:t>27.02.23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57A7A57-5CDA-59F9-3A98-27D12877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F9B662-7961-C154-1A8A-670D5B99B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16BD3-E8A4-C949-B497-1352344BC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4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463EB24-7F24-E91E-3590-8EE91BA88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70915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4167B8F-313A-7163-2816-24A375060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56" y="1159133"/>
            <a:ext cx="9550263" cy="537318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146DDCE-8ECE-5983-0A33-103FC6B49843}"/>
              </a:ext>
            </a:extLst>
          </p:cNvPr>
          <p:cNvSpPr/>
          <p:nvPr/>
        </p:nvSpPr>
        <p:spPr>
          <a:xfrm>
            <a:off x="500316" y="365125"/>
            <a:ext cx="112891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002060"/>
                </a:solidFill>
              </a:rPr>
              <a:t>10 причин того, </a:t>
            </a:r>
            <a:r>
              <a:rPr lang="ru-RU" sz="3200" b="1" u="sng" dirty="0">
                <a:solidFill>
                  <a:srgbClr val="002060"/>
                </a:solidFill>
              </a:rPr>
              <a:t>почему ежедневное расписание важно </a:t>
            </a:r>
            <a:r>
              <a:rPr lang="ru-RU" sz="3200" b="1" u="sng" dirty="0" smtClean="0">
                <a:solidFill>
                  <a:srgbClr val="002060"/>
                </a:solidFill>
              </a:rPr>
              <a:t/>
            </a:r>
            <a:br>
              <a:rPr lang="ru-RU" sz="3200" b="1" u="sng" dirty="0" smtClean="0">
                <a:solidFill>
                  <a:srgbClr val="002060"/>
                </a:solidFill>
              </a:rPr>
            </a:br>
            <a:r>
              <a:rPr lang="ru-RU" sz="3200" b="1" u="sng" dirty="0" smtClean="0">
                <a:solidFill>
                  <a:srgbClr val="002060"/>
                </a:solidFill>
              </a:rPr>
              <a:t>и </a:t>
            </a:r>
            <a:r>
              <a:rPr lang="ru-RU" sz="3200" b="1" u="sng" dirty="0">
                <a:solidFill>
                  <a:srgbClr val="002060"/>
                </a:solidFill>
              </a:rPr>
              <a:t>как оно может оказаться полезным: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F05AFAB-7FCB-E0D5-7804-5544C0C383ED}"/>
              </a:ext>
            </a:extLst>
          </p:cNvPr>
          <p:cNvSpPr/>
          <p:nvPr/>
        </p:nvSpPr>
        <p:spPr>
          <a:xfrm>
            <a:off x="3592013" y="1654771"/>
            <a:ext cx="8197488" cy="459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Помогает вашему </a:t>
            </a:r>
            <a:r>
              <a:rPr lang="ru-RU" sz="28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ребёнку </a:t>
            </a:r>
            <a:r>
              <a:rPr 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жить по </a:t>
            </a:r>
            <a:r>
              <a:rPr lang="ru-RU" sz="28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расписанию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800" dirty="0">
                <a:solidFill>
                  <a:srgbClr val="002060"/>
                </a:solidFill>
              </a:rPr>
              <a:t>Созидает </a:t>
            </a:r>
            <a:r>
              <a:rPr lang="ru-RU" sz="2800" dirty="0" smtClean="0">
                <a:solidFill>
                  <a:srgbClr val="002060"/>
                </a:solidFill>
              </a:rPr>
              <a:t>семейные </a:t>
            </a:r>
            <a:r>
              <a:rPr lang="ru-RU" sz="2800" dirty="0">
                <a:solidFill>
                  <a:srgbClr val="002060"/>
                </a:solidFill>
              </a:rPr>
              <a:t>узы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800" dirty="0">
                <a:solidFill>
                  <a:srgbClr val="002060"/>
                </a:solidFill>
              </a:rPr>
              <a:t>Ожидания прозрачны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800" dirty="0">
                <a:solidFill>
                  <a:srgbClr val="002060"/>
                </a:solidFill>
              </a:rPr>
              <a:t>Создает </a:t>
            </a:r>
            <a:r>
              <a:rPr lang="ru-RU" sz="2800" dirty="0" smtClean="0">
                <a:solidFill>
                  <a:srgbClr val="002060"/>
                </a:solidFill>
              </a:rPr>
              <a:t>атмосферу большего спокойствия </a:t>
            </a:r>
            <a:r>
              <a:rPr lang="ru-RU" sz="2800" dirty="0">
                <a:solidFill>
                  <a:srgbClr val="002060"/>
                </a:solidFill>
              </a:rPr>
              <a:t>дома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Даёт </a:t>
            </a:r>
            <a:r>
              <a:rPr lang="ru-RU" sz="2800" dirty="0">
                <a:solidFill>
                  <a:srgbClr val="002060"/>
                </a:solidFill>
              </a:rPr>
              <a:t>уверенность и независимость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800" dirty="0">
                <a:solidFill>
                  <a:srgbClr val="002060"/>
                </a:solidFill>
              </a:rPr>
              <a:t>Прививает полезные привычки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800" dirty="0">
                <a:solidFill>
                  <a:srgbClr val="002060"/>
                </a:solidFill>
              </a:rPr>
              <a:t>Помогает мамам следить за важными вещами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800" dirty="0">
                <a:solidFill>
                  <a:srgbClr val="002060"/>
                </a:solidFill>
              </a:rPr>
              <a:t>Ваш </a:t>
            </a:r>
            <a:r>
              <a:rPr lang="ru-RU" sz="2800" dirty="0" smtClean="0">
                <a:solidFill>
                  <a:srgbClr val="002060"/>
                </a:solidFill>
              </a:rPr>
              <a:t>ребёнок </a:t>
            </a:r>
            <a:r>
              <a:rPr lang="ru-RU" sz="2800" dirty="0">
                <a:solidFill>
                  <a:srgbClr val="002060"/>
                </a:solidFill>
              </a:rPr>
              <a:t>может радостно ждать событий, которые его ожидают впереди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Создаёт особенные «</a:t>
            </a:r>
            <a:r>
              <a:rPr lang="ru-RU" sz="2800" dirty="0">
                <a:solidFill>
                  <a:srgbClr val="002060"/>
                </a:solidFill>
              </a:rPr>
              <a:t>ежедневные ритуалы»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800" dirty="0" smtClean="0">
                <a:solidFill>
                  <a:srgbClr val="002060"/>
                </a:solidFill>
              </a:rPr>
              <a:t>Даёт стабильность </a:t>
            </a:r>
            <a:r>
              <a:rPr lang="ru-RU" sz="2800" dirty="0">
                <a:solidFill>
                  <a:srgbClr val="002060"/>
                </a:solidFill>
              </a:rPr>
              <a:t>во </a:t>
            </a:r>
            <a:r>
              <a:rPr lang="ru-RU" sz="2800" dirty="0" smtClean="0">
                <a:solidFill>
                  <a:srgbClr val="002060"/>
                </a:solidFill>
              </a:rPr>
              <a:t>времена стресса</a:t>
            </a:r>
            <a:endParaRPr lang="ru-RU" sz="28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753022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DA260B-FF42-14C3-441C-01B14E00F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" y="0"/>
            <a:ext cx="12191187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E6B1444-8A30-C56F-0841-79150B4BD685}"/>
              </a:ext>
            </a:extLst>
          </p:cNvPr>
          <p:cNvSpPr/>
          <p:nvPr/>
        </p:nvSpPr>
        <p:spPr>
          <a:xfrm>
            <a:off x="759589" y="577246"/>
            <a:ext cx="10847884" cy="5628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Вместе</a:t>
            </a:r>
            <a:r>
              <a:rPr lang="ru-RU" sz="2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как семья, </a:t>
            </a:r>
            <a: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прилагайте </a:t>
            </a:r>
            <a:r>
              <a:rPr lang="ru-RU" sz="2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усилия, чтобы составить расписание на каждую неделю. Разместите его на </a:t>
            </a:r>
            <a: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своём </a:t>
            </a:r>
            <a:r>
              <a:rPr lang="ru-RU" sz="2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холодильнике или в другом месте, где его смогут </a:t>
            </a:r>
            <a: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видеть </a:t>
            </a:r>
            <a:r>
              <a:rPr lang="ru-RU" sz="2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 члены семьи. </a:t>
            </a:r>
          </a:p>
          <a:p>
            <a:pPr marL="27781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</a:t>
            </a:r>
            <a:r>
              <a:rPr lang="ru-RU" sz="2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забудьте включить вашего </a:t>
            </a:r>
            <a: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ребёнка </a:t>
            </a:r>
            <a:r>
              <a:rPr lang="ru-RU" sz="2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этот процесс планирования, так как у него есть </a:t>
            </a:r>
            <a: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своё мнение. </a:t>
            </a:r>
            <a:r>
              <a:rPr lang="ru-RU" sz="2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чем больше </a:t>
            </a:r>
            <a: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 будет чувствовать себя частью семьи</a:t>
            </a:r>
            <a:r>
              <a:rPr lang="ru-RU" sz="2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тем, чьё мнение важно, тем больше </a:t>
            </a:r>
            <a:r>
              <a:rPr lang="ru-RU" sz="2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него </a:t>
            </a:r>
            <a:r>
              <a:rPr lang="ru-RU" sz="2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будет </a:t>
            </a:r>
            <a: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заинтересованности </a:t>
            </a:r>
            <a:r>
              <a:rPr lang="ru-RU" sz="2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желания придерживаться </a:t>
            </a:r>
            <a: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графика. </a:t>
            </a:r>
          </a:p>
          <a:p>
            <a:pPr marL="277812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Дети </a:t>
            </a:r>
            <a:r>
              <a:rPr lang="ru-RU" sz="2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должны чувствовать, что у них есть право </a:t>
            </a:r>
            <a: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голоса. Найдите </a:t>
            </a:r>
            <a:r>
              <a:rPr lang="ru-RU" sz="2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время, чтобы привлечь </a:t>
            </a:r>
            <a: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их к планированию. </a:t>
            </a:r>
            <a:endParaRPr lang="ru-RU" sz="2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730226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08A1CF-1FD0-D0C4-60DD-C24FC9394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" y="0"/>
            <a:ext cx="12189359" cy="6858000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D118C1D3-38A3-6F05-50E5-4B6660B9F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673" y="715065"/>
            <a:ext cx="10793969" cy="5354003"/>
          </a:xfrm>
        </p:spPr>
        <p:txBody>
          <a:bodyPr>
            <a:normAutofit/>
          </a:bodyPr>
          <a:lstStyle/>
          <a:p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Когда вы придерживаетесь распорядка, вы учите своего 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ребёнка</a:t>
            </a:r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как 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организовывать своё </a:t>
            </a:r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время таким образом, чтобы оно было эффективным, продуктивным и уменьшало стресс. Это чувство порядка важно не только для того, чтобы ваш 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маленький̆ ребёнок </a:t>
            </a:r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чувствовал себя 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безопасности в этот период жизни, но и позволит ему автоматически усвоить, как организовать свою собственную жизнь по мере взросления. </a:t>
            </a:r>
          </a:p>
          <a:p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 преподадите 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ему </a:t>
            </a:r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урок, 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который̆ </a:t>
            </a:r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повлияет на 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всю его дальнейшую </a:t>
            </a:r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жизнь, а пока ваша собственная 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погоня</a:t>
            </a:r>
            <a:b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несколькими 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зайцами </a:t>
            </a:r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будет более 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управляемой̆</a:t>
            </a:r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86014401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9C8881-73F3-1B6B-2378-589CF6603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" y="0"/>
            <a:ext cx="1218935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7AC1F9-3AD8-B6A7-3861-BA52E1DF4029}"/>
              </a:ext>
            </a:extLst>
          </p:cNvPr>
          <p:cNvSpPr txBox="1"/>
          <p:nvPr/>
        </p:nvSpPr>
        <p:spPr>
          <a:xfrm>
            <a:off x="909599" y="448962"/>
            <a:ext cx="111749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effectLst/>
              </a:rPr>
              <a:t>Отношения с другим родителем 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19D775-409C-8875-11CE-53F3B3DC0331}"/>
              </a:ext>
            </a:extLst>
          </p:cNvPr>
          <p:cNvSpPr txBox="1"/>
          <p:nvPr/>
        </p:nvSpPr>
        <p:spPr>
          <a:xfrm>
            <a:off x="2906418" y="1648484"/>
            <a:ext cx="9768307" cy="2080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NewRomanPS"/>
              </a:rPr>
              <a:t>«Кроткий ответ отвращает гнев,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NewRomanPS"/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NewRomanPS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NewRomanPS"/>
              </a:rPr>
              <a:t>а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NewRomanPS"/>
              </a:rPr>
              <a:t>оскорбительное слово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NewRomanPS"/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NewRomanPS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NewRomanPS"/>
              </a:rPr>
              <a:t>возбуждает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NewRomanPS"/>
              </a:rPr>
              <a:t>ярость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NewRomanPS"/>
              </a:rPr>
              <a:t>»</a:t>
            </a:r>
          </a:p>
          <a:p>
            <a:pPr lvl="0"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latin typeface="TimesNewRomanPS"/>
              </a:rPr>
              <a:t>					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TimesNewRomanPS"/>
              </a:rPr>
              <a:t>(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NewRomanPS"/>
              </a:rPr>
              <a:t>Притчи 15:1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TimesNewRomanPS"/>
              </a:rPr>
              <a:t>)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90072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88A0CB-E34A-E6E2-CE84-8C6B70383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94" y="672505"/>
            <a:ext cx="10538058" cy="5928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98B6C2-DCB9-33D5-FD1F-DC07701FC4F8}"/>
              </a:ext>
            </a:extLst>
          </p:cNvPr>
          <p:cNvSpPr txBox="1"/>
          <p:nvPr/>
        </p:nvSpPr>
        <p:spPr>
          <a:xfrm>
            <a:off x="3707471" y="1757399"/>
            <a:ext cx="8069202" cy="4397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667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i="1" dirty="0" smtClean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Какое </a:t>
            </a:r>
            <a:r>
              <a:rPr lang="ru-RU" sz="3200" i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слово лучше всего характеризует то, как отец вашего </a:t>
            </a:r>
            <a:r>
              <a:rPr lang="ru-RU" sz="3200" i="1" dirty="0" smtClean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ребёнка </a:t>
            </a:r>
            <a:r>
              <a:rPr lang="ru-RU" sz="3200" i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обращается с вами? </a:t>
            </a:r>
            <a:endParaRPr lang="en-US" sz="3200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3667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i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Какое слово лучше всего характеризует вашу типичную реакцию на него? </a:t>
            </a:r>
            <a:endParaRPr lang="ru-RU" sz="3200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3667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i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Поразмышляйте над Библейским стихом в начале этой главы. Как его можно применить к вашим отношениям </a:t>
            </a:r>
            <a:r>
              <a:rPr lang="ru-RU" sz="3200" i="1" dirty="0" smtClean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/>
            </a:r>
            <a:br>
              <a:rPr lang="ru-RU" sz="3200" i="1" dirty="0" smtClean="0"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lang="ru-RU" sz="3200" i="1" dirty="0" smtClean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с </a:t>
            </a:r>
            <a:r>
              <a:rPr lang="ru-RU" sz="3200" i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отцом вашего </a:t>
            </a:r>
            <a:r>
              <a:rPr lang="ru-RU" sz="3200" i="1" dirty="0" smtClean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ребёнка</a:t>
            </a:r>
            <a:r>
              <a:rPr lang="ru-RU" sz="3200" i="1" dirty="0"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? </a:t>
            </a:r>
            <a:endParaRPr lang="ru-RU" sz="3200" i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7AC1F9-3AD8-B6A7-3861-BA52E1DF4029}"/>
              </a:ext>
            </a:extLst>
          </p:cNvPr>
          <p:cNvSpPr txBox="1"/>
          <p:nvPr/>
        </p:nvSpPr>
        <p:spPr>
          <a:xfrm>
            <a:off x="947052" y="448974"/>
            <a:ext cx="109835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Личные </a:t>
            </a:r>
            <a:r>
              <a:rPr lang="ru-RU" sz="5400" b="1" dirty="0">
                <a:solidFill>
                  <a:srgbClr val="002060"/>
                </a:solidFill>
              </a:rPr>
              <a:t>размышления </a:t>
            </a:r>
            <a:endParaRPr lang="ru-RU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1000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4034F5-E3DA-0CA5-1011-B82B237EA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" y="0"/>
            <a:ext cx="121893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6C2315-17C1-6D46-F300-7C94836C6E1C}"/>
              </a:ext>
            </a:extLst>
          </p:cNvPr>
          <p:cNvSpPr txBox="1"/>
          <p:nvPr/>
        </p:nvSpPr>
        <p:spPr>
          <a:xfrm>
            <a:off x="1184549" y="728105"/>
            <a:ext cx="9938567" cy="2872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/>
              </a:rPr>
              <a:t>Наш стих из Священного Писания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даёт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/>
              </a:rPr>
              <a:t>нам два сценария общения с другими людьми: </a:t>
            </a:r>
          </a:p>
          <a:p>
            <a:pPr>
              <a:lnSpc>
                <a:spcPct val="90000"/>
              </a:lnSpc>
            </a:pP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pPr marL="3317875" indent="-3016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«кроткий̆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effectLst/>
              </a:rPr>
              <a:t>ответ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»</a:t>
            </a:r>
            <a:endParaRPr lang="ru-RU" sz="4000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3317875" indent="-3016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«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effectLst/>
              </a:rPr>
              <a:t>оскорбительное слово»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8718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D9DA4E-924D-C203-5B30-5581373CC9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</a:blip>
          <a:stretch>
            <a:fillRect/>
          </a:stretch>
        </p:blipFill>
        <p:spPr>
          <a:xfrm>
            <a:off x="406" y="0"/>
            <a:ext cx="121911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C9FA24A-C644-1131-147F-41B45467CF8D}"/>
              </a:ext>
            </a:extLst>
          </p:cNvPr>
          <p:cNvSpPr txBox="1"/>
          <p:nvPr/>
        </p:nvSpPr>
        <p:spPr>
          <a:xfrm>
            <a:off x="1068171" y="1115797"/>
            <a:ext cx="94526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13" lvl="0" indent="-531813">
              <a:buFont typeface="Arial"/>
              <a:buChar char="•"/>
              <a:defRPr/>
            </a:pPr>
            <a:r>
              <a:rPr lang="ru-RU" sz="4000" dirty="0">
                <a:solidFill>
                  <a:srgbClr val="203864"/>
                </a:solidFill>
                <a:latin typeface="TimesNewRomanPS"/>
              </a:rPr>
              <a:t>Поддерживайте его авторитет</a:t>
            </a:r>
            <a:r>
              <a:rPr lang="ru-RU" sz="4000" dirty="0">
                <a:solidFill>
                  <a:srgbClr val="203864"/>
                </a:solidFill>
                <a:latin typeface="TimesNewRomanPSMT"/>
              </a:rPr>
              <a:t>. </a:t>
            </a:r>
            <a:endParaRPr lang="ru-RU" sz="4000" dirty="0">
              <a:solidFill>
                <a:srgbClr val="203864"/>
              </a:solidFill>
            </a:endParaRPr>
          </a:p>
          <a:p>
            <a:pPr marL="531813" lvl="0" indent="-531813">
              <a:buFont typeface="Arial"/>
              <a:buChar char="•"/>
              <a:defRPr/>
            </a:pPr>
            <a:r>
              <a:rPr lang="ru-RU" sz="4000" dirty="0">
                <a:solidFill>
                  <a:srgbClr val="203864"/>
                </a:solidFill>
                <a:latin typeface="TimesNewRomanPS"/>
              </a:rPr>
              <a:t>Ведите общий календарь</a:t>
            </a:r>
            <a:r>
              <a:rPr lang="ru-RU" sz="4000" dirty="0">
                <a:solidFill>
                  <a:srgbClr val="203864"/>
                </a:solidFill>
                <a:latin typeface="TimesNewRomanPSMT"/>
              </a:rPr>
              <a:t>. </a:t>
            </a:r>
            <a:endParaRPr lang="ru-RU" sz="4000" dirty="0">
              <a:solidFill>
                <a:srgbClr val="203864"/>
              </a:solidFill>
            </a:endParaRPr>
          </a:p>
          <a:p>
            <a:pPr marL="531813" indent="-531813">
              <a:buFont typeface="Arial"/>
              <a:buChar char="•"/>
            </a:pPr>
            <a:r>
              <a:rPr lang="ru-RU" sz="4000" dirty="0">
                <a:solidFill>
                  <a:srgbClr val="203864"/>
                </a:solidFill>
              </a:rPr>
              <a:t>Будьте гибкими.</a:t>
            </a:r>
            <a:endParaRPr lang="ru-RU" sz="4000" dirty="0">
              <a:solidFill>
                <a:srgbClr val="2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30181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88A0CB-E34A-E6E2-CE84-8C6B70383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94" y="672505"/>
            <a:ext cx="10538058" cy="5928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7AC1F9-3AD8-B6A7-3861-BA52E1DF4029}"/>
              </a:ext>
            </a:extLst>
          </p:cNvPr>
          <p:cNvSpPr txBox="1"/>
          <p:nvPr/>
        </p:nvSpPr>
        <p:spPr>
          <a:xfrm>
            <a:off x="947052" y="448974"/>
            <a:ext cx="109835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Личные </a:t>
            </a:r>
            <a:r>
              <a:rPr lang="ru-RU" sz="5400" b="1" dirty="0">
                <a:solidFill>
                  <a:srgbClr val="002060"/>
                </a:solidFill>
              </a:rPr>
              <a:t>размышления 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661B71-D1E3-AE8E-034F-621F7FFE1CF8}"/>
              </a:ext>
            </a:extLst>
          </p:cNvPr>
          <p:cNvSpPr txBox="1"/>
          <p:nvPr/>
        </p:nvSpPr>
        <p:spPr>
          <a:xfrm>
            <a:off x="3733129" y="1513667"/>
            <a:ext cx="8056374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effectLst/>
              </a:rPr>
              <a:t>Если </a:t>
            </a:r>
            <a:r>
              <a:rPr lang="ru-RU" sz="3200" dirty="0">
                <a:solidFill>
                  <a:srgbClr val="002060"/>
                </a:solidFill>
                <a:effectLst/>
              </a:rPr>
              <a:t>бы его спросили, то как бы ваш </a:t>
            </a:r>
            <a:r>
              <a:rPr lang="ru-RU" sz="3200" dirty="0" smtClean="0">
                <a:solidFill>
                  <a:srgbClr val="002060"/>
                </a:solidFill>
                <a:effectLst/>
              </a:rPr>
              <a:t>ребёнок </a:t>
            </a:r>
            <a:r>
              <a:rPr lang="ru-RU" sz="3200" dirty="0">
                <a:solidFill>
                  <a:srgbClr val="002060"/>
                </a:solidFill>
                <a:effectLst/>
              </a:rPr>
              <a:t>описал отношения между вами и своим отцом? Какие слова он/она стал бы использовать? Будьте </a:t>
            </a:r>
            <a:r>
              <a:rPr lang="ru-RU" sz="3200" dirty="0" smtClean="0">
                <a:solidFill>
                  <a:srgbClr val="002060"/>
                </a:solidFill>
                <a:effectLst/>
              </a:rPr>
              <a:t>честной̆</a:t>
            </a:r>
            <a:r>
              <a:rPr lang="ru-RU" sz="3200" dirty="0">
                <a:solidFill>
                  <a:srgbClr val="002060"/>
                </a:solidFill>
                <a:effectLst/>
              </a:rPr>
              <a:t>. </a:t>
            </a:r>
            <a:endParaRPr lang="ru-RU" sz="3200" dirty="0">
              <a:solidFill>
                <a:srgbClr val="002060"/>
              </a:solidFill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effectLst/>
              </a:rPr>
              <a:t>Какими конкретными способами вы можете изменить </a:t>
            </a:r>
            <a:r>
              <a:rPr lang="ru-RU" sz="3200" dirty="0" smtClean="0">
                <a:solidFill>
                  <a:srgbClr val="002060"/>
                </a:solidFill>
                <a:effectLst/>
              </a:rPr>
              <a:t>своё взаимодействие </a:t>
            </a:r>
            <a:br>
              <a:rPr lang="ru-RU" sz="3200" dirty="0" smtClean="0">
                <a:solidFill>
                  <a:srgbClr val="002060"/>
                </a:solidFill>
                <a:effectLst/>
              </a:rPr>
            </a:br>
            <a:r>
              <a:rPr lang="ru-RU" sz="3200" dirty="0" smtClean="0">
                <a:solidFill>
                  <a:srgbClr val="002060"/>
                </a:solidFill>
                <a:effectLst/>
              </a:rPr>
              <a:t>с </a:t>
            </a:r>
            <a:r>
              <a:rPr lang="ru-RU" sz="3200" dirty="0">
                <a:solidFill>
                  <a:srgbClr val="002060"/>
                </a:solidFill>
                <a:effectLst/>
              </a:rPr>
              <a:t>его/</a:t>
            </a:r>
            <a:r>
              <a:rPr lang="ru-RU" sz="3200" dirty="0" smtClean="0">
                <a:solidFill>
                  <a:srgbClr val="002060"/>
                </a:solidFill>
                <a:effectLst/>
              </a:rPr>
              <a:t>её </a:t>
            </a:r>
            <a:r>
              <a:rPr lang="ru-RU" sz="3200" dirty="0">
                <a:solidFill>
                  <a:srgbClr val="002060"/>
                </a:solidFill>
                <a:effectLst/>
              </a:rPr>
              <a:t>отцом и преподать ему/ей новые уроки? 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4577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C18E0A-1D36-336D-112B-DB78608C5F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0"/>
            <a:ext cx="12191187" cy="6858000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D118C1D3-38A3-6F05-50E5-4B6660B9F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763" y="495428"/>
            <a:ext cx="10428975" cy="6214534"/>
          </a:xfrm>
        </p:spPr>
        <p:txBody>
          <a:bodyPr>
            <a:normAutofit/>
          </a:bodyPr>
          <a:lstStyle/>
          <a:p>
            <a:pPr marL="358775" indent="-268288">
              <a:lnSpc>
                <a:spcPct val="85000"/>
              </a:lnSpc>
              <a:buFont typeface="Arial"/>
              <a:buChar char="•"/>
            </a:pPr>
            <a:r>
              <a:rPr lang="ru-RU" sz="3300" dirty="0">
                <a:solidFill>
                  <a:srgbClr val="002060"/>
                </a:solidFill>
              </a:rPr>
              <a:t>Отбросьте боль и гнев</a:t>
            </a:r>
          </a:p>
          <a:p>
            <a:pPr marL="358775" indent="-268288">
              <a:lnSpc>
                <a:spcPct val="85000"/>
              </a:lnSpc>
              <a:buFont typeface="Arial"/>
              <a:buChar char="•"/>
            </a:pPr>
            <a:r>
              <a:rPr lang="ru-RU" sz="3300" dirty="0">
                <a:solidFill>
                  <a:srgbClr val="002060"/>
                </a:solidFill>
              </a:rPr>
              <a:t>Никогда не жалуйтесь своему </a:t>
            </a:r>
            <a:r>
              <a:rPr lang="ru-RU" sz="3300" dirty="0" smtClean="0">
                <a:solidFill>
                  <a:srgbClr val="002060"/>
                </a:solidFill>
              </a:rPr>
              <a:t>ребёнку</a:t>
            </a:r>
            <a:endParaRPr lang="ru-RU" sz="3300" dirty="0">
              <a:solidFill>
                <a:srgbClr val="002060"/>
              </a:solidFill>
            </a:endParaRPr>
          </a:p>
          <a:p>
            <a:pPr marL="358775" indent="-268288">
              <a:lnSpc>
                <a:spcPct val="85000"/>
              </a:lnSpc>
              <a:buFont typeface="Arial"/>
              <a:buChar char="•"/>
            </a:pPr>
            <a:r>
              <a:rPr lang="ru-RU" sz="3300" dirty="0">
                <a:solidFill>
                  <a:srgbClr val="002060"/>
                </a:solidFill>
              </a:rPr>
              <a:t>Оставайтесь сосредоточенными на </a:t>
            </a:r>
            <a:r>
              <a:rPr lang="ru-RU" sz="3300" dirty="0" smtClean="0">
                <a:solidFill>
                  <a:srgbClr val="002060"/>
                </a:solidFill>
              </a:rPr>
              <a:t>ребёнке</a:t>
            </a:r>
            <a:endParaRPr lang="ru-RU" sz="3300" dirty="0">
              <a:solidFill>
                <a:srgbClr val="002060"/>
              </a:solidFill>
            </a:endParaRPr>
          </a:p>
          <a:p>
            <a:pPr marL="358775" indent="-268288">
              <a:lnSpc>
                <a:spcPct val="85000"/>
              </a:lnSpc>
              <a:buFont typeface="Arial"/>
              <a:buChar char="•"/>
            </a:pPr>
            <a:r>
              <a:rPr lang="ru-RU" sz="3300" dirty="0">
                <a:solidFill>
                  <a:srgbClr val="002060"/>
                </a:solidFill>
              </a:rPr>
              <a:t>Никогда не используйте своего </a:t>
            </a:r>
            <a:r>
              <a:rPr lang="ru-RU" sz="3300" dirty="0" smtClean="0">
                <a:solidFill>
                  <a:srgbClr val="002060"/>
                </a:solidFill>
              </a:rPr>
              <a:t>ребёнка </a:t>
            </a:r>
            <a:r>
              <a:rPr lang="ru-RU" sz="3300" dirty="0">
                <a:solidFill>
                  <a:srgbClr val="002060"/>
                </a:solidFill>
              </a:rPr>
              <a:t>в качестве </a:t>
            </a:r>
            <a:r>
              <a:rPr lang="ru-RU" sz="3300" dirty="0" smtClean="0">
                <a:solidFill>
                  <a:srgbClr val="002060"/>
                </a:solidFill>
              </a:rPr>
              <a:t>«посыльного»</a:t>
            </a:r>
            <a:endParaRPr lang="ru-RU" sz="3300" dirty="0">
              <a:solidFill>
                <a:srgbClr val="002060"/>
              </a:solidFill>
            </a:endParaRPr>
          </a:p>
          <a:p>
            <a:pPr marL="358775" indent="-268288">
              <a:lnSpc>
                <a:spcPct val="85000"/>
              </a:lnSpc>
              <a:buFont typeface="Arial"/>
              <a:buChar char="•"/>
            </a:pPr>
            <a:r>
              <a:rPr lang="ru-RU" sz="3300" dirty="0">
                <a:solidFill>
                  <a:srgbClr val="002060"/>
                </a:solidFill>
              </a:rPr>
              <a:t>При общении с другим родителем </a:t>
            </a:r>
            <a:r>
              <a:rPr lang="ru-RU" sz="3300" dirty="0" smtClean="0">
                <a:solidFill>
                  <a:srgbClr val="002060"/>
                </a:solidFill>
              </a:rPr>
              <a:t/>
            </a:r>
            <a:br>
              <a:rPr lang="ru-RU" sz="3300" dirty="0" smtClean="0">
                <a:solidFill>
                  <a:srgbClr val="002060"/>
                </a:solidFill>
              </a:rPr>
            </a:br>
            <a:r>
              <a:rPr lang="ru-RU" sz="3300" dirty="0" smtClean="0">
                <a:solidFill>
                  <a:srgbClr val="002060"/>
                </a:solidFill>
              </a:rPr>
              <a:t>придерживайтесь </a:t>
            </a:r>
            <a:r>
              <a:rPr lang="ru-RU" sz="3300" dirty="0">
                <a:solidFill>
                  <a:srgbClr val="002060"/>
                </a:solidFill>
              </a:rPr>
              <a:t>главного вопроса</a:t>
            </a:r>
          </a:p>
          <a:p>
            <a:pPr marL="358775" indent="-268288">
              <a:lnSpc>
                <a:spcPct val="85000"/>
              </a:lnSpc>
              <a:buFont typeface="Arial"/>
              <a:buChar char="•"/>
            </a:pPr>
            <a:r>
              <a:rPr lang="ru-RU" sz="3300" dirty="0">
                <a:solidFill>
                  <a:srgbClr val="002060"/>
                </a:solidFill>
              </a:rPr>
              <a:t>Держите негативные чувства </a:t>
            </a:r>
            <a:r>
              <a:rPr lang="ru-RU" sz="3300" dirty="0" smtClean="0">
                <a:solidFill>
                  <a:srgbClr val="002060"/>
                </a:solidFill>
              </a:rPr>
              <a:t/>
            </a:r>
            <a:br>
              <a:rPr lang="ru-RU" sz="3300" dirty="0" smtClean="0">
                <a:solidFill>
                  <a:srgbClr val="002060"/>
                </a:solidFill>
              </a:rPr>
            </a:br>
            <a:r>
              <a:rPr lang="ru-RU" sz="3300" dirty="0" smtClean="0">
                <a:solidFill>
                  <a:srgbClr val="002060"/>
                </a:solidFill>
              </a:rPr>
              <a:t>и </a:t>
            </a:r>
            <a:r>
              <a:rPr lang="ru-RU" sz="3300" dirty="0">
                <a:solidFill>
                  <a:srgbClr val="002060"/>
                </a:solidFill>
              </a:rPr>
              <a:t>комментарии при себе</a:t>
            </a:r>
          </a:p>
          <a:p>
            <a:pPr marL="358775" indent="-268288">
              <a:lnSpc>
                <a:spcPct val="85000"/>
              </a:lnSpc>
              <a:buFont typeface="Arial"/>
              <a:buChar char="•"/>
            </a:pPr>
            <a:r>
              <a:rPr lang="ru-RU" sz="3300" dirty="0">
                <a:solidFill>
                  <a:srgbClr val="002060"/>
                </a:solidFill>
              </a:rPr>
              <a:t>Пусть ваш </a:t>
            </a:r>
            <a:r>
              <a:rPr lang="ru-RU" sz="3300" dirty="0" smtClean="0">
                <a:solidFill>
                  <a:srgbClr val="002060"/>
                </a:solidFill>
              </a:rPr>
              <a:t>ребёнок </a:t>
            </a:r>
            <a:r>
              <a:rPr lang="ru-RU" sz="3300" dirty="0">
                <a:solidFill>
                  <a:srgbClr val="002060"/>
                </a:solidFill>
              </a:rPr>
              <a:t>услышит, </a:t>
            </a:r>
            <a:r>
              <a:rPr lang="ru-RU" sz="3300" dirty="0" smtClean="0">
                <a:solidFill>
                  <a:srgbClr val="002060"/>
                </a:solidFill>
              </a:rPr>
              <a:t>как </a:t>
            </a:r>
            <a:r>
              <a:rPr lang="ru-RU" sz="3300" dirty="0">
                <a:solidFill>
                  <a:srgbClr val="002060"/>
                </a:solidFill>
              </a:rPr>
              <a:t>вы </a:t>
            </a:r>
            <a:r>
              <a:rPr lang="ru-RU" sz="3300" dirty="0" smtClean="0">
                <a:solidFill>
                  <a:srgbClr val="002060"/>
                </a:solidFill>
              </a:rPr>
              <a:t/>
            </a:r>
            <a:br>
              <a:rPr lang="ru-RU" sz="3300" dirty="0" smtClean="0">
                <a:solidFill>
                  <a:srgbClr val="002060"/>
                </a:solidFill>
              </a:rPr>
            </a:br>
            <a:r>
              <a:rPr lang="ru-RU" sz="3300" dirty="0" smtClean="0">
                <a:solidFill>
                  <a:srgbClr val="002060"/>
                </a:solidFill>
              </a:rPr>
              <a:t>хорошо </a:t>
            </a:r>
            <a:r>
              <a:rPr lang="ru-RU" sz="3300" dirty="0">
                <a:solidFill>
                  <a:srgbClr val="002060"/>
                </a:solidFill>
              </a:rPr>
              <a:t>отзываетесь о его отце</a:t>
            </a:r>
          </a:p>
          <a:p>
            <a:pPr marL="358775" indent="-268288"/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61432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94148E-C91A-1CF3-E388-F9AE8FB688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0" y="0"/>
            <a:ext cx="12191187" cy="6858000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D118C1D3-38A3-6F05-50E5-4B6660B9F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436" y="1329958"/>
            <a:ext cx="9297444" cy="5911849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Используйте деловой тон</a:t>
            </a:r>
            <a:endParaRPr lang="ru-RU" sz="3200" dirty="0">
              <a:solidFill>
                <a:srgbClr val="002060"/>
              </a:solidFill>
            </a:endParaRPr>
          </a:p>
          <a:p>
            <a:r>
              <a:rPr lang="ru-RU" sz="3200" dirty="0">
                <a:solidFill>
                  <a:srgbClr val="002060"/>
                </a:solidFill>
              </a:rPr>
              <a:t>Высказывайте просьбы, а не требования</a:t>
            </a:r>
          </a:p>
          <a:p>
            <a:r>
              <a:rPr lang="ru-RU" sz="3200" dirty="0">
                <a:solidFill>
                  <a:srgbClr val="002060"/>
                </a:solidFill>
              </a:rPr>
              <a:t>Слушайте</a:t>
            </a:r>
          </a:p>
          <a:p>
            <a:r>
              <a:rPr lang="ru-RU" sz="3200" dirty="0">
                <a:solidFill>
                  <a:srgbClr val="002060"/>
                </a:solidFill>
              </a:rPr>
              <a:t>Проявляйте сдержанность</a:t>
            </a:r>
          </a:p>
          <a:p>
            <a:r>
              <a:rPr lang="ru-RU" sz="3200" dirty="0">
                <a:solidFill>
                  <a:srgbClr val="002060"/>
                </a:solidFill>
              </a:rPr>
              <a:t>Возьмите на себя обязательство </a:t>
            </a:r>
            <a:r>
              <a:rPr lang="ru-RU" sz="3200" dirty="0" smtClean="0">
                <a:solidFill>
                  <a:srgbClr val="002060"/>
                </a:solidFill>
              </a:rPr>
              <a:t>встречаться постоянно</a:t>
            </a:r>
            <a:endParaRPr lang="ru-RU" sz="3200" dirty="0">
              <a:solidFill>
                <a:srgbClr val="002060"/>
              </a:solidFill>
            </a:endParaRPr>
          </a:p>
          <a:p>
            <a:r>
              <a:rPr lang="ru-RU" sz="3200" dirty="0" smtClean="0">
                <a:solidFill>
                  <a:srgbClr val="002060"/>
                </a:solidFill>
              </a:rPr>
              <a:t>Спросите его </a:t>
            </a:r>
            <a:r>
              <a:rPr lang="ru-RU" sz="3200" dirty="0">
                <a:solidFill>
                  <a:srgbClr val="002060"/>
                </a:solidFill>
              </a:rPr>
              <a:t>мнение</a:t>
            </a:r>
          </a:p>
          <a:p>
            <a:r>
              <a:rPr lang="ru-RU" sz="3200" dirty="0">
                <a:solidFill>
                  <a:srgbClr val="002060"/>
                </a:solidFill>
              </a:rPr>
              <a:t>Будьте гибкими</a:t>
            </a:r>
          </a:p>
          <a:p>
            <a:r>
              <a:rPr lang="ru-RU" sz="3200" dirty="0">
                <a:solidFill>
                  <a:srgbClr val="002060"/>
                </a:solidFill>
              </a:rPr>
              <a:t>Регулярно </a:t>
            </a:r>
            <a:r>
              <a:rPr lang="ru-RU" sz="3200" dirty="0" smtClean="0">
                <a:solidFill>
                  <a:srgbClr val="002060"/>
                </a:solidFill>
              </a:rPr>
              <a:t>его вовлекайте</a:t>
            </a:r>
            <a:endParaRPr lang="ru-RU" sz="3200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7AC1F9-3AD8-B6A7-3861-BA52E1DF4029}"/>
              </a:ext>
            </a:extLst>
          </p:cNvPr>
          <p:cNvSpPr txBox="1"/>
          <p:nvPr/>
        </p:nvSpPr>
        <p:spPr>
          <a:xfrm>
            <a:off x="947052" y="327225"/>
            <a:ext cx="109835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КАК ОБЩАТЬСЯ ЭФФЕКТИВНО?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3979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FB9D14-E824-F3E5-BBA4-9C036774F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" y="0"/>
            <a:ext cx="1218935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52424" y="647762"/>
            <a:ext cx="67309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232467"/>
                </a:solidFill>
              </a:rPr>
              <a:t>«ЖОНГЛИРОВАНИЕ»</a:t>
            </a:r>
            <a:endParaRPr lang="ru-RU" sz="4400" dirty="0">
              <a:solidFill>
                <a:srgbClr val="232467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A64E1A6-7AB8-694A-1B2A-6EC0E838A41F}"/>
              </a:ext>
            </a:extLst>
          </p:cNvPr>
          <p:cNvSpPr/>
          <p:nvPr/>
        </p:nvSpPr>
        <p:spPr>
          <a:xfrm>
            <a:off x="2272163" y="1824972"/>
            <a:ext cx="948247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32467"/>
                </a:solidFill>
              </a:rPr>
              <a:t>«Но </a:t>
            </a:r>
            <a:r>
              <a:rPr lang="ru-RU" sz="4000" b="1" dirty="0" smtClean="0">
                <a:solidFill>
                  <a:srgbClr val="232467"/>
                </a:solidFill>
              </a:rPr>
              <a:t>всё </a:t>
            </a:r>
            <a:r>
              <a:rPr lang="ru-RU" sz="4000" b="1" dirty="0">
                <a:solidFill>
                  <a:srgbClr val="232467"/>
                </a:solidFill>
              </a:rPr>
              <a:t>должно делаться </a:t>
            </a:r>
            <a:r>
              <a:rPr lang="ru-RU" sz="4000" b="1" dirty="0" smtClean="0">
                <a:solidFill>
                  <a:srgbClr val="232467"/>
                </a:solidFill>
              </a:rPr>
              <a:t>надлежащим</a:t>
            </a:r>
            <a:br>
              <a:rPr lang="ru-RU" sz="4000" b="1" dirty="0" smtClean="0">
                <a:solidFill>
                  <a:srgbClr val="232467"/>
                </a:solidFill>
              </a:rPr>
            </a:br>
            <a:r>
              <a:rPr lang="ru-RU" sz="4000" b="1" dirty="0" smtClean="0">
                <a:solidFill>
                  <a:srgbClr val="232467"/>
                </a:solidFill>
              </a:rPr>
              <a:t>и </a:t>
            </a:r>
            <a:r>
              <a:rPr lang="ru-RU" sz="4000" b="1" dirty="0">
                <a:solidFill>
                  <a:srgbClr val="232467"/>
                </a:solidFill>
              </a:rPr>
              <a:t>упорядоченным образом» </a:t>
            </a:r>
          </a:p>
          <a:p>
            <a:endParaRPr lang="ru-RU" sz="1400" i="1" dirty="0" smtClean="0">
              <a:solidFill>
                <a:srgbClr val="232467"/>
              </a:solidFill>
            </a:endParaRPr>
          </a:p>
          <a:p>
            <a:r>
              <a:rPr lang="ru-RU" sz="2800" i="1" dirty="0" smtClean="0">
                <a:solidFill>
                  <a:srgbClr val="232467"/>
                </a:solidFill>
              </a:rPr>
              <a:t>(1-е </a:t>
            </a:r>
            <a:r>
              <a:rPr lang="ru-RU" sz="2800" i="1" dirty="0">
                <a:solidFill>
                  <a:srgbClr val="232467"/>
                </a:solidFill>
              </a:rPr>
              <a:t>Коринфянам 14:40; </a:t>
            </a:r>
            <a:r>
              <a:rPr lang="ru-RU" sz="2800" i="1" dirty="0" smtClean="0">
                <a:solidFill>
                  <a:srgbClr val="232467"/>
                </a:solidFill>
              </a:rPr>
              <a:t>Новый̆ </a:t>
            </a:r>
            <a:r>
              <a:rPr lang="ru-RU" sz="2800" i="1" dirty="0">
                <a:solidFill>
                  <a:srgbClr val="232467"/>
                </a:solidFill>
              </a:rPr>
              <a:t>международный̆ перевод)</a:t>
            </a:r>
            <a:r>
              <a:rPr lang="ru-RU" sz="2800" dirty="0">
                <a:solidFill>
                  <a:srgbClr val="232467"/>
                </a:solidFill>
              </a:rPr>
              <a:t> </a:t>
            </a:r>
          </a:p>
          <a:p>
            <a:r>
              <a:rPr lang="ru-RU" sz="3600" b="1" dirty="0" smtClean="0">
                <a:solidFill>
                  <a:srgbClr val="232467"/>
                </a:solidFill>
              </a:rPr>
              <a:t>   </a:t>
            </a:r>
            <a:endParaRPr lang="ru-RU" sz="3600" dirty="0">
              <a:solidFill>
                <a:srgbClr val="2324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54535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6A2BDC-72DC-65D0-7E47-E3AFF8DA3B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0" y="0"/>
            <a:ext cx="12191187" cy="6858000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D118C1D3-38A3-6F05-50E5-4B6660B9F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864" y="1779015"/>
            <a:ext cx="11473597" cy="572879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3600" dirty="0" smtClean="0">
                <a:solidFill>
                  <a:srgbClr val="002060"/>
                </a:solidFill>
              </a:rPr>
              <a:t>Уважение </a:t>
            </a:r>
            <a:r>
              <a:rPr lang="ru-RU" sz="3600" dirty="0">
                <a:solidFill>
                  <a:srgbClr val="002060"/>
                </a:solidFill>
              </a:rPr>
              <a:t>может иметь большое значение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3600" dirty="0">
                <a:solidFill>
                  <a:srgbClr val="002060"/>
                </a:solidFill>
              </a:rPr>
              <a:t>Выбирайте, за что стоит биться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3600" dirty="0">
                <a:solidFill>
                  <a:srgbClr val="002060"/>
                </a:solidFill>
              </a:rPr>
              <a:t>Достигайте компромисса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3600" dirty="0">
                <a:solidFill>
                  <a:srgbClr val="002060"/>
                </a:solidFill>
              </a:rPr>
              <a:t>Облегчайте передачу детей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3600" dirty="0">
                <a:solidFill>
                  <a:srgbClr val="002060"/>
                </a:solidFill>
              </a:rPr>
              <a:t>Совместная консультация </a:t>
            </a: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обоих </a:t>
            </a:r>
            <a:r>
              <a:rPr lang="ru-RU" sz="3600" dirty="0">
                <a:solidFill>
                  <a:srgbClr val="002060"/>
                </a:solidFill>
              </a:rPr>
              <a:t>родителей </a:t>
            </a: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со </a:t>
            </a:r>
            <a:r>
              <a:rPr lang="ru-RU" sz="3600" dirty="0">
                <a:solidFill>
                  <a:srgbClr val="002060"/>
                </a:solidFill>
              </a:rPr>
              <a:t>специалистом</a:t>
            </a:r>
          </a:p>
          <a:p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7AC1F9-3AD8-B6A7-3861-BA52E1DF4029}"/>
              </a:ext>
            </a:extLst>
          </p:cNvPr>
          <p:cNvSpPr txBox="1"/>
          <p:nvPr/>
        </p:nvSpPr>
        <p:spPr>
          <a:xfrm>
            <a:off x="947052" y="327225"/>
            <a:ext cx="10983569" cy="129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800" b="1" dirty="0" smtClean="0">
                <a:solidFill>
                  <a:srgbClr val="002060"/>
                </a:solidFill>
              </a:rPr>
              <a:t>ЧТО </a:t>
            </a:r>
            <a:r>
              <a:rPr lang="ru-RU" sz="4800" b="1" dirty="0">
                <a:solidFill>
                  <a:srgbClr val="002060"/>
                </a:solidFill>
              </a:rPr>
              <a:t>ПРОИСХОДИТ, КОГДА </a:t>
            </a:r>
            <a:r>
              <a:rPr lang="ru-RU" sz="4800" b="1" dirty="0" smtClean="0">
                <a:solidFill>
                  <a:srgbClr val="002060"/>
                </a:solidFill>
              </a:rPr>
              <a:t/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>ВЫ </a:t>
            </a:r>
            <a:r>
              <a:rPr lang="ru-RU" sz="4800" b="1" dirty="0">
                <a:solidFill>
                  <a:srgbClr val="002060"/>
                </a:solidFill>
              </a:rPr>
              <a:t>НЕ </a:t>
            </a:r>
            <a:r>
              <a:rPr lang="ru-RU" sz="4800" b="1" dirty="0" smtClean="0">
                <a:solidFill>
                  <a:srgbClr val="002060"/>
                </a:solidFill>
              </a:rPr>
              <a:t>СОГЛАСНЫ</a:t>
            </a:r>
            <a:r>
              <a:rPr lang="ru-RU" sz="4800" b="1" dirty="0">
                <a:solidFill>
                  <a:srgbClr val="002060"/>
                </a:solidFill>
              </a:rPr>
              <a:t>?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14597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88A0CB-E34A-E6E2-CE84-8C6B70383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96" y="672505"/>
            <a:ext cx="10538058" cy="5928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1682D5-2351-801A-2D91-A7651313200A}"/>
              </a:ext>
            </a:extLst>
          </p:cNvPr>
          <p:cNvSpPr txBox="1"/>
          <p:nvPr/>
        </p:nvSpPr>
        <p:spPr>
          <a:xfrm>
            <a:off x="3579186" y="1372304"/>
            <a:ext cx="8238078" cy="5137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ru-RU" sz="2800" dirty="0" smtClean="0">
                <a:solidFill>
                  <a:srgbClr val="002060"/>
                </a:solidFill>
                <a:effectLst/>
              </a:rPr>
              <a:t>Если </a:t>
            </a:r>
            <a:r>
              <a:rPr lang="ru-RU" sz="2800" dirty="0">
                <a:solidFill>
                  <a:srgbClr val="002060"/>
                </a:solidFill>
                <a:effectLst/>
              </a:rPr>
              <a:t>ваш </a:t>
            </a:r>
            <a:r>
              <a:rPr lang="ru-RU" sz="2800" dirty="0" smtClean="0">
                <a:solidFill>
                  <a:srgbClr val="002060"/>
                </a:solidFill>
                <a:effectLst/>
              </a:rPr>
              <a:t>ребёнок </a:t>
            </a:r>
            <a:r>
              <a:rPr lang="ru-RU" sz="2800" dirty="0">
                <a:solidFill>
                  <a:srgbClr val="002060"/>
                </a:solidFill>
                <a:effectLst/>
              </a:rPr>
              <a:t>проводит время со своим отцом у него дома, являются ли правила такими же, как и в вашем доме? 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effectLst/>
              </a:rPr>
              <a:t>В чём схожесть? </a:t>
            </a:r>
            <a:endParaRPr lang="ru-RU" sz="2800" dirty="0">
              <a:solidFill>
                <a:srgbClr val="002060"/>
              </a:solidFill>
              <a:effectLst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effectLst/>
              </a:rPr>
              <a:t>В </a:t>
            </a:r>
            <a:r>
              <a:rPr lang="ru-RU" sz="2800" dirty="0" smtClean="0">
                <a:solidFill>
                  <a:srgbClr val="002060"/>
                </a:solidFill>
                <a:effectLst/>
              </a:rPr>
              <a:t>чём различия? </a:t>
            </a:r>
            <a:endParaRPr lang="ru-RU" sz="2800" dirty="0">
              <a:solidFill>
                <a:srgbClr val="002060"/>
              </a:solidFill>
              <a:effectLst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effectLst/>
              </a:rPr>
              <a:t>Как вы реагировали на эти различия? 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effectLst/>
              </a:rPr>
              <a:t>Есть ли какие-то различия, на которые вы могли бы не обращать внимание, и не делать их </a:t>
            </a:r>
            <a:r>
              <a:rPr lang="ru-RU" sz="2800" dirty="0" smtClean="0">
                <a:solidFill>
                  <a:srgbClr val="002060"/>
                </a:solidFill>
                <a:effectLst/>
              </a:rPr>
              <a:t>«яблоком раздора»? </a:t>
            </a:r>
            <a:endParaRPr lang="ru-RU" sz="2800" dirty="0">
              <a:solidFill>
                <a:srgbClr val="00206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effectLst/>
              </a:rPr>
              <a:t>Основываясь на </a:t>
            </a:r>
            <a:r>
              <a:rPr lang="ru-RU" sz="2800" dirty="0" smtClean="0">
                <a:solidFill>
                  <a:srgbClr val="002060"/>
                </a:solidFill>
                <a:effectLst/>
              </a:rPr>
              <a:t>приведённом </a:t>
            </a:r>
            <a:r>
              <a:rPr lang="ru-RU" sz="2800" dirty="0">
                <a:solidFill>
                  <a:srgbClr val="002060"/>
                </a:solidFill>
                <a:effectLst/>
              </a:rPr>
              <a:t>выше списке предложений, можете ли вы в следующий раз выбрать другой способ реагировать?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7AC1F9-3AD8-B6A7-3861-BA52E1DF4029}"/>
              </a:ext>
            </a:extLst>
          </p:cNvPr>
          <p:cNvSpPr txBox="1"/>
          <p:nvPr/>
        </p:nvSpPr>
        <p:spPr>
          <a:xfrm>
            <a:off x="947052" y="448974"/>
            <a:ext cx="109835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Личные </a:t>
            </a:r>
            <a:r>
              <a:rPr lang="ru-RU" sz="5400" b="1" dirty="0">
                <a:solidFill>
                  <a:srgbClr val="002060"/>
                </a:solidFill>
              </a:rPr>
              <a:t>размышления </a:t>
            </a:r>
            <a:endParaRPr lang="ru-RU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5229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4188ED-03C5-8856-EF9B-C38BB76EF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" y="0"/>
            <a:ext cx="121893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C8453B-5DBC-D61B-15E8-4B53A7215FC5}"/>
              </a:ext>
            </a:extLst>
          </p:cNvPr>
          <p:cNvSpPr txBox="1"/>
          <p:nvPr/>
        </p:nvSpPr>
        <p:spPr>
          <a:xfrm>
            <a:off x="4041018" y="2062880"/>
            <a:ext cx="7917345" cy="4398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indent="-35877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3600" dirty="0" smtClean="0">
                <a:solidFill>
                  <a:srgbClr val="002060"/>
                </a:solidFill>
              </a:rPr>
              <a:t>Отпустите </a:t>
            </a:r>
            <a:r>
              <a:rPr lang="ru-RU" sz="3600" dirty="0">
                <a:solidFill>
                  <a:srgbClr val="002060"/>
                </a:solidFill>
              </a:rPr>
              <a:t>то, что не можете контролировать</a:t>
            </a:r>
          </a:p>
          <a:p>
            <a:pPr marL="358775" indent="-35877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2060"/>
                </a:solidFill>
              </a:rPr>
              <a:t>Намеренно направляйте своих детей к Господу (Втор.6:4-6)</a:t>
            </a:r>
          </a:p>
          <a:p>
            <a:pPr marL="358775" indent="-35877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2060"/>
                </a:solidFill>
              </a:rPr>
              <a:t>Возможно ваш </a:t>
            </a:r>
            <a:r>
              <a:rPr lang="ru-RU" sz="3600" dirty="0" smtClean="0">
                <a:solidFill>
                  <a:srgbClr val="002060"/>
                </a:solidFill>
              </a:rPr>
              <a:t>ребёнок </a:t>
            </a:r>
            <a:r>
              <a:rPr lang="ru-RU" sz="3600" dirty="0">
                <a:solidFill>
                  <a:srgbClr val="002060"/>
                </a:solidFill>
              </a:rPr>
              <a:t>выберет ценности другой семьи</a:t>
            </a:r>
          </a:p>
          <a:p>
            <a:pPr marL="358775" indent="-35877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2060"/>
                </a:solidFill>
              </a:rPr>
              <a:t>Ежедневно молитесь за своих детей</a:t>
            </a:r>
          </a:p>
          <a:p>
            <a:r>
              <a:rPr lang="ru-RU" sz="1800" b="1" dirty="0">
                <a:solidFill>
                  <a:srgbClr val="002060"/>
                </a:solidFill>
                <a:effectLst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7AC1F9-3AD8-B6A7-3861-BA52E1DF4029}"/>
              </a:ext>
            </a:extLst>
          </p:cNvPr>
          <p:cNvSpPr txBox="1"/>
          <p:nvPr/>
        </p:nvSpPr>
        <p:spPr>
          <a:xfrm>
            <a:off x="947052" y="448974"/>
            <a:ext cx="10983569" cy="2252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 smtClean="0">
                <a:solidFill>
                  <a:srgbClr val="002060"/>
                </a:solidFill>
              </a:rPr>
              <a:t>Совместное </a:t>
            </a:r>
            <a:r>
              <a:rPr lang="ru-RU" sz="5400" b="1" dirty="0">
                <a:solidFill>
                  <a:srgbClr val="002060"/>
                </a:solidFill>
              </a:rPr>
              <a:t>воспитание ребёнка </a:t>
            </a:r>
            <a:endParaRPr lang="en-US" sz="5400" b="1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002060"/>
                </a:solidFill>
              </a:rPr>
              <a:t>с неверующим родителем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 </a:t>
            </a:r>
            <a:endParaRPr lang="ru-RU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47172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88A0CB-E34A-E6E2-CE84-8C6B70383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94" y="672505"/>
            <a:ext cx="10538058" cy="5928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7AC1F9-3AD8-B6A7-3861-BA52E1DF4029}"/>
              </a:ext>
            </a:extLst>
          </p:cNvPr>
          <p:cNvSpPr txBox="1"/>
          <p:nvPr/>
        </p:nvSpPr>
        <p:spPr>
          <a:xfrm>
            <a:off x="947052" y="448974"/>
            <a:ext cx="109835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Личные </a:t>
            </a:r>
            <a:r>
              <a:rPr lang="ru-RU" sz="5400" b="1" dirty="0">
                <a:solidFill>
                  <a:srgbClr val="002060"/>
                </a:solidFill>
              </a:rPr>
              <a:t>размышления 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C2DB79-5147-6C92-0147-B57044BCD40C}"/>
              </a:ext>
            </a:extLst>
          </p:cNvPr>
          <p:cNvSpPr txBox="1"/>
          <p:nvPr/>
        </p:nvSpPr>
        <p:spPr>
          <a:xfrm>
            <a:off x="3553528" y="1372305"/>
            <a:ext cx="8346198" cy="4686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35877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effectLst/>
              </a:rPr>
              <a:t>Есть </a:t>
            </a:r>
            <a:r>
              <a:rPr lang="ru-RU" sz="3200" dirty="0">
                <a:solidFill>
                  <a:srgbClr val="002060"/>
                </a:solidFill>
                <a:effectLst/>
              </a:rPr>
              <a:t>ли сфера, в </a:t>
            </a:r>
            <a:r>
              <a:rPr lang="ru-RU" sz="3200" dirty="0" smtClean="0">
                <a:solidFill>
                  <a:srgbClr val="002060"/>
                </a:solidFill>
                <a:effectLst/>
              </a:rPr>
              <a:t>которой̆ </a:t>
            </a:r>
            <a:r>
              <a:rPr lang="ru-RU" sz="3200" dirty="0">
                <a:solidFill>
                  <a:srgbClr val="002060"/>
                </a:solidFill>
                <a:effectLst/>
              </a:rPr>
              <a:t>вы расходитесь </a:t>
            </a:r>
            <a:r>
              <a:rPr lang="ru-RU" sz="32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3200" dirty="0" smtClean="0">
                <a:solidFill>
                  <a:srgbClr val="002060"/>
                </a:solidFill>
                <a:effectLst/>
              </a:rPr>
            </a:br>
            <a:r>
              <a:rPr lang="ru-RU" sz="3200" dirty="0" smtClean="0">
                <a:solidFill>
                  <a:srgbClr val="002060"/>
                </a:solidFill>
                <a:effectLst/>
              </a:rPr>
              <a:t>во мнениях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effectLst/>
              </a:rPr>
              <a:t>с </a:t>
            </a:r>
            <a:r>
              <a:rPr lang="ru-RU" sz="3200" dirty="0">
                <a:solidFill>
                  <a:srgbClr val="002060"/>
                </a:solidFill>
                <a:effectLst/>
              </a:rPr>
              <a:t>отцом вашего </a:t>
            </a:r>
            <a:r>
              <a:rPr lang="ru-RU" sz="3200" dirty="0" smtClean="0">
                <a:solidFill>
                  <a:srgbClr val="002060"/>
                </a:solidFill>
                <a:effectLst/>
              </a:rPr>
              <a:t>ребёнка</a:t>
            </a:r>
            <a:r>
              <a:rPr lang="ru-RU" sz="3200" dirty="0">
                <a:solidFill>
                  <a:srgbClr val="002060"/>
                </a:solidFill>
                <a:effectLst/>
              </a:rPr>
              <a:t>, когда речь </a:t>
            </a:r>
            <a:r>
              <a:rPr lang="ru-RU" sz="3200" dirty="0" smtClean="0">
                <a:solidFill>
                  <a:srgbClr val="002060"/>
                </a:solidFill>
                <a:effectLst/>
              </a:rPr>
              <a:t>идёт </a:t>
            </a:r>
            <a:r>
              <a:rPr lang="ru-RU" sz="3200" dirty="0">
                <a:solidFill>
                  <a:srgbClr val="002060"/>
                </a:solidFill>
                <a:effectLst/>
              </a:rPr>
              <a:t>о </a:t>
            </a:r>
            <a:r>
              <a:rPr lang="ru-RU" sz="3200" dirty="0" smtClean="0">
                <a:solidFill>
                  <a:srgbClr val="002060"/>
                </a:solidFill>
                <a:effectLst/>
              </a:rPr>
              <a:t>практической̆ стороне веры</a:t>
            </a:r>
            <a:r>
              <a:rPr lang="ru-RU" sz="3200" dirty="0">
                <a:solidFill>
                  <a:srgbClr val="002060"/>
                </a:solidFill>
                <a:effectLst/>
              </a:rPr>
              <a:t>? </a:t>
            </a:r>
          </a:p>
          <a:p>
            <a:pPr marL="538163" indent="-35877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effectLst/>
              </a:rPr>
              <a:t>Есть ли способ подчеркнуть эту духовную истину добрым, христоподобным образом, не критикуя </a:t>
            </a:r>
            <a:r>
              <a:rPr lang="ru-RU" sz="3200" dirty="0" smtClean="0">
                <a:solidFill>
                  <a:srgbClr val="002060"/>
                </a:solidFill>
                <a:effectLst/>
              </a:rPr>
              <a:t>отца вашего ребёнка? </a:t>
            </a:r>
            <a:endParaRPr lang="ru-RU" sz="3200" dirty="0">
              <a:solidFill>
                <a:srgbClr val="002060"/>
              </a:solidFill>
              <a:effectLst/>
            </a:endParaRPr>
          </a:p>
          <a:p>
            <a:pPr marL="538163" indent="-35877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effectLst/>
              </a:rPr>
              <a:t>Есть ли что-то, что вы намерены изменить </a:t>
            </a:r>
            <a:r>
              <a:rPr lang="ru-RU" sz="32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3200" dirty="0" smtClean="0">
                <a:solidFill>
                  <a:srgbClr val="002060"/>
                </a:solidFill>
                <a:effectLst/>
              </a:rPr>
            </a:br>
            <a:r>
              <a:rPr lang="ru-RU" sz="3200" dirty="0" smtClean="0">
                <a:solidFill>
                  <a:srgbClr val="002060"/>
                </a:solidFill>
                <a:effectLst/>
              </a:rPr>
              <a:t>в своём </a:t>
            </a:r>
            <a:r>
              <a:rPr lang="ru-RU" sz="3200" dirty="0">
                <a:solidFill>
                  <a:srgbClr val="002060"/>
                </a:solidFill>
                <a:effectLst/>
              </a:rPr>
              <a:t>взаимодействии с отцом вашего </a:t>
            </a:r>
            <a:r>
              <a:rPr lang="ru-RU" sz="3200" dirty="0" smtClean="0">
                <a:solidFill>
                  <a:srgbClr val="002060"/>
                </a:solidFill>
                <a:effectLst/>
              </a:rPr>
              <a:t>ребёнка </a:t>
            </a:r>
            <a:r>
              <a:rPr lang="ru-RU" sz="3200" dirty="0">
                <a:solidFill>
                  <a:srgbClr val="002060"/>
                </a:solidFill>
                <a:effectLst/>
              </a:rPr>
              <a:t>и продвинуться </a:t>
            </a:r>
            <a:r>
              <a:rPr lang="ru-RU" sz="3200" dirty="0" smtClean="0">
                <a:solidFill>
                  <a:srgbClr val="002060"/>
                </a:solidFill>
                <a:effectLst/>
              </a:rPr>
              <a:t>вперёд </a:t>
            </a:r>
            <a:r>
              <a:rPr lang="ru-RU" sz="3200" dirty="0">
                <a:solidFill>
                  <a:srgbClr val="002060"/>
                </a:solidFill>
                <a:effectLst/>
              </a:rPr>
              <a:t>к более позитивным отношениям? 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4428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368424-4978-A521-14C1-3EE333297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" y="0"/>
            <a:ext cx="1219118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3A86ED-3B1A-4BCF-F4C9-1A3553E8679F}"/>
              </a:ext>
            </a:extLst>
          </p:cNvPr>
          <p:cNvSpPr txBox="1"/>
          <p:nvPr/>
        </p:nvSpPr>
        <p:spPr>
          <a:xfrm>
            <a:off x="356751" y="668215"/>
            <a:ext cx="8317523" cy="5129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dirty="0" smtClean="0">
                <a:solidFill>
                  <a:schemeClr val="bg1"/>
                </a:solidFill>
                <a:effectLst/>
              </a:rPr>
              <a:t>Важно </a:t>
            </a:r>
            <a:r>
              <a:rPr lang="ru-RU" sz="3200" dirty="0">
                <a:solidFill>
                  <a:schemeClr val="bg1"/>
                </a:solidFill>
                <a:effectLst/>
              </a:rPr>
              <a:t>подавать пример продуктивных навыков общения, потому что именно в семье ваш </a:t>
            </a:r>
            <a:r>
              <a:rPr lang="ru-RU" sz="3200" dirty="0" smtClean="0">
                <a:solidFill>
                  <a:schemeClr val="bg1"/>
                </a:solidFill>
                <a:effectLst/>
              </a:rPr>
              <a:t>ребёнок </a:t>
            </a:r>
            <a:r>
              <a:rPr lang="ru-RU" sz="3200" dirty="0">
                <a:solidFill>
                  <a:schemeClr val="bg1"/>
                </a:solidFill>
                <a:effectLst/>
              </a:rPr>
              <a:t>усваивает эти </a:t>
            </a:r>
            <a:r>
              <a:rPr lang="ru-RU" sz="3200" dirty="0" smtClean="0">
                <a:solidFill>
                  <a:schemeClr val="bg1"/>
                </a:solidFill>
                <a:effectLst/>
              </a:rPr>
              <a:t>важнейшие </a:t>
            </a:r>
            <a:r>
              <a:rPr lang="ru-RU" sz="3200" dirty="0">
                <a:solidFill>
                  <a:schemeClr val="bg1"/>
                </a:solidFill>
                <a:effectLst/>
              </a:rPr>
              <a:t>уроки, которые он </a:t>
            </a:r>
            <a:r>
              <a:rPr lang="ru-RU" sz="3200" dirty="0" smtClean="0">
                <a:solidFill>
                  <a:schemeClr val="bg1"/>
                </a:solidFill>
                <a:effectLst/>
              </a:rPr>
              <a:t>пронесёт </a:t>
            </a:r>
            <a:r>
              <a:rPr lang="ru-RU" sz="3200" dirty="0">
                <a:solidFill>
                  <a:schemeClr val="bg1"/>
                </a:solidFill>
                <a:effectLst/>
              </a:rPr>
              <a:t>через всю жизнь. </a:t>
            </a:r>
            <a:endParaRPr lang="ru-RU" sz="3200" dirty="0" smtClean="0">
              <a:solidFill>
                <a:schemeClr val="bg1"/>
              </a:solidFill>
              <a:effectLst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dirty="0" smtClean="0">
                <a:solidFill>
                  <a:schemeClr val="bg1"/>
                </a:solidFill>
                <a:effectLst/>
              </a:rPr>
              <a:t>Понимание </a:t>
            </a:r>
            <a:r>
              <a:rPr lang="ru-RU" sz="3200" dirty="0">
                <a:solidFill>
                  <a:schemeClr val="bg1"/>
                </a:solidFill>
                <a:effectLst/>
              </a:rPr>
              <a:t>того, как лавировать в мутных водах сложных отношений, станет ценным инструментом, поскольку дети учатся </a:t>
            </a:r>
            <a:r>
              <a:rPr lang="ru-RU" sz="3200" dirty="0" smtClean="0">
                <a:solidFill>
                  <a:schemeClr val="bg1"/>
                </a:solidFill>
                <a:effectLst/>
              </a:rPr>
              <a:t>взаимодействовать </a:t>
            </a:r>
            <a:r>
              <a:rPr lang="ru-RU" sz="3200" dirty="0">
                <a:solidFill>
                  <a:schemeClr val="bg1"/>
                </a:solidFill>
                <a:effectLst/>
              </a:rPr>
              <a:t>с другими людьми. И по мере того, как они становятся старше, они начинают ценить то, что вы приняли решение мирно сотрудничать ради </a:t>
            </a:r>
            <a:r>
              <a:rPr lang="ru-RU" sz="3200" dirty="0" smtClean="0">
                <a:solidFill>
                  <a:schemeClr val="bg1"/>
                </a:solidFill>
                <a:effectLst/>
              </a:rPr>
              <a:t>своей̆ </a:t>
            </a:r>
            <a:r>
              <a:rPr lang="ru-RU" sz="3200" dirty="0">
                <a:solidFill>
                  <a:schemeClr val="bg1"/>
                </a:solidFill>
                <a:effectLst/>
              </a:rPr>
              <a:t>любви к ним. 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0405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01C177-8766-2A4C-4F46-91CF012C5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" y="0"/>
            <a:ext cx="12189359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783875D-0A6C-7E0D-A69A-69CA9E0D7AD2}"/>
              </a:ext>
            </a:extLst>
          </p:cNvPr>
          <p:cNvSpPr/>
          <p:nvPr/>
        </p:nvSpPr>
        <p:spPr>
          <a:xfrm>
            <a:off x="5704322" y="1044598"/>
            <a:ext cx="5207224" cy="472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МАРИЯ СКЛОДОВСКАЯ-</a:t>
            </a:r>
            <a:r>
              <a:rPr lang="ru-RU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КЮРИ</a:t>
            </a:r>
          </a:p>
          <a:p>
            <a:pPr algn="ctr">
              <a:lnSpc>
                <a:spcPct val="80000"/>
              </a:lnSpc>
            </a:pPr>
            <a:r>
              <a:rPr lang="ru-RU" sz="1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7 ноября 1867 г. – </a:t>
            </a:r>
            <a:r>
              <a:rPr lang="ru-RU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4 </a:t>
            </a:r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июля 1934 г</a:t>
            </a:r>
            <a:r>
              <a:rPr lang="ru-RU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Нобелевская </a:t>
            </a:r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премия </a:t>
            </a:r>
            <a:r>
              <a:rPr lang="ru-RU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по физике</a:t>
            </a:r>
            <a:r>
              <a:rPr lang="ru-RU" sz="2800" dirty="0" smtClean="0">
                <a:solidFill>
                  <a:srgbClr val="FFFFFF"/>
                </a:solidFill>
                <a:cs typeface="Arial" panose="020B0604020202020204" pitchFamily="34" charset="0"/>
              </a:rPr>
              <a:t>, </a:t>
            </a:r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1903 </a:t>
            </a:r>
            <a:r>
              <a:rPr lang="ru-RU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г., </a:t>
            </a:r>
            <a:br>
              <a:rPr lang="ru-RU" sz="28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Нобелевская </a:t>
            </a:r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премия </a:t>
            </a:r>
            <a:b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по химии, </a:t>
            </a:r>
            <a:r>
              <a:rPr lang="ru-RU" sz="2800" dirty="0">
                <a:solidFill>
                  <a:srgbClr val="FFFFFF"/>
                </a:solidFill>
                <a:cs typeface="Arial" panose="020B0604020202020204" pitchFamily="34" charset="0"/>
              </a:rPr>
              <a:t>1911 г.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endParaRPr lang="ru-RU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Мария Склодовская-Кюри: триумфатор и жертва - Милосердие.ru">
            <a:extLst>
              <a:ext uri="{FF2B5EF4-FFF2-40B4-BE49-F238E27FC236}">
                <a16:creationId xmlns:a16="http://schemas.microsoft.com/office/drawing/2014/main" xmlns="" id="{46BB196F-54F6-3549-0A70-E0A5B371D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3" r="15547" b="30947"/>
          <a:stretch/>
        </p:blipFill>
        <p:spPr bwMode="auto">
          <a:xfrm>
            <a:off x="861633" y="1139870"/>
            <a:ext cx="4526703" cy="4035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08111625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DB850-55EC-BC80-ADE0-ECD70B224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" y="0"/>
            <a:ext cx="12189359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488AE20-8993-25DA-D2FB-A2E98B0ED0E4}"/>
              </a:ext>
            </a:extLst>
          </p:cNvPr>
          <p:cNvSpPr/>
          <p:nvPr/>
        </p:nvSpPr>
        <p:spPr>
          <a:xfrm>
            <a:off x="1157060" y="712954"/>
            <a:ext cx="1036232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232467"/>
                </a:solidFill>
              </a:rPr>
              <a:t>Вы </a:t>
            </a:r>
            <a:r>
              <a:rPr lang="ru-RU" sz="3600" b="1" i="1" dirty="0">
                <a:solidFill>
                  <a:srgbClr val="232467"/>
                </a:solidFill>
              </a:rPr>
              <a:t>когда-нибудь чувствовали себя </a:t>
            </a:r>
            <a:r>
              <a:rPr lang="ru-RU" sz="3600" b="1" i="1" dirty="0" smtClean="0">
                <a:solidFill>
                  <a:srgbClr val="232467"/>
                </a:solidFill>
              </a:rPr>
              <a:t>жонглёром </a:t>
            </a:r>
            <a:br>
              <a:rPr lang="ru-RU" sz="3600" b="1" i="1" dirty="0" smtClean="0">
                <a:solidFill>
                  <a:srgbClr val="232467"/>
                </a:solidFill>
              </a:rPr>
            </a:br>
            <a:r>
              <a:rPr lang="ru-RU" sz="3600" b="1" i="1" dirty="0" smtClean="0">
                <a:solidFill>
                  <a:srgbClr val="232467"/>
                </a:solidFill>
              </a:rPr>
              <a:t>в </a:t>
            </a:r>
            <a:r>
              <a:rPr lang="ru-RU" sz="3600" b="1" i="1" dirty="0">
                <a:solidFill>
                  <a:srgbClr val="232467"/>
                </a:solidFill>
              </a:rPr>
              <a:t>цирке, </a:t>
            </a:r>
            <a:r>
              <a:rPr lang="ru-RU" sz="3600" b="1" i="1" dirty="0" smtClean="0">
                <a:solidFill>
                  <a:srgbClr val="232467"/>
                </a:solidFill>
              </a:rPr>
              <a:t>который̆ </a:t>
            </a:r>
            <a:r>
              <a:rPr lang="ru-RU" sz="3600" b="1" i="1" dirty="0">
                <a:solidFill>
                  <a:srgbClr val="232467"/>
                </a:solidFill>
              </a:rPr>
              <a:t>пытается удержать </a:t>
            </a:r>
            <a:r>
              <a:rPr lang="ru-RU" sz="3600" b="1" i="1" dirty="0" smtClean="0">
                <a:solidFill>
                  <a:srgbClr val="232467"/>
                </a:solidFill>
              </a:rPr>
              <a:t/>
            </a:r>
            <a:br>
              <a:rPr lang="ru-RU" sz="3600" b="1" i="1" dirty="0" smtClean="0">
                <a:solidFill>
                  <a:srgbClr val="232467"/>
                </a:solidFill>
              </a:rPr>
            </a:br>
            <a:r>
              <a:rPr lang="ru-RU" sz="3600" b="1" i="1" dirty="0" smtClean="0">
                <a:solidFill>
                  <a:srgbClr val="232467"/>
                </a:solidFill>
              </a:rPr>
              <a:t>в </a:t>
            </a:r>
            <a:r>
              <a:rPr lang="ru-RU" sz="3600" b="1" i="1" dirty="0">
                <a:solidFill>
                  <a:srgbClr val="232467"/>
                </a:solidFill>
              </a:rPr>
              <a:t>воздухе несколько предметов одновременно? </a:t>
            </a:r>
          </a:p>
        </p:txBody>
      </p:sp>
    </p:spTree>
    <p:extLst>
      <p:ext uri="{BB962C8B-B14F-4D97-AF65-F5344CB8AC3E}">
        <p14:creationId xmlns:p14="http://schemas.microsoft.com/office/powerpoint/2010/main" val="13242976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E39F445-5E85-8E04-C74D-8CD34E167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" y="0"/>
            <a:ext cx="12189359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036F168-7C79-9D9C-B3BB-7F80662652A6}"/>
              </a:ext>
            </a:extLst>
          </p:cNvPr>
          <p:cNvSpPr/>
          <p:nvPr/>
        </p:nvSpPr>
        <p:spPr>
          <a:xfrm rot="9995606" flipV="1">
            <a:off x="3948542" y="1571676"/>
            <a:ext cx="4061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Молитесь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80CD9B1-AABE-4726-7D9D-952EC2B3D435}"/>
              </a:ext>
            </a:extLst>
          </p:cNvPr>
          <p:cNvSpPr/>
          <p:nvPr/>
        </p:nvSpPr>
        <p:spPr>
          <a:xfrm rot="737642">
            <a:off x="6380747" y="2362278"/>
            <a:ext cx="5797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Поговорите с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надёжным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другом.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85333C0-86FE-B335-E13F-99365D4B03A5}"/>
              </a:ext>
            </a:extLst>
          </p:cNvPr>
          <p:cNvSpPr/>
          <p:nvPr/>
        </p:nvSpPr>
        <p:spPr>
          <a:xfrm rot="20799886">
            <a:off x="4460154" y="3003763"/>
            <a:ext cx="4941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Сделайте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паузу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460E9-955D-ED7A-E6CD-D872060E5809}"/>
              </a:ext>
            </a:extLst>
          </p:cNvPr>
          <p:cNvSpPr/>
          <p:nvPr/>
        </p:nvSpPr>
        <p:spPr>
          <a:xfrm rot="759154">
            <a:off x="8446536" y="3598537"/>
            <a:ext cx="3063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Записывайте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EFA526F-C265-CC84-54BA-5C2AD2C902CF}"/>
              </a:ext>
            </a:extLst>
          </p:cNvPr>
          <p:cNvSpPr/>
          <p:nvPr/>
        </p:nvSpPr>
        <p:spPr>
          <a:xfrm rot="9944995" flipV="1">
            <a:off x="3720107" y="4512981"/>
            <a:ext cx="6454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Взвесьте все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«за»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«против».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62D9988-9FDC-2F06-A9E9-ACA2E6C78779}"/>
              </a:ext>
            </a:extLst>
          </p:cNvPr>
          <p:cNvSpPr/>
          <p:nvPr/>
        </p:nvSpPr>
        <p:spPr>
          <a:xfrm rot="11639687" flipV="1">
            <a:off x="8238061" y="5392845"/>
            <a:ext cx="32774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Будьте уверены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15" name="Прямоугольник 3"/>
          <p:cNvSpPr/>
          <p:nvPr/>
        </p:nvSpPr>
        <p:spPr>
          <a:xfrm>
            <a:off x="898015" y="461796"/>
            <a:ext cx="109784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232467"/>
                </a:solidFill>
              </a:rPr>
              <a:t>ЖОНГЛИРОВАНИЕ И ПРИНЯТИЕ РЕШЕНИЙ</a:t>
            </a:r>
            <a:endParaRPr lang="ru-RU" sz="4400" dirty="0">
              <a:solidFill>
                <a:srgbClr val="2324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7448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30A957E-9CF1-757E-8BBA-CEA6E191A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" y="0"/>
            <a:ext cx="12189359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BCF296D-277E-DB39-BAED-64CFFC766343}"/>
              </a:ext>
            </a:extLst>
          </p:cNvPr>
          <p:cNvSpPr/>
          <p:nvPr/>
        </p:nvSpPr>
        <p:spPr>
          <a:xfrm>
            <a:off x="681880" y="600676"/>
            <a:ext cx="112872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ПЫТАЯСЬ ЖОНГЛИРОВАТЬ СЛИШКОМ МНОГИМ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FB71482-99E0-181C-8B17-728451EF1A61}"/>
              </a:ext>
            </a:extLst>
          </p:cNvPr>
          <p:cNvSpPr/>
          <p:nvPr/>
        </p:nvSpPr>
        <p:spPr>
          <a:xfrm>
            <a:off x="665198" y="1450312"/>
            <a:ext cx="1075126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ru-RU" sz="3200" dirty="0" smtClean="0">
                <a:solidFill>
                  <a:srgbClr val="232467"/>
                </a:solidFill>
              </a:rPr>
              <a:t>У вас проблемы со сном</a:t>
            </a:r>
          </a:p>
          <a:p>
            <a:pPr marL="457200" indent="-457200">
              <a:buFont typeface="Arial"/>
              <a:buChar char="•"/>
            </a:pPr>
            <a:r>
              <a:rPr lang="ru-RU" sz="3200" dirty="0">
                <a:solidFill>
                  <a:srgbClr val="232467"/>
                </a:solidFill>
              </a:rPr>
              <a:t>Вам трудно </a:t>
            </a:r>
            <a:r>
              <a:rPr lang="ru-RU" sz="3200" dirty="0" smtClean="0">
                <a:solidFill>
                  <a:srgbClr val="232467"/>
                </a:solidFill>
              </a:rPr>
              <a:t>сосредоточиться</a:t>
            </a:r>
          </a:p>
          <a:p>
            <a:pPr marL="457200" indent="-457200">
              <a:buFont typeface="Arial"/>
              <a:buChar char="•"/>
            </a:pPr>
            <a:r>
              <a:rPr lang="ru-RU" sz="3200" dirty="0">
                <a:solidFill>
                  <a:srgbClr val="232467"/>
                </a:solidFill>
              </a:rPr>
              <a:t>Вы чувствуете </a:t>
            </a:r>
            <a:r>
              <a:rPr lang="ru-RU" sz="3200" dirty="0" smtClean="0">
                <a:solidFill>
                  <a:srgbClr val="232467"/>
                </a:solidFill>
              </a:rPr>
              <a:t>беспокойство</a:t>
            </a:r>
          </a:p>
          <a:p>
            <a:pPr marL="457200" indent="-457200">
              <a:buFont typeface="Arial"/>
              <a:buChar char="•"/>
            </a:pPr>
            <a:r>
              <a:rPr lang="ru-RU" sz="3200" dirty="0">
                <a:solidFill>
                  <a:srgbClr val="232467"/>
                </a:solidFill>
              </a:rPr>
              <a:t>Вы неуравновешенны в общении со своими </a:t>
            </a:r>
            <a:r>
              <a:rPr lang="ru-RU" sz="3200" dirty="0" smtClean="0">
                <a:solidFill>
                  <a:srgbClr val="232467"/>
                </a:solidFill>
              </a:rPr>
              <a:t>детьми</a:t>
            </a:r>
          </a:p>
          <a:p>
            <a:pPr marL="457200" indent="-457200">
              <a:buFont typeface="Arial"/>
              <a:buChar char="•"/>
            </a:pPr>
            <a:r>
              <a:rPr lang="ru-RU" sz="3200" dirty="0">
                <a:solidFill>
                  <a:srgbClr val="232467"/>
                </a:solidFill>
              </a:rPr>
              <a:t>Вы отказались от всех своих прежних </a:t>
            </a:r>
            <a:r>
              <a:rPr lang="ru-RU" sz="3200" dirty="0" smtClean="0">
                <a:solidFill>
                  <a:srgbClr val="232467"/>
                </a:solidFill>
              </a:rPr>
              <a:t>интересов</a:t>
            </a:r>
          </a:p>
          <a:p>
            <a:pPr marL="457200" indent="-457200">
              <a:buFont typeface="Arial"/>
              <a:buChar char="•"/>
            </a:pPr>
            <a:r>
              <a:rPr lang="ru-RU" sz="3200" dirty="0">
                <a:solidFill>
                  <a:srgbClr val="232467"/>
                </a:solidFill>
              </a:rPr>
              <a:t>Вы просыпаетесь </a:t>
            </a:r>
            <a:r>
              <a:rPr lang="ru-RU" sz="3200" dirty="0" smtClean="0">
                <a:solidFill>
                  <a:srgbClr val="232467"/>
                </a:solidFill>
              </a:rPr>
              <a:t>уставшей</a:t>
            </a:r>
          </a:p>
          <a:p>
            <a:pPr marL="457200" indent="-457200">
              <a:buFont typeface="Arial"/>
              <a:buChar char="•"/>
            </a:pPr>
            <a:r>
              <a:rPr lang="ru-RU" sz="3200" dirty="0">
                <a:solidFill>
                  <a:srgbClr val="232467"/>
                </a:solidFill>
              </a:rPr>
              <a:t>Все вокруг пытаются </a:t>
            </a:r>
            <a:r>
              <a:rPr lang="ru-RU" sz="3200" dirty="0" smtClean="0">
                <a:solidFill>
                  <a:srgbClr val="232467"/>
                </a:solidFill>
              </a:rPr>
              <a:t>вас предупредить</a:t>
            </a:r>
            <a:endParaRPr lang="ru-RU" sz="3000" dirty="0">
              <a:solidFill>
                <a:srgbClr val="232467"/>
              </a:solidFill>
            </a:endParaRPr>
          </a:p>
          <a:p>
            <a:endParaRPr lang="ru-RU" sz="3000" dirty="0">
              <a:solidFill>
                <a:srgbClr val="2324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4554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466CCE-2F2F-D375-13DC-5B00D1416E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1000"/>
          </a:blip>
          <a:stretch>
            <a:fillRect/>
          </a:stretch>
        </p:blipFill>
        <p:spPr>
          <a:xfrm>
            <a:off x="406" y="0"/>
            <a:ext cx="12191187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E162047-F5FA-8F9A-9B09-E12E44514D24}"/>
              </a:ext>
            </a:extLst>
          </p:cNvPr>
          <p:cNvSpPr/>
          <p:nvPr/>
        </p:nvSpPr>
        <p:spPr>
          <a:xfrm>
            <a:off x="1093390" y="1723453"/>
            <a:ext cx="9913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Индивидуальное упражнение.  Часть 1</a:t>
            </a:r>
            <a:endParaRPr lang="en" sz="36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7E534BD-AFA8-3AE7-765E-47EB62040F56}"/>
              </a:ext>
            </a:extLst>
          </p:cNvPr>
          <p:cNvSpPr/>
          <p:nvPr/>
        </p:nvSpPr>
        <p:spPr>
          <a:xfrm rot="10800000" flipV="1">
            <a:off x="1093386" y="2502544"/>
            <a:ext cx="820736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Что вы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</a:rPr>
              <a:t>ЦЕНИТЕ 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больше всего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2. 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3. 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4. 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5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xmlns="" id="{EBCF296D-277E-DB39-BAED-64CFFC766343}"/>
              </a:ext>
            </a:extLst>
          </p:cNvPr>
          <p:cNvSpPr/>
          <p:nvPr/>
        </p:nvSpPr>
        <p:spPr>
          <a:xfrm>
            <a:off x="681880" y="600676"/>
            <a:ext cx="11287227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002060"/>
                </a:solidFill>
              </a:rPr>
              <a:t>РАССТАВЛЯЙТЕ </a:t>
            </a:r>
            <a:r>
              <a:rPr lang="ru-RU" sz="4000" b="1" dirty="0">
                <a:solidFill>
                  <a:srgbClr val="002060"/>
                </a:solidFill>
              </a:rPr>
              <a:t>ПРИОРИТЕТЫ. </a:t>
            </a:r>
            <a:r>
              <a:rPr lang="ru-RU" sz="4000" b="1" dirty="0" smtClean="0">
                <a:solidFill>
                  <a:srgbClr val="002060"/>
                </a:solidFill>
              </a:rPr>
              <a:t>ЧТО </a:t>
            </a:r>
            <a:r>
              <a:rPr lang="ru-RU" sz="4000" b="1" dirty="0">
                <a:solidFill>
                  <a:srgbClr val="002060"/>
                </a:solidFill>
              </a:rPr>
              <a:t>ДЛЯ ВАС ВАЖНЕЕ ВСЕГО? </a:t>
            </a:r>
          </a:p>
        </p:txBody>
      </p:sp>
    </p:spTree>
    <p:extLst>
      <p:ext uri="{BB962C8B-B14F-4D97-AF65-F5344CB8AC3E}">
        <p14:creationId xmlns:p14="http://schemas.microsoft.com/office/powerpoint/2010/main" val="164062573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1846017-FE10-0B71-0D42-06C456935F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7000"/>
          </a:blip>
          <a:stretch>
            <a:fillRect/>
          </a:stretch>
        </p:blipFill>
        <p:spPr>
          <a:xfrm>
            <a:off x="406" y="0"/>
            <a:ext cx="12191187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B1062A9-9321-A69A-CF56-C8397201CF37}"/>
              </a:ext>
            </a:extLst>
          </p:cNvPr>
          <p:cNvSpPr/>
          <p:nvPr/>
        </p:nvSpPr>
        <p:spPr>
          <a:xfrm>
            <a:off x="1093389" y="1282761"/>
            <a:ext cx="1047802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Из чего состоит ваш день? Составьте список </a:t>
            </a:r>
            <a:r>
              <a:rPr lang="ru-RU" sz="2800" i="1" dirty="0">
                <a:solidFill>
                  <a:schemeClr val="tx2">
                    <a:lumMod val="50000"/>
                  </a:schemeClr>
                </a:solidFill>
              </a:rPr>
              <a:t>из 5 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пунктов, отражающих ваши занятия, </a:t>
            </a:r>
            <a:r>
              <a:rPr lang="ru-RU" sz="2800" i="1" dirty="0">
                <a:solidFill>
                  <a:schemeClr val="tx2">
                    <a:lumMod val="50000"/>
                  </a:schemeClr>
                </a:solidFill>
              </a:rPr>
              <a:t>которыми 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чаще </a:t>
            </a:r>
            <a:r>
              <a:rPr lang="ru-RU" sz="2800" i="1" dirty="0">
                <a:solidFill>
                  <a:schemeClr val="tx2">
                    <a:lumMod val="50000"/>
                  </a:schemeClr>
                </a:solidFill>
              </a:rPr>
              <a:t>всего 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заполнено ваше время</a:t>
            </a:r>
            <a:r>
              <a:rPr lang="ru-RU" sz="2800" i="1" dirty="0">
                <a:solidFill>
                  <a:schemeClr val="tx2">
                    <a:lumMod val="50000"/>
                  </a:schemeClr>
                </a:solidFill>
              </a:rPr>
              <a:t>. Перечислите их по порядку, 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причём </a:t>
            </a:r>
            <a:r>
              <a:rPr lang="ru-RU" sz="2800" i="1" dirty="0">
                <a:solidFill>
                  <a:schemeClr val="tx2">
                    <a:lumMod val="50000"/>
                  </a:schemeClr>
                </a:solidFill>
              </a:rPr>
              <a:t>то, что занимает больше всего времени, 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должно находится </a:t>
            </a:r>
            <a:r>
              <a:rPr lang="ru-RU" sz="2800" i="1" dirty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верхней̆ </a:t>
            </a:r>
            <a:r>
              <a:rPr lang="ru-RU" sz="2800" i="1" dirty="0">
                <a:solidFill>
                  <a:schemeClr val="tx2">
                    <a:lumMod val="50000"/>
                  </a:schemeClr>
                </a:solidFill>
              </a:rPr>
              <a:t>части 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вашего списка</a:t>
            </a:r>
            <a:r>
              <a:rPr lang="ru-RU" sz="2800" i="1" dirty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1. </a:t>
            </a:r>
          </a:p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2. </a:t>
            </a:r>
          </a:p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3. </a:t>
            </a:r>
          </a:p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4. </a:t>
            </a:r>
          </a:p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5.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5">
            <a:extLst>
              <a:ext uri="{FF2B5EF4-FFF2-40B4-BE49-F238E27FC236}">
                <a16:creationId xmlns:a16="http://schemas.microsoft.com/office/drawing/2014/main" xmlns="" id="{5E162047-F5FA-8F9A-9B09-E12E44514D24}"/>
              </a:ext>
            </a:extLst>
          </p:cNvPr>
          <p:cNvSpPr/>
          <p:nvPr/>
        </p:nvSpPr>
        <p:spPr>
          <a:xfrm>
            <a:off x="1093390" y="447569"/>
            <a:ext cx="9913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Индивидуальное упражнение.  Часть </a:t>
            </a:r>
            <a:r>
              <a:rPr lang="ru-RU" sz="3600" b="1" dirty="0" smtClean="0">
                <a:solidFill>
                  <a:srgbClr val="002060"/>
                </a:solidFill>
              </a:rPr>
              <a:t>2</a:t>
            </a:r>
            <a:endParaRPr lang="e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07907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B7490B-1432-AA83-74E6-70B20142B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" y="0"/>
            <a:ext cx="12189359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17682DA-FD99-4959-F56A-59A57324F3D7}"/>
              </a:ext>
            </a:extLst>
          </p:cNvPr>
          <p:cNvSpPr/>
          <p:nvPr/>
        </p:nvSpPr>
        <p:spPr>
          <a:xfrm>
            <a:off x="755650" y="465756"/>
            <a:ext cx="10743244" cy="576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400" b="1" dirty="0" smtClean="0">
                <a:solidFill>
                  <a:schemeClr val="accent1">
                    <a:lumMod val="50000"/>
                  </a:schemeClr>
                </a:solidFill>
              </a:rPr>
              <a:t>Сравните первый̆ </a:t>
            </a:r>
            <a:r>
              <a:rPr lang="ru-RU" sz="3400" b="1" dirty="0">
                <a:solidFill>
                  <a:schemeClr val="accent1">
                    <a:lumMod val="50000"/>
                  </a:schemeClr>
                </a:solidFill>
              </a:rPr>
              <a:t>список (то, что вы цените) со </a:t>
            </a:r>
            <a:r>
              <a:rPr lang="ru-RU" sz="3400" b="1" dirty="0" smtClean="0">
                <a:solidFill>
                  <a:schemeClr val="accent1">
                    <a:lumMod val="50000"/>
                  </a:schemeClr>
                </a:solidFill>
              </a:rPr>
              <a:t>вторым списком </a:t>
            </a:r>
            <a:r>
              <a:rPr lang="ru-RU" sz="3400" b="1" dirty="0">
                <a:solidFill>
                  <a:schemeClr val="accent1">
                    <a:lumMod val="50000"/>
                  </a:schemeClr>
                </a:solidFill>
              </a:rPr>
              <a:t>способов, которыми вы проводите </a:t>
            </a:r>
            <a:r>
              <a:rPr lang="ru-RU" sz="3400" b="1" dirty="0" smtClean="0">
                <a:solidFill>
                  <a:schemeClr val="accent1">
                    <a:lumMod val="50000"/>
                  </a:schemeClr>
                </a:solidFill>
              </a:rPr>
              <a:t>своё </a:t>
            </a:r>
            <a:r>
              <a:rPr lang="ru-RU" sz="3400" b="1" dirty="0">
                <a:solidFill>
                  <a:schemeClr val="accent1">
                    <a:lumMod val="50000"/>
                  </a:schemeClr>
                </a:solidFill>
              </a:rPr>
              <a:t>время. Вы видите проблему? </a:t>
            </a:r>
            <a:r>
              <a:rPr lang="ru-RU" sz="3400" b="1" dirty="0" smtClean="0">
                <a:solidFill>
                  <a:schemeClr val="accent1">
                    <a:lumMod val="50000"/>
                  </a:schemeClr>
                </a:solidFill>
              </a:rPr>
              <a:t>Задайте </a:t>
            </a:r>
            <a:r>
              <a:rPr lang="ru-RU" sz="3400" b="1" dirty="0">
                <a:solidFill>
                  <a:schemeClr val="accent1">
                    <a:lumMod val="50000"/>
                  </a:schemeClr>
                </a:solidFill>
              </a:rPr>
              <a:t>себе следующие вопросы</a:t>
            </a:r>
            <a:r>
              <a:rPr lang="ru-RU" sz="34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9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040188" indent="-26987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В чём эти два списка совпадают?</a:t>
            </a:r>
            <a:endParaRPr lang="en-US" sz="32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4040188" indent="-26987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Трачу ли я своё время на то, что важнее всего? </a:t>
            </a:r>
            <a:endParaRPr lang="en-US" sz="32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4040188" indent="-269875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400550" algn="l"/>
              </a:tabLst>
            </a:pP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Есть ли дела, которые я должен вычеркнуть из своей повседневной деятельности, чтобы найти время для того, что является действительно самым важным? </a:t>
            </a:r>
          </a:p>
        </p:txBody>
      </p:sp>
    </p:spTree>
    <p:extLst>
      <p:ext uri="{BB962C8B-B14F-4D97-AF65-F5344CB8AC3E}">
        <p14:creationId xmlns:p14="http://schemas.microsoft.com/office/powerpoint/2010/main" val="2468692065"/>
      </p:ext>
    </p:extLst>
  </p:cSld>
  <p:clrMapOvr>
    <a:masterClrMapping/>
  </p:clrMapOvr>
  <p:transition xmlns:p14="http://schemas.microsoft.com/office/powerpoint/2010/main"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2283</Words>
  <Application>Microsoft Macintosh PowerPoint</Application>
  <PresentationFormat>Custom</PresentationFormat>
  <Paragraphs>203</Paragraphs>
  <Slides>24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Козева</dc:creator>
  <cp:lastModifiedBy>Yulia Lisovaya</cp:lastModifiedBy>
  <cp:revision>83</cp:revision>
  <dcterms:created xsi:type="dcterms:W3CDTF">2022-06-27T13:14:46Z</dcterms:created>
  <dcterms:modified xsi:type="dcterms:W3CDTF">2023-02-26T21:33:57Z</dcterms:modified>
</cp:coreProperties>
</file>