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7" r:id="rId2"/>
    <p:sldId id="260" r:id="rId3"/>
    <p:sldId id="264" r:id="rId4"/>
    <p:sldId id="265" r:id="rId5"/>
    <p:sldId id="266" r:id="rId6"/>
    <p:sldId id="263" r:id="rId7"/>
    <p:sldId id="267" r:id="rId8"/>
    <p:sldId id="268" r:id="rId9"/>
    <p:sldId id="274" r:id="rId10"/>
    <p:sldId id="269" r:id="rId11"/>
    <p:sldId id="272" r:id="rId12"/>
    <p:sldId id="275" r:id="rId13"/>
    <p:sldId id="276" r:id="rId14"/>
    <p:sldId id="273" r:id="rId15"/>
    <p:sldId id="270" r:id="rId16"/>
    <p:sldId id="277" r:id="rId17"/>
    <p:sldId id="279" r:id="rId18"/>
    <p:sldId id="280" r:id="rId19"/>
    <p:sldId id="278" r:id="rId20"/>
    <p:sldId id="282" r:id="rId21"/>
    <p:sldId id="283" r:id="rId22"/>
    <p:sldId id="284" r:id="rId23"/>
    <p:sldId id="271" r:id="rId24"/>
    <p:sldId id="281" r:id="rId25"/>
    <p:sldId id="285" r:id="rId26"/>
    <p:sldId id="261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A400"/>
    <a:srgbClr val="F7AA00"/>
    <a:srgbClr val="454B59"/>
    <a:srgbClr val="FDD7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29"/>
    <p:restoredTop sz="94655"/>
  </p:normalViewPr>
  <p:slideViewPr>
    <p:cSldViewPr snapToGrid="0" snapToObjects="1">
      <p:cViewPr varScale="1">
        <p:scale>
          <a:sx n="162" d="100"/>
          <a:sy n="162" d="100"/>
        </p:scale>
        <p:origin x="-1304" y="-120"/>
      </p:cViewPr>
      <p:guideLst>
        <p:guide orient="horz" pos="2160"/>
        <p:guide pos="22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FEC05-6604-984C-BC0C-5126241BF795}" type="datetimeFigureOut">
              <a:rPr lang="en-US" smtClean="0"/>
              <a:t>21.02.23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559D1-0F43-E249-A8F6-7C6E7A0EB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47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559D1-0F43-E249-A8F6-7C6E7A0EBC3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764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559D1-0F43-E249-A8F6-7C6E7A0EBC3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07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21.02.23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358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21.02.23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44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21.02.23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360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21.02.23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714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21.02.23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166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21.02.23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529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21.02.23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713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21.02.23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990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21.02.23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63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21.02.23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293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21.02.23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859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60444-D0A7-974E-B483-81E0C00C4638}" type="datetimeFigureOut">
              <a:rPr lang="en-US" smtClean="0"/>
              <a:t>21.02.23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92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greatergood.berkeley.edu/article/item/can_helping_others_help_you_find_meaning_in_life/success" TargetMode="External"/><Relationship Id="rId4" Type="http://schemas.openxmlformats.org/officeDocument/2006/relationships/hyperlink" Target="http://mentalfloss.com/article/71964/7-scientific-benefits-helping-others" TargetMode="External"/><Relationship Id="rId5" Type="http://schemas.openxmlformats.org/officeDocument/2006/relationships/hyperlink" Target="https://www.forbes.com/sites/quora/2017/11/20/how-do" TargetMode="External"/><Relationship Id="rId6" Type="http://schemas.openxmlformats.org/officeDocument/2006/relationships/hyperlink" Target="https://www.huffpost.com/entry/international-day" TargetMode="External"/><Relationship Id="rId7" Type="http://schemas.openxmlformats.org/officeDocument/2006/relationships/hyperlink" Target="https://www.christianity.com/church/church-history/timeline/1701-1800/susanna-wesley-christian-mother-11630240.html" TargetMode="External"/><Relationship Id="rId8" Type="http://schemas.openxmlformats.org/officeDocument/2006/relationships/hyperlink" Target="https://www.faithgateway.com/praying-example-susanna-wesley/%23.XJu_QyhKhPY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1505" y="0"/>
            <a:ext cx="9145505" cy="68536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8710" y="1619707"/>
            <a:ext cx="5322077" cy="3280136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Формирование мировоззрения </a:t>
            </a:r>
            <a:r>
              <a:rPr lang="ru-RU" sz="3600" b="1" dirty="0" smtClean="0">
                <a:solidFill>
                  <a:schemeClr val="bg1"/>
                </a:solidFill>
              </a:rPr>
              <a:t>ребёнка </a:t>
            </a:r>
            <a:r>
              <a:rPr lang="ru-RU" sz="3600" b="1" dirty="0">
                <a:solidFill>
                  <a:schemeClr val="bg1"/>
                </a:solidFill>
              </a:rPr>
              <a:t>через личный пример</a:t>
            </a:r>
            <a:r>
              <a:rPr lang="en-US" sz="3600" b="1" dirty="0">
                <a:solidFill>
                  <a:schemeClr val="bg1"/>
                </a:solidFill>
              </a:rPr>
              <a:t>, </a:t>
            </a:r>
            <a:r>
              <a:rPr lang="ru-RU" sz="3600" b="1" dirty="0">
                <a:solidFill>
                  <a:schemeClr val="bg1"/>
                </a:solidFill>
              </a:rPr>
              <a:t>обучение и совместное служение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731" y="6062869"/>
            <a:ext cx="754379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solidFill>
                  <a:schemeClr val="bg1"/>
                </a:solidFill>
              </a:rPr>
              <a:t>Авторы: Джозеф </a:t>
            </a:r>
            <a:r>
              <a:rPr lang="ru-RU" sz="1050" dirty="0" err="1">
                <a:solidFill>
                  <a:schemeClr val="bg1"/>
                </a:solidFill>
              </a:rPr>
              <a:t>Киддер</a:t>
            </a:r>
            <a:r>
              <a:rPr lang="ru-RU" sz="1050" dirty="0">
                <a:solidFill>
                  <a:schemeClr val="bg1"/>
                </a:solidFill>
              </a:rPr>
              <a:t> (</a:t>
            </a:r>
            <a:r>
              <a:rPr lang="ru-RU" sz="1050" dirty="0" err="1">
                <a:solidFill>
                  <a:schemeClr val="bg1"/>
                </a:solidFill>
              </a:rPr>
              <a:t>D</a:t>
            </a:r>
            <a:r>
              <a:rPr lang="en" sz="1050" dirty="0">
                <a:solidFill>
                  <a:schemeClr val="bg1"/>
                </a:solidFill>
              </a:rPr>
              <a:t>m</a:t>
            </a:r>
            <a:r>
              <a:rPr lang="ru-RU" sz="1050" dirty="0" err="1">
                <a:solidFill>
                  <a:schemeClr val="bg1"/>
                </a:solidFill>
              </a:rPr>
              <a:t>in</a:t>
            </a:r>
            <a:r>
              <a:rPr lang="ru-RU" sz="1050" dirty="0">
                <a:solidFill>
                  <a:schemeClr val="bg1"/>
                </a:solidFill>
              </a:rPr>
              <a:t>) -  профессор практического  богословия «Духовной семинарии адвентистов седьмого дня» в «Университете </a:t>
            </a:r>
            <a:r>
              <a:rPr lang="ru-RU" sz="1050" dirty="0" err="1">
                <a:solidFill>
                  <a:schemeClr val="bg1"/>
                </a:solidFill>
              </a:rPr>
              <a:t>Эндрюса</a:t>
            </a:r>
            <a:r>
              <a:rPr lang="ru-RU" sz="1050" dirty="0">
                <a:solidFill>
                  <a:schemeClr val="bg1"/>
                </a:solidFill>
              </a:rPr>
              <a:t>»</a:t>
            </a:r>
            <a:r>
              <a:rPr lang="en-US" sz="1050" dirty="0">
                <a:solidFill>
                  <a:schemeClr val="bg1"/>
                </a:solidFill>
              </a:rPr>
              <a:t>, </a:t>
            </a:r>
            <a:r>
              <a:rPr lang="ru-RU" sz="1050" dirty="0">
                <a:solidFill>
                  <a:schemeClr val="bg1"/>
                </a:solidFill>
              </a:rPr>
              <a:t> </a:t>
            </a:r>
            <a:r>
              <a:rPr lang="ru-RU" sz="1050" dirty="0" err="1">
                <a:solidFill>
                  <a:schemeClr val="bg1"/>
                </a:solidFill>
              </a:rPr>
              <a:t>Берриен-Спрингс</a:t>
            </a:r>
            <a:r>
              <a:rPr lang="ru-RU" sz="1050" dirty="0">
                <a:solidFill>
                  <a:schemeClr val="bg1"/>
                </a:solidFill>
              </a:rPr>
              <a:t>, штат Мичиган, США; </a:t>
            </a:r>
            <a:r>
              <a:rPr lang="ru-RU" sz="1050" dirty="0" err="1">
                <a:solidFill>
                  <a:schemeClr val="bg1"/>
                </a:solidFill>
              </a:rPr>
              <a:t>Кейтлин</a:t>
            </a:r>
            <a:r>
              <a:rPr lang="ru-RU" sz="1050" dirty="0">
                <a:solidFill>
                  <a:schemeClr val="bg1"/>
                </a:solidFill>
              </a:rPr>
              <a:t> </a:t>
            </a:r>
            <a:r>
              <a:rPr lang="ru-RU" sz="1050" dirty="0" err="1">
                <a:solidFill>
                  <a:schemeClr val="bg1"/>
                </a:solidFill>
              </a:rPr>
              <a:t>Кэмпбелл</a:t>
            </a:r>
            <a:r>
              <a:rPr lang="ru-RU" sz="1050" dirty="0">
                <a:solidFill>
                  <a:schemeClr val="bg1"/>
                </a:solidFill>
              </a:rPr>
              <a:t> </a:t>
            </a:r>
            <a:r>
              <a:rPr lang="ru-RU" sz="1050" dirty="0" err="1">
                <a:solidFill>
                  <a:schemeClr val="bg1"/>
                </a:solidFill>
              </a:rPr>
              <a:t>Уикли</a:t>
            </a:r>
            <a:r>
              <a:rPr lang="ru-RU" sz="1050" dirty="0">
                <a:solidFill>
                  <a:schemeClr val="bg1"/>
                </a:solidFill>
              </a:rPr>
              <a:t> ( </a:t>
            </a:r>
            <a:r>
              <a:rPr lang="ru-RU" sz="1050" dirty="0" err="1">
                <a:solidFill>
                  <a:schemeClr val="bg1"/>
                </a:solidFill>
              </a:rPr>
              <a:t>MDiv</a:t>
            </a:r>
            <a:r>
              <a:rPr lang="ru-RU" sz="1050" dirty="0">
                <a:solidFill>
                  <a:schemeClr val="bg1"/>
                </a:solidFill>
              </a:rPr>
              <a:t>, MSW) – пастор  «Церкви адвентистов седьмого дня»</a:t>
            </a:r>
            <a:r>
              <a:rPr lang="en-US" sz="1050" dirty="0">
                <a:solidFill>
                  <a:schemeClr val="bg1"/>
                </a:solidFill>
              </a:rPr>
              <a:t>, </a:t>
            </a:r>
            <a:r>
              <a:rPr lang="ru-RU" sz="1050" dirty="0">
                <a:solidFill>
                  <a:schemeClr val="bg1"/>
                </a:solidFill>
              </a:rPr>
              <a:t> Портленд, штат Орегон, США.</a:t>
            </a:r>
            <a:endParaRPr lang="en-US" sz="1050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2D64401-F738-AA4A-A15A-9F3BF4B5BA9C}"/>
              </a:ext>
            </a:extLst>
          </p:cNvPr>
          <p:cNvSpPr txBox="1"/>
          <p:nvPr/>
        </p:nvSpPr>
        <p:spPr>
          <a:xfrm>
            <a:off x="109730" y="529669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pc="50" dirty="0">
                <a:ln w="13500">
                  <a:noFill/>
                  <a:prstDash val="solid"/>
                </a:ln>
                <a:solidFill>
                  <a:srgbClr val="FDA400"/>
                </a:solidFill>
                <a:latin typeface="Avenir Next Condensed Medium" panose="020B0506020202020204" pitchFamily="34" charset="0"/>
                <a:cs typeface="Georgia"/>
              </a:rPr>
              <a:t>Докладчик</a:t>
            </a:r>
            <a:r>
              <a:rPr lang="en-US" spc="50" dirty="0">
                <a:ln w="13500">
                  <a:noFill/>
                  <a:prstDash val="solid"/>
                </a:ln>
                <a:solidFill>
                  <a:srgbClr val="FDA400"/>
                </a:solidFill>
                <a:latin typeface="Avenir Next Condensed Medium" panose="020B0506020202020204" pitchFamily="34" charset="0"/>
                <a:cs typeface="Georgia"/>
              </a:rPr>
              <a:t>: (</a:t>
            </a:r>
            <a:r>
              <a:rPr lang="ru-RU" spc="50" dirty="0">
                <a:ln w="13500">
                  <a:noFill/>
                  <a:prstDash val="solid"/>
                </a:ln>
                <a:solidFill>
                  <a:srgbClr val="FDA400"/>
                </a:solidFill>
                <a:latin typeface="Avenir Next Condensed Medium" panose="020B0506020202020204" pitchFamily="34" charset="0"/>
                <a:cs typeface="Georgia"/>
              </a:rPr>
              <a:t>имя</a:t>
            </a:r>
            <a:r>
              <a:rPr lang="en-US" spc="50" dirty="0">
                <a:ln w="13500">
                  <a:noFill/>
                  <a:prstDash val="solid"/>
                </a:ln>
                <a:solidFill>
                  <a:srgbClr val="FDA400"/>
                </a:solidFill>
                <a:latin typeface="Avenir Next Condensed Medium" panose="020B0506020202020204" pitchFamily="34" charset="0"/>
                <a:cs typeface="Georgia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34015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52410" cy="68587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E0CE529-1C45-F548-AE8A-BB4457328103}"/>
              </a:ext>
            </a:extLst>
          </p:cNvPr>
          <p:cNvSpPr txBox="1"/>
          <p:nvPr/>
        </p:nvSpPr>
        <p:spPr>
          <a:xfrm>
            <a:off x="907739" y="701648"/>
            <a:ext cx="6516209" cy="577081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ru-RU" sz="2300" dirty="0">
                <a:solidFill>
                  <a:schemeClr val="bg1"/>
                </a:solidFill>
              </a:rPr>
              <a:t>Вспомните своих родителей или тех</a:t>
            </a:r>
            <a:r>
              <a:rPr lang="en-US" sz="2300" dirty="0">
                <a:solidFill>
                  <a:schemeClr val="bg1"/>
                </a:solidFill>
              </a:rPr>
              <a:t>, </a:t>
            </a:r>
            <a:r>
              <a:rPr lang="ru-RU" sz="2300" dirty="0">
                <a:solidFill>
                  <a:schemeClr val="bg1"/>
                </a:solidFill>
              </a:rPr>
              <a:t>кто вас воспитывал</a:t>
            </a:r>
            <a:r>
              <a:rPr lang="en-US" sz="2300" dirty="0">
                <a:solidFill>
                  <a:schemeClr val="bg1"/>
                </a:solidFill>
              </a:rPr>
              <a:t>, c </a:t>
            </a:r>
            <a:r>
              <a:rPr lang="ru-RU" sz="2300" dirty="0">
                <a:solidFill>
                  <a:schemeClr val="bg1"/>
                </a:solidFill>
              </a:rPr>
              <a:t>кого вы брали пример</a:t>
            </a:r>
            <a:r>
              <a:rPr lang="en-US" sz="2300" dirty="0">
                <a:solidFill>
                  <a:schemeClr val="bg1"/>
                </a:solidFill>
              </a:rPr>
              <a:t> </a:t>
            </a:r>
            <a:r>
              <a:rPr lang="ru-RU" sz="2300" dirty="0">
                <a:solidFill>
                  <a:schemeClr val="bg1"/>
                </a:solidFill>
              </a:rPr>
              <a:t>в детстве</a:t>
            </a:r>
            <a:r>
              <a:rPr lang="en-US" sz="2300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en-US" sz="2300" dirty="0">
                <a:solidFill>
                  <a:schemeClr val="bg1"/>
                </a:solidFill>
              </a:rPr>
              <a:t>  </a:t>
            </a:r>
            <a:endParaRPr lang="ru-RU" sz="2300" dirty="0">
              <a:solidFill>
                <a:schemeClr val="bg1"/>
              </a:solidFill>
            </a:endParaRPr>
          </a:p>
          <a:p>
            <a:pPr algn="ctr"/>
            <a:r>
              <a:rPr lang="ru-RU" sz="2300" b="1" dirty="0">
                <a:solidFill>
                  <a:schemeClr val="bg1"/>
                </a:solidFill>
              </a:rPr>
              <a:t>Что из их поведения отложилось в вашей памяти? </a:t>
            </a:r>
          </a:p>
          <a:p>
            <a:endParaRPr lang="ru-RU" sz="2300" b="1" dirty="0">
              <a:solidFill>
                <a:schemeClr val="bg1"/>
              </a:solidFill>
            </a:endParaRPr>
          </a:p>
          <a:p>
            <a:pPr algn="ctr"/>
            <a:r>
              <a:rPr lang="ru-RU" sz="2300" b="1" dirty="0">
                <a:solidFill>
                  <a:schemeClr val="bg1"/>
                </a:solidFill>
              </a:rPr>
              <a:t>Соответствовало ли поведение их словам?</a:t>
            </a:r>
            <a:endParaRPr lang="en-US" sz="2300" b="1" dirty="0">
              <a:solidFill>
                <a:schemeClr val="bg1"/>
              </a:solidFill>
            </a:endParaRPr>
          </a:p>
          <a:p>
            <a:endParaRPr lang="ru-RU" sz="2300" b="1" dirty="0">
              <a:solidFill>
                <a:schemeClr val="bg1"/>
              </a:solidFill>
            </a:endParaRPr>
          </a:p>
          <a:p>
            <a:pPr algn="ctr"/>
            <a:r>
              <a:rPr lang="ru-RU" sz="2300" b="1" dirty="0">
                <a:solidFill>
                  <a:schemeClr val="bg1"/>
                </a:solidFill>
              </a:rPr>
              <a:t>Подумайте</a:t>
            </a:r>
            <a:r>
              <a:rPr lang="en-US" sz="2300" b="1" dirty="0">
                <a:solidFill>
                  <a:schemeClr val="bg1"/>
                </a:solidFill>
              </a:rPr>
              <a:t>, </a:t>
            </a:r>
            <a:r>
              <a:rPr lang="ru-RU" sz="2300" b="1" dirty="0">
                <a:solidFill>
                  <a:schemeClr val="bg1"/>
                </a:solidFill>
              </a:rPr>
              <a:t>каким образом их  посвященность и служение</a:t>
            </a:r>
            <a:r>
              <a:rPr lang="en-US" sz="2300" b="1" dirty="0">
                <a:solidFill>
                  <a:schemeClr val="bg1"/>
                </a:solidFill>
              </a:rPr>
              <a:t>, </a:t>
            </a:r>
            <a:r>
              <a:rPr lang="ru-RU" sz="2300" b="1" dirty="0">
                <a:solidFill>
                  <a:schemeClr val="bg1"/>
                </a:solidFill>
              </a:rPr>
              <a:t>или же наоборот отсутствие любви к Богу</a:t>
            </a:r>
            <a:r>
              <a:rPr lang="en-US" sz="2300" b="1" dirty="0">
                <a:solidFill>
                  <a:schemeClr val="bg1"/>
                </a:solidFill>
              </a:rPr>
              <a:t>,  </a:t>
            </a:r>
            <a:r>
              <a:rPr lang="ru-RU" sz="2300" b="1" dirty="0">
                <a:solidFill>
                  <a:schemeClr val="bg1"/>
                </a:solidFill>
              </a:rPr>
              <a:t>повлияло на формирование вашего мировоззрения?</a:t>
            </a:r>
            <a:endParaRPr lang="en-US" sz="2300" b="1" dirty="0">
              <a:solidFill>
                <a:schemeClr val="bg1"/>
              </a:solidFill>
            </a:endParaRPr>
          </a:p>
          <a:p>
            <a:pPr algn="ctr"/>
            <a:endParaRPr lang="en-US" sz="2300" b="1" dirty="0">
              <a:solidFill>
                <a:schemeClr val="bg1"/>
              </a:solidFill>
            </a:endParaRPr>
          </a:p>
          <a:p>
            <a:pPr algn="ctr"/>
            <a:r>
              <a:rPr lang="ru-RU" sz="2300" b="1" dirty="0">
                <a:solidFill>
                  <a:schemeClr val="bg1"/>
                </a:solidFill>
              </a:rPr>
              <a:t> Какие аспекты воспитания вы хотели бы перенять у ваших родителей и применить в воспитании собственных детей?</a:t>
            </a:r>
            <a:endParaRPr lang="en-US" sz="2300" dirty="0">
              <a:solidFill>
                <a:schemeClr val="bg1"/>
              </a:solidFill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="" xmlns:a16="http://schemas.microsoft.com/office/drawing/2014/main" id="{17314F3D-7354-7A42-8ED0-7BE9CA8953D7}"/>
              </a:ext>
            </a:extLst>
          </p:cNvPr>
          <p:cNvSpPr/>
          <p:nvPr/>
        </p:nvSpPr>
        <p:spPr>
          <a:xfrm>
            <a:off x="205211" y="155072"/>
            <a:ext cx="7457243" cy="646331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Вопросы для обсуждения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544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8410" y="0"/>
            <a:ext cx="9152410" cy="68587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E0CE529-1C45-F548-AE8A-BB4457328103}"/>
              </a:ext>
            </a:extLst>
          </p:cNvPr>
          <p:cNvSpPr txBox="1"/>
          <p:nvPr/>
        </p:nvSpPr>
        <p:spPr>
          <a:xfrm>
            <a:off x="560070" y="317323"/>
            <a:ext cx="6750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Учите так</a:t>
            </a:r>
            <a:r>
              <a:rPr lang="en-US" sz="36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, </a:t>
            </a:r>
            <a:r>
              <a:rPr lang="ru-RU" sz="36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 как повелел Господь</a:t>
            </a:r>
            <a:endParaRPr lang="en-US" sz="14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321DCA3-A769-C049-BA95-5D4CF043B697}"/>
              </a:ext>
            </a:extLst>
          </p:cNvPr>
          <p:cNvSpPr txBox="1"/>
          <p:nvPr/>
        </p:nvSpPr>
        <p:spPr>
          <a:xfrm>
            <a:off x="842138" y="1492954"/>
            <a:ext cx="745131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Когда израильтяне скитались по пустыне, Господь постоянно обращался к своему народу: «</a:t>
            </a:r>
            <a:r>
              <a:rPr lang="ru-RU" sz="2800" dirty="0" err="1"/>
              <a:t>Шма</a:t>
            </a:r>
            <a:r>
              <a:rPr lang="ru-RU" sz="2800" dirty="0"/>
              <a:t>»! -  «Слушай</a:t>
            </a:r>
            <a:r>
              <a:rPr lang="en-US" sz="2800" dirty="0"/>
              <a:t>, </a:t>
            </a:r>
            <a:r>
              <a:rPr lang="ru-RU" sz="2800" dirty="0"/>
              <a:t>Израиль</a:t>
            </a:r>
            <a:r>
              <a:rPr lang="en-US" sz="2800" dirty="0"/>
              <a:t>…</a:t>
            </a:r>
            <a:r>
              <a:rPr lang="ru-RU" sz="2800" dirty="0"/>
              <a:t>»</a:t>
            </a:r>
            <a:r>
              <a:rPr lang="en-US" sz="2800" dirty="0"/>
              <a:t>. </a:t>
            </a:r>
            <a:r>
              <a:rPr lang="ru-RU" sz="2800" dirty="0"/>
              <a:t> Бог призывал к постоянному наставлению детей</a:t>
            </a:r>
            <a:r>
              <a:rPr lang="en-US" sz="2800" dirty="0"/>
              <a:t>, </a:t>
            </a:r>
            <a:r>
              <a:rPr lang="ru-RU" sz="2800" dirty="0"/>
              <a:t>их воспитанию в Истине! </a:t>
            </a:r>
          </a:p>
          <a:p>
            <a:pPr algn="ctr"/>
            <a:r>
              <a:rPr lang="ru-RU" sz="2800" dirty="0"/>
              <a:t>Все верные израильтяне заучивали наизусть данную Богом заповедь</a:t>
            </a:r>
            <a:r>
              <a:rPr lang="en-US" sz="2800" dirty="0"/>
              <a:t>, </a:t>
            </a:r>
            <a:r>
              <a:rPr lang="ru-RU" sz="2800" dirty="0"/>
              <a:t>известную как </a:t>
            </a:r>
            <a:r>
              <a:rPr lang="ru-RU" sz="2800" dirty="0" err="1"/>
              <a:t>Шма</a:t>
            </a:r>
            <a:r>
              <a:rPr lang="ru-RU" sz="2800" dirty="0"/>
              <a:t> (</a:t>
            </a:r>
            <a:r>
              <a:rPr lang="ru-RU" sz="2800" dirty="0" err="1"/>
              <a:t>שמע</a:t>
            </a:r>
            <a:r>
              <a:rPr lang="ru-RU" sz="2800" dirty="0"/>
              <a:t>, дословно переводится как «слушай»), и обучали этой заповеди своих детей</a:t>
            </a:r>
            <a:r>
              <a:rPr lang="en-US" sz="2800" dirty="0"/>
              <a:t>. C</a:t>
            </a:r>
            <a:r>
              <a:rPr lang="ru-RU" sz="2800" dirty="0" err="1"/>
              <a:t>егодня</a:t>
            </a:r>
            <a:r>
              <a:rPr lang="ru-RU" sz="2800" dirty="0"/>
              <a:t> Господь обращается и к нам</a:t>
            </a:r>
            <a:r>
              <a:rPr lang="en-US" sz="28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330759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8410" y="0"/>
            <a:ext cx="9152410" cy="68587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E0CE529-1C45-F548-AE8A-BB4457328103}"/>
              </a:ext>
            </a:extLst>
          </p:cNvPr>
          <p:cNvSpPr txBox="1"/>
          <p:nvPr/>
        </p:nvSpPr>
        <p:spPr>
          <a:xfrm>
            <a:off x="560069" y="317323"/>
            <a:ext cx="8069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Учите так</a:t>
            </a:r>
            <a:r>
              <a:rPr lang="en-US" sz="32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, </a:t>
            </a:r>
            <a:r>
              <a:rPr lang="ru-RU" sz="32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как повелел Господь </a:t>
            </a:r>
            <a:r>
              <a:rPr lang="en-US" sz="32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- </a:t>
            </a:r>
            <a:r>
              <a:rPr lang="ru-RU" sz="3200" b="1" dirty="0" err="1">
                <a:solidFill>
                  <a:schemeClr val="bg1"/>
                </a:solidFill>
                <a:latin typeface="Avenir Next Condensed" panose="020B0506020202020204" pitchFamily="34" charset="0"/>
              </a:rPr>
              <a:t>Шма</a:t>
            </a:r>
            <a:r>
              <a:rPr lang="en-US" sz="3200" dirty="0">
                <a:solidFill>
                  <a:schemeClr val="bg1"/>
                </a:solidFill>
              </a:rPr>
              <a:t> (</a:t>
            </a:r>
            <a:r>
              <a:rPr lang="x-none" sz="3200" dirty="0" err="1">
                <a:solidFill>
                  <a:schemeClr val="bg1"/>
                </a:solidFill>
              </a:rPr>
              <a:t>שׁמע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  <a:endParaRPr lang="en-US" sz="32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321DCA3-A769-C049-BA95-5D4CF043B697}"/>
              </a:ext>
            </a:extLst>
          </p:cNvPr>
          <p:cNvSpPr txBox="1"/>
          <p:nvPr/>
        </p:nvSpPr>
        <p:spPr>
          <a:xfrm>
            <a:off x="842138" y="1125846"/>
            <a:ext cx="7451314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/>
              <a:t>«Слушай, Израиль: Господь, Бог наш, Господь един есть; и люби Господа, Бога твоего, всем сердцем твоим, и всею душою твоею, и всеми силами твоими. И да будут слова сии, которые Я заповедую тебе сегодня, в сердце твоем; и внушай их детям твоим, и говори о них, сидя в доме твоем и идя дорогою, и ложась, и вставая; и навяжи их в знак на руку твою, и да будут они </a:t>
            </a:r>
            <a:r>
              <a:rPr lang="ru-RU" sz="2800" i="1" dirty="0" err="1"/>
              <a:t>повязкою</a:t>
            </a:r>
            <a:r>
              <a:rPr lang="ru-RU" sz="2800" i="1" dirty="0"/>
              <a:t> над глазами твоими, и напиши их на косяках дома твоего и на воротах твоих».</a:t>
            </a:r>
            <a:endParaRPr lang="ru-RU" sz="2400" dirty="0"/>
          </a:p>
          <a:p>
            <a:pPr algn="ctr"/>
            <a:r>
              <a:rPr lang="ru-RU" sz="2400" dirty="0"/>
              <a:t>Второзаконие</a:t>
            </a:r>
            <a:r>
              <a:rPr lang="en-US" sz="2400" dirty="0"/>
              <a:t> 6:4-9</a:t>
            </a:r>
          </a:p>
        </p:txBody>
      </p:sp>
    </p:spTree>
    <p:extLst>
      <p:ext uri="{BB962C8B-B14F-4D97-AF65-F5344CB8AC3E}">
        <p14:creationId xmlns:p14="http://schemas.microsoft.com/office/powerpoint/2010/main" val="3136000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8410" y="0"/>
            <a:ext cx="9152410" cy="68587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E0CE529-1C45-F548-AE8A-BB4457328103}"/>
              </a:ext>
            </a:extLst>
          </p:cNvPr>
          <p:cNvSpPr txBox="1"/>
          <p:nvPr/>
        </p:nvSpPr>
        <p:spPr>
          <a:xfrm>
            <a:off x="560069" y="317323"/>
            <a:ext cx="8069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Учите так</a:t>
            </a:r>
            <a:r>
              <a:rPr lang="en-US" sz="36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, </a:t>
            </a:r>
            <a:r>
              <a:rPr lang="ru-RU" sz="36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как повелел Господь</a:t>
            </a:r>
            <a:endParaRPr lang="en-US" sz="36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321DCA3-A769-C049-BA95-5D4CF043B697}"/>
              </a:ext>
            </a:extLst>
          </p:cNvPr>
          <p:cNvSpPr txBox="1"/>
          <p:nvPr/>
        </p:nvSpPr>
        <p:spPr>
          <a:xfrm>
            <a:off x="842138" y="1490007"/>
            <a:ext cx="7451314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/>
              <a:t>Ключевым значением заповеди «</a:t>
            </a:r>
            <a:r>
              <a:rPr lang="ru-RU" sz="2800" dirty="0" err="1"/>
              <a:t>Шма</a:t>
            </a:r>
            <a:r>
              <a:rPr lang="ru-RU" sz="2800" dirty="0"/>
              <a:t>» является постоянный процесс наставления и воспитания детей</a:t>
            </a:r>
            <a:r>
              <a:rPr lang="en-US" sz="2800" dirty="0"/>
              <a:t>. </a:t>
            </a:r>
            <a:r>
              <a:rPr lang="ru-RU" sz="2800" dirty="0"/>
              <a:t>К этому Господь призывает как в Ветхом, так и в Новом Завете Священного Писания:</a:t>
            </a:r>
          </a:p>
          <a:p>
            <a:pPr algn="just"/>
            <a:endParaRPr lang="en-US" sz="2000" dirty="0"/>
          </a:p>
          <a:p>
            <a:pPr marL="285750" indent="-285750" algn="ctr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800" dirty="0"/>
              <a:t>Псалтирь</a:t>
            </a:r>
            <a:r>
              <a:rPr lang="en-US" sz="2800" dirty="0"/>
              <a:t> 7</a:t>
            </a:r>
            <a:r>
              <a:rPr lang="ru-RU" sz="2800" dirty="0"/>
              <a:t>7</a:t>
            </a:r>
            <a:r>
              <a:rPr lang="en-US" sz="2800" dirty="0"/>
              <a:t>:2-4</a:t>
            </a:r>
          </a:p>
          <a:p>
            <a:pPr algn="ctr">
              <a:buClr>
                <a:srgbClr val="E18F39"/>
              </a:buClr>
            </a:pPr>
            <a:endParaRPr lang="en-US" sz="1000" dirty="0"/>
          </a:p>
          <a:p>
            <a:pPr marL="285750" indent="-285750" algn="ctr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800" dirty="0"/>
              <a:t>Притчи</a:t>
            </a:r>
            <a:r>
              <a:rPr lang="en-US" sz="2800" dirty="0"/>
              <a:t> 22:6 </a:t>
            </a:r>
          </a:p>
          <a:p>
            <a:pPr algn="ctr">
              <a:buClr>
                <a:srgbClr val="E18F39"/>
              </a:buClr>
            </a:pPr>
            <a:endParaRPr lang="en-US" sz="1000" dirty="0"/>
          </a:p>
          <a:p>
            <a:pPr marL="285750" indent="-285750" algn="ctr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800" dirty="0"/>
              <a:t>Послание к </a:t>
            </a:r>
            <a:r>
              <a:rPr lang="ru-RU" sz="2800" dirty="0" err="1"/>
              <a:t>Ефесянам</a:t>
            </a:r>
            <a:r>
              <a:rPr lang="en-US" sz="2800" dirty="0"/>
              <a:t> 6:4</a:t>
            </a:r>
          </a:p>
          <a:p>
            <a:pPr algn="ctr">
              <a:buClr>
                <a:srgbClr val="E18F39"/>
              </a:buClr>
            </a:pPr>
            <a:endParaRPr lang="en-US" sz="1000" dirty="0"/>
          </a:p>
          <a:p>
            <a:pPr marL="285750" indent="-285750" algn="ctr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2</a:t>
            </a:r>
            <a:r>
              <a:rPr lang="ru-RU" sz="2800" dirty="0"/>
              <a:t>-</a:t>
            </a:r>
            <a:r>
              <a:rPr lang="ru-RU" sz="2800" dirty="0" err="1"/>
              <a:t>ое</a:t>
            </a:r>
            <a:r>
              <a:rPr lang="ru-RU" sz="2800" dirty="0"/>
              <a:t> Послание к Тимофею</a:t>
            </a:r>
            <a:r>
              <a:rPr lang="en-US" sz="2800" dirty="0"/>
              <a:t> 1:5 </a:t>
            </a:r>
          </a:p>
        </p:txBody>
      </p:sp>
    </p:spTree>
    <p:extLst>
      <p:ext uri="{BB962C8B-B14F-4D97-AF65-F5344CB8AC3E}">
        <p14:creationId xmlns:p14="http://schemas.microsoft.com/office/powerpoint/2010/main" val="387006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8410" y="0"/>
            <a:ext cx="9152410" cy="68587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E0CE529-1C45-F548-AE8A-BB4457328103}"/>
              </a:ext>
            </a:extLst>
          </p:cNvPr>
          <p:cNvSpPr txBox="1"/>
          <p:nvPr/>
        </p:nvSpPr>
        <p:spPr>
          <a:xfrm>
            <a:off x="560069" y="317323"/>
            <a:ext cx="8188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Подходите к обучению с ответственностью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321DCA3-A769-C049-BA95-5D4CF043B697}"/>
              </a:ext>
            </a:extLst>
          </p:cNvPr>
          <p:cNvSpPr txBox="1"/>
          <p:nvPr/>
        </p:nvSpPr>
        <p:spPr>
          <a:xfrm>
            <a:off x="930045" y="1559234"/>
            <a:ext cx="72754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E18F39"/>
              </a:buClr>
            </a:pPr>
            <a:r>
              <a:rPr lang="ru-RU" sz="2400" dirty="0"/>
              <a:t>Вспомните историю о Томасе и </a:t>
            </a:r>
            <a:r>
              <a:rPr lang="ru-RU" sz="2400" dirty="0" err="1"/>
              <a:t>Табите</a:t>
            </a:r>
            <a:r>
              <a:rPr lang="en-US" sz="2400" dirty="0"/>
              <a:t>, </a:t>
            </a:r>
            <a:r>
              <a:rPr lang="ru-RU" sz="2400" dirty="0"/>
              <a:t>как они намеренно читали Библию со своими сыновьями, Лукасом и Филиппом</a:t>
            </a:r>
            <a:r>
              <a:rPr lang="en-US" sz="2400" dirty="0"/>
              <a:t>,</a:t>
            </a:r>
            <a:r>
              <a:rPr lang="ru-RU" sz="2400" dirty="0"/>
              <a:t> и побуждали их запоминать  стихи из Писания.</a:t>
            </a:r>
            <a:endParaRPr lang="en-US" sz="2400" dirty="0"/>
          </a:p>
          <a:p>
            <a:pPr algn="just">
              <a:buClr>
                <a:srgbClr val="E18F39"/>
              </a:buClr>
            </a:pP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Очень важно быть напитанным  Божьим Словом и делать все возможное для того</a:t>
            </a:r>
            <a:r>
              <a:rPr lang="en-US" sz="2400" dirty="0"/>
              <a:t>, </a:t>
            </a:r>
            <a:r>
              <a:rPr lang="ru-RU" sz="2400" dirty="0"/>
              <a:t>чтобы и наши дети получали Духовную Пищу, чтобы они также были наполнены и ведомы Священным Писание. Только имея знания Слова Божьего в сердце и разуме можно с полным пониманием относиться к тому,</a:t>
            </a:r>
            <a:r>
              <a:rPr lang="en-US" sz="2400" dirty="0"/>
              <a:t> </a:t>
            </a:r>
            <a:r>
              <a:rPr lang="ru-RU" sz="2400" dirty="0"/>
              <a:t>что происходит с нами в жизни</a:t>
            </a:r>
            <a:r>
              <a:rPr lang="en-US" sz="2400" dirty="0"/>
              <a:t>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7082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18069"/>
            <a:ext cx="9152410" cy="68587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08605" y="545671"/>
            <a:ext cx="7152022" cy="646331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Вопросы для обсуждения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E0CE529-1C45-F548-AE8A-BB4457328103}"/>
              </a:ext>
            </a:extLst>
          </p:cNvPr>
          <p:cNvSpPr txBox="1"/>
          <p:nvPr/>
        </p:nvSpPr>
        <p:spPr>
          <a:xfrm>
            <a:off x="876637" y="1331695"/>
            <a:ext cx="6516209" cy="501675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Обсудите историю о Томасе</a:t>
            </a:r>
            <a:r>
              <a:rPr lang="en-US" sz="3200" b="1" dirty="0">
                <a:solidFill>
                  <a:schemeClr val="bg1"/>
                </a:solidFill>
              </a:rPr>
              <a:t>, </a:t>
            </a:r>
            <a:r>
              <a:rPr lang="ru-RU" sz="3200" b="1" dirty="0" err="1">
                <a:solidFill>
                  <a:schemeClr val="bg1"/>
                </a:solidFill>
              </a:rPr>
              <a:t>Табите</a:t>
            </a:r>
            <a:r>
              <a:rPr lang="ru-RU" sz="3200" b="1" dirty="0">
                <a:solidFill>
                  <a:schemeClr val="bg1"/>
                </a:solidFill>
              </a:rPr>
              <a:t> и их сыне Лукасе</a:t>
            </a:r>
            <a:r>
              <a:rPr lang="en-US" sz="3200" b="1" dirty="0">
                <a:solidFill>
                  <a:schemeClr val="bg1"/>
                </a:solidFill>
              </a:rPr>
              <a:t>. </a:t>
            </a:r>
            <a:endParaRPr lang="ru-RU" sz="3200" b="1" dirty="0">
              <a:solidFill>
                <a:schemeClr val="bg1"/>
              </a:solidFill>
            </a:endParaRPr>
          </a:p>
          <a:p>
            <a:pPr algn="ctr"/>
            <a:endParaRPr lang="ru-RU" sz="3200" b="1" dirty="0">
              <a:solidFill>
                <a:schemeClr val="bg1"/>
              </a:solidFill>
            </a:endParaRPr>
          </a:p>
          <a:p>
            <a:pPr algn="ctr"/>
            <a:r>
              <a:rPr lang="ru-RU" sz="3200" b="1" dirty="0">
                <a:solidFill>
                  <a:schemeClr val="bg1"/>
                </a:solidFill>
              </a:rPr>
              <a:t>Какое воздействие на Лукаса оказало изучение Священного Писания ? </a:t>
            </a:r>
          </a:p>
          <a:p>
            <a:pPr algn="ctr"/>
            <a:endParaRPr lang="ru-RU" sz="3200" b="1" dirty="0">
              <a:solidFill>
                <a:schemeClr val="bg1"/>
              </a:solidFill>
            </a:endParaRPr>
          </a:p>
          <a:p>
            <a:pPr algn="ctr"/>
            <a:r>
              <a:rPr lang="ru-RU" sz="3200" b="1" dirty="0">
                <a:solidFill>
                  <a:schemeClr val="bg1"/>
                </a:solidFill>
              </a:rPr>
              <a:t>Каким образом повлияло на формирование его мировоззрения? 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38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52410" cy="68587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E0CE529-1C45-F548-AE8A-BB4457328103}"/>
              </a:ext>
            </a:extLst>
          </p:cNvPr>
          <p:cNvSpPr txBox="1"/>
          <p:nvPr/>
        </p:nvSpPr>
        <p:spPr>
          <a:xfrm>
            <a:off x="534881" y="188471"/>
            <a:ext cx="8420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Служение под водительством Святого Духа</a:t>
            </a:r>
            <a:endParaRPr lang="en-US" sz="14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321DCA3-A769-C049-BA95-5D4CF043B697}"/>
              </a:ext>
            </a:extLst>
          </p:cNvPr>
          <p:cNvSpPr txBox="1"/>
          <p:nvPr/>
        </p:nvSpPr>
        <p:spPr>
          <a:xfrm>
            <a:off x="846343" y="1351508"/>
            <a:ext cx="74513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400" dirty="0"/>
              <a:t>Служение имеет целый ряд преимуществ – это полезная деятельность для воспитания</a:t>
            </a:r>
            <a:r>
              <a:rPr lang="en-US" sz="2400" dirty="0"/>
              <a:t>, </a:t>
            </a:r>
            <a:r>
              <a:rPr lang="ru-RU" sz="2400" dirty="0"/>
              <a:t>обучения и роста</a:t>
            </a:r>
            <a:r>
              <a:rPr lang="en-US" sz="2400" dirty="0"/>
              <a:t>. </a:t>
            </a:r>
          </a:p>
          <a:p>
            <a:pPr algn="just">
              <a:buClr>
                <a:srgbClr val="E18F39"/>
              </a:buClr>
            </a:pPr>
            <a:endParaRPr lang="en-US" sz="2400" dirty="0"/>
          </a:p>
          <a:p>
            <a:pPr marL="285750" indent="-285750" algn="just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400" dirty="0"/>
              <a:t>Вовлеченность всей семьи в служение</a:t>
            </a:r>
            <a:r>
              <a:rPr lang="en-US" sz="2400" dirty="0"/>
              <a:t> </a:t>
            </a:r>
            <a:r>
              <a:rPr lang="ru-RU" sz="2400" dirty="0"/>
              <a:t>является мощнейшим духовно-формирующий опытом для ваших детей.</a:t>
            </a:r>
            <a:endParaRPr lang="en-US" sz="2400" dirty="0"/>
          </a:p>
          <a:p>
            <a:pPr marL="285750" indent="-285750" algn="just">
              <a:buClr>
                <a:srgbClr val="E18F39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 algn="just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400" dirty="0"/>
              <a:t>Уроки и ценности, которые преподносятся в семье, лучше всего закрепляются посредством практики</a:t>
            </a:r>
            <a:r>
              <a:rPr lang="en-US" sz="2400" dirty="0"/>
              <a:t>.</a:t>
            </a:r>
            <a:r>
              <a:rPr lang="ru-RU" sz="2400" dirty="0"/>
              <a:t> Более того, мы, христиане, призваны Господом всегда служить под руководством Святого Духа.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465063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8410" y="0"/>
            <a:ext cx="9152410" cy="68587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321DCA3-A769-C049-BA95-5D4CF043B697}"/>
              </a:ext>
            </a:extLst>
          </p:cNvPr>
          <p:cNvSpPr txBox="1"/>
          <p:nvPr/>
        </p:nvSpPr>
        <p:spPr>
          <a:xfrm>
            <a:off x="842138" y="1620790"/>
            <a:ext cx="745131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000" i="1" dirty="0"/>
              <a:t>Эллен Уайт в книге «Христианское служение» говорит: «Истинное поклонение заключается в совместном труде со Христом. Молитвы, увещания и беседы — это еще незрелые плоды, но забота о нуждающихся, сиротах и вдовах, — плоды настоящие, и вполне понятно, что растут они на добром дереве»</a:t>
            </a:r>
            <a:r>
              <a:rPr lang="en-US" sz="2000" i="1" dirty="0"/>
              <a:t>.</a:t>
            </a:r>
          </a:p>
          <a:p>
            <a:pPr marL="285750" indent="-285750" algn="just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000" dirty="0"/>
              <a:t>В послании к </a:t>
            </a:r>
            <a:r>
              <a:rPr lang="ru-RU" sz="2000" dirty="0" err="1"/>
              <a:t>Галатам</a:t>
            </a:r>
            <a:r>
              <a:rPr lang="ru-RU" sz="2000" dirty="0"/>
              <a:t> сказано:</a:t>
            </a:r>
            <a:r>
              <a:rPr lang="en-US" sz="2000" dirty="0"/>
              <a:t> </a:t>
            </a:r>
            <a:r>
              <a:rPr lang="ru-RU" sz="2000" i="1" dirty="0"/>
              <a:t>«но любовью служите друг другу» (5:13)</a:t>
            </a:r>
            <a:r>
              <a:rPr lang="en-US" sz="2000" i="1" dirty="0"/>
              <a:t>, </a:t>
            </a:r>
            <a:r>
              <a:rPr lang="ru-RU" sz="2000" i="1" dirty="0"/>
              <a:t>а в послании к Римлянам </a:t>
            </a:r>
            <a:r>
              <a:rPr lang="en-US" sz="2000" dirty="0"/>
              <a:t>12:11 </a:t>
            </a:r>
            <a:r>
              <a:rPr lang="ru-RU" sz="2000" dirty="0"/>
              <a:t>напоминается</a:t>
            </a:r>
            <a:r>
              <a:rPr lang="en-US" sz="2000" dirty="0"/>
              <a:t>, </a:t>
            </a:r>
            <a:r>
              <a:rPr lang="ru-RU" sz="2000" dirty="0"/>
              <a:t>что служение Богу должно совершаться страстно и с усердием: </a:t>
            </a:r>
            <a:r>
              <a:rPr lang="ru-RU" sz="2000" i="1" dirty="0"/>
              <a:t>«в усердии не ослабевайте; духом пламенейте; Господу служите» (12:11)</a:t>
            </a:r>
            <a:r>
              <a:rPr lang="en-US" sz="2000" i="1" dirty="0"/>
              <a:t>.</a:t>
            </a:r>
          </a:p>
          <a:p>
            <a:pPr>
              <a:buClr>
                <a:srgbClr val="E18F39"/>
              </a:buClr>
            </a:pPr>
            <a:endParaRPr lang="en-US" sz="2000" dirty="0"/>
          </a:p>
          <a:p>
            <a:pPr marL="285750" indent="-285750" algn="just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000" dirty="0"/>
              <a:t>Именно такое отношение к служению мы должны привить детям, так как  через служении мы также познаем Бога</a:t>
            </a:r>
            <a:r>
              <a:rPr lang="en-US" sz="2000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E5EE31E-B23A-E44D-98E1-82E0822DFE33}"/>
              </a:ext>
            </a:extLst>
          </p:cNvPr>
          <p:cNvSpPr txBox="1"/>
          <p:nvPr/>
        </p:nvSpPr>
        <p:spPr>
          <a:xfrm>
            <a:off x="505479" y="164064"/>
            <a:ext cx="8420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Служение под водительством Святого Духа</a:t>
            </a:r>
            <a:endParaRPr lang="en-US" sz="14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8507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211581"/>
            <a:ext cx="9152410" cy="68587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5220" y="564777"/>
            <a:ext cx="7152022" cy="646331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Вопросы для обсуждения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E0CE529-1C45-F548-AE8A-BB4457328103}"/>
              </a:ext>
            </a:extLst>
          </p:cNvPr>
          <p:cNvSpPr txBox="1"/>
          <p:nvPr/>
        </p:nvSpPr>
        <p:spPr>
          <a:xfrm>
            <a:off x="827842" y="1511309"/>
            <a:ext cx="6516209" cy="452431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Поделитесь ситуациями из собственной жизни, когда ваши родители или вы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ru-RU" sz="2400" b="1" dirty="0">
                <a:solidFill>
                  <a:schemeClr val="bg1"/>
                </a:solidFill>
              </a:rPr>
              <a:t>будучи родителями</a:t>
            </a:r>
            <a:r>
              <a:rPr lang="en-US" sz="2400" b="1" dirty="0">
                <a:solidFill>
                  <a:schemeClr val="bg1"/>
                </a:solidFill>
              </a:rPr>
              <a:t>,</a:t>
            </a:r>
            <a:r>
              <a:rPr lang="ru-RU" sz="2400" b="1" dirty="0">
                <a:solidFill>
                  <a:schemeClr val="bg1"/>
                </a:solidFill>
              </a:rPr>
              <a:t> воспитывали/обучали своих детей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ru-RU" sz="2400" b="1" dirty="0">
                <a:solidFill>
                  <a:schemeClr val="bg1"/>
                </a:solidFill>
              </a:rPr>
              <a:t>используя в качестве примера свой жизненный опыт</a:t>
            </a:r>
            <a:r>
              <a:rPr lang="en-US" sz="2400" b="1" dirty="0">
                <a:solidFill>
                  <a:schemeClr val="bg1"/>
                </a:solidFill>
              </a:rPr>
              <a:t>.</a:t>
            </a:r>
          </a:p>
          <a:p>
            <a:pPr algn="ctr"/>
            <a:endParaRPr lang="en-US" sz="2400" b="1" dirty="0">
              <a:solidFill>
                <a:schemeClr val="bg1"/>
              </a:solidFill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(Примечание: помните, что не все примеры из жизни могут быть полезны, уместны и актуальны для ваших детей</a:t>
            </a:r>
            <a:r>
              <a:rPr lang="en-US" sz="2400" b="1" dirty="0">
                <a:solidFill>
                  <a:schemeClr val="bg1"/>
                </a:solidFill>
              </a:rPr>
              <a:t>. </a:t>
            </a:r>
            <a:r>
              <a:rPr lang="ru-RU" sz="2400" b="1" dirty="0">
                <a:solidFill>
                  <a:schemeClr val="bg1"/>
                </a:solidFill>
              </a:rPr>
              <a:t>Обязательно убедитесь в ценности личного примера,  соответствует ли он возрасту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ru-RU" sz="2400" b="1" dirty="0">
                <a:solidFill>
                  <a:schemeClr val="bg1"/>
                </a:solidFill>
              </a:rPr>
              <a:t>принесет ли пользу или причинит больше вреда)</a:t>
            </a:r>
            <a:r>
              <a:rPr lang="en-US" sz="2400" b="1" dirty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3523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52410" cy="68587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E0CE529-1C45-F548-AE8A-BB4457328103}"/>
              </a:ext>
            </a:extLst>
          </p:cNvPr>
          <p:cNvSpPr txBox="1"/>
          <p:nvPr/>
        </p:nvSpPr>
        <p:spPr>
          <a:xfrm>
            <a:off x="0" y="23874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Влияние личного примера</a:t>
            </a:r>
            <a:r>
              <a:rPr lang="en-US" sz="28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,</a:t>
            </a:r>
            <a:r>
              <a:rPr lang="ru-RU" sz="28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 обучения и совместного служения</a:t>
            </a:r>
            <a:endParaRPr lang="en-US" sz="28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321DCA3-A769-C049-BA95-5D4CF043B697}"/>
              </a:ext>
            </a:extLst>
          </p:cNvPr>
          <p:cNvSpPr txBox="1"/>
          <p:nvPr/>
        </p:nvSpPr>
        <p:spPr>
          <a:xfrm>
            <a:off x="846343" y="1690062"/>
            <a:ext cx="745131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i="1" dirty="0"/>
              <a:t>Эллен Уайт пишет:</a:t>
            </a:r>
            <a:r>
              <a:rPr lang="en-US" sz="2000" i="1" dirty="0"/>
              <a:t> </a:t>
            </a:r>
            <a:r>
              <a:rPr lang="ru-RU" sz="2000" i="1" dirty="0"/>
              <a:t>«Вы должны наставлять, предостерегать, советовать, всегда помня, что ваши взгляды, слова и дела оказывают непосредственное влияние на будущее ваших детей. Вы не призваны изображать на холсте совершенные формы или высекать их из мрамора. Ваша задача — запечатлеть в человеческой душе образ Божий». </a:t>
            </a:r>
          </a:p>
          <a:p>
            <a:pPr algn="ctr"/>
            <a:r>
              <a:rPr lang="ru-RU" sz="2000" i="1" dirty="0"/>
              <a:t>«Воспитание детей»</a:t>
            </a:r>
            <a:r>
              <a:rPr lang="en-US" sz="2000" i="1" dirty="0"/>
              <a:t>, </a:t>
            </a:r>
            <a:r>
              <a:rPr lang="ru-RU" sz="2000" i="1" dirty="0"/>
              <a:t>глава 40 </a:t>
            </a:r>
          </a:p>
          <a:p>
            <a:endParaRPr lang="ru-RU" sz="2000" dirty="0"/>
          </a:p>
          <a:p>
            <a:pPr algn="just"/>
            <a:r>
              <a:rPr lang="ru-RU" sz="2000" dirty="0"/>
              <a:t>Господь желает и заповедует нам</a:t>
            </a:r>
            <a:r>
              <a:rPr lang="en-US" sz="2000" dirty="0"/>
              <a:t>, </a:t>
            </a:r>
            <a:r>
              <a:rPr lang="ru-RU" sz="2000" dirty="0"/>
              <a:t>чтобы мы</a:t>
            </a:r>
            <a:r>
              <a:rPr lang="en-US" sz="2000" dirty="0"/>
              <a:t>, </a:t>
            </a:r>
            <a:r>
              <a:rPr lang="ru-RU" sz="2000" dirty="0"/>
              <a:t>будучи родителями, воспитывали своих детей в Духе Истины и способствовали их стремлению следовать за Господом. Все, что совершается или произносится, — каждое слово и действие — должно быть ориентировано на Христа, демонстрируя библейское мировоззрение молодым умам.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25496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8410" y="0"/>
            <a:ext cx="9152410" cy="68587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E0CE529-1C45-F548-AE8A-BB4457328103}"/>
              </a:ext>
            </a:extLst>
          </p:cNvPr>
          <p:cNvSpPr txBox="1"/>
          <p:nvPr/>
        </p:nvSpPr>
        <p:spPr>
          <a:xfrm>
            <a:off x="450888" y="225035"/>
            <a:ext cx="6750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Тексты из Священного Писания</a:t>
            </a:r>
            <a:endParaRPr lang="en-US" sz="32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321DCA3-A769-C049-BA95-5D4CF043B697}"/>
              </a:ext>
            </a:extLst>
          </p:cNvPr>
          <p:cNvSpPr txBox="1"/>
          <p:nvPr/>
        </p:nvSpPr>
        <p:spPr>
          <a:xfrm>
            <a:off x="842138" y="1443841"/>
            <a:ext cx="745131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E18F39"/>
              </a:buClr>
            </a:pPr>
            <a:r>
              <a:rPr lang="ru-RU" sz="2800" b="1" i="1" dirty="0"/>
              <a:t>«Во всём показывай в себе образец добрых дел, в учительстве — чистоту, степенность, </a:t>
            </a:r>
            <a:r>
              <a:rPr lang="ru-RU" sz="2800" b="1" i="1" dirty="0" err="1"/>
              <a:t>неповреждённость</a:t>
            </a:r>
            <a:r>
              <a:rPr lang="ru-RU" sz="2800" b="1" i="1" dirty="0"/>
              <a:t>»</a:t>
            </a:r>
            <a:r>
              <a:rPr lang="en-US" sz="2800" b="1" i="1" dirty="0"/>
              <a:t>.</a:t>
            </a:r>
          </a:p>
          <a:p>
            <a:pPr algn="ctr">
              <a:buClr>
                <a:srgbClr val="E18F39"/>
              </a:buClr>
            </a:pPr>
            <a:r>
              <a:rPr lang="en-US" sz="2800" i="1" dirty="0"/>
              <a:t> </a:t>
            </a:r>
            <a:r>
              <a:rPr lang="ru-RU" sz="2800" i="1" dirty="0"/>
              <a:t>Послание к Титу</a:t>
            </a:r>
            <a:r>
              <a:rPr lang="en-US" sz="2800" i="1" dirty="0"/>
              <a:t> 2:7 </a:t>
            </a:r>
          </a:p>
          <a:p>
            <a:pPr marL="285750" indent="-285750" algn="ctr">
              <a:buClr>
                <a:srgbClr val="E18F39"/>
              </a:buClr>
              <a:buFont typeface="Arial" panose="020B0604020202020204" pitchFamily="34" charset="0"/>
              <a:buChar char="•"/>
            </a:pPr>
            <a:endParaRPr lang="en-US" sz="2800" dirty="0"/>
          </a:p>
          <a:p>
            <a:pPr algn="ctr">
              <a:buClr>
                <a:srgbClr val="E18F39"/>
              </a:buClr>
            </a:pPr>
            <a:r>
              <a:rPr lang="ru-RU" sz="2800" b="1" i="1" dirty="0"/>
              <a:t>«Ибо и Сын Человеческий не для того пришёл, чтобы Ему служили, но чтобы послужить и отдать душу Свою для искупления многих». 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i="1" dirty="0"/>
              <a:t>Евангелие от Марка</a:t>
            </a:r>
            <a:r>
              <a:rPr lang="en-US" sz="2800" i="1" dirty="0"/>
              <a:t> 10:45</a:t>
            </a:r>
          </a:p>
        </p:txBody>
      </p:sp>
    </p:spTree>
    <p:extLst>
      <p:ext uri="{BB962C8B-B14F-4D97-AF65-F5344CB8AC3E}">
        <p14:creationId xmlns:p14="http://schemas.microsoft.com/office/powerpoint/2010/main" val="17372641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061" y="0"/>
            <a:ext cx="9152410" cy="68587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321DCA3-A769-C049-BA95-5D4CF043B697}"/>
              </a:ext>
            </a:extLst>
          </p:cNvPr>
          <p:cNvSpPr txBox="1"/>
          <p:nvPr/>
        </p:nvSpPr>
        <p:spPr>
          <a:xfrm>
            <a:off x="855609" y="1348868"/>
            <a:ext cx="745131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В книге Бытие </a:t>
            </a:r>
            <a:r>
              <a:rPr lang="en-US" sz="2000" dirty="0"/>
              <a:t>18:19</a:t>
            </a:r>
            <a:r>
              <a:rPr lang="ru-RU" sz="2000" dirty="0"/>
              <a:t> Господь обращается к Аврааму</a:t>
            </a:r>
            <a:r>
              <a:rPr lang="en-US" sz="2000" dirty="0"/>
              <a:t>, </a:t>
            </a:r>
            <a:r>
              <a:rPr lang="ru-RU" sz="2000" dirty="0"/>
              <a:t>говоря:</a:t>
            </a:r>
            <a:r>
              <a:rPr lang="en-US" sz="2000" dirty="0"/>
              <a:t> </a:t>
            </a:r>
            <a:r>
              <a:rPr lang="ru-RU" sz="2000" i="1" dirty="0"/>
              <a:t>«ибо Я избрал его для того, чтобы он заповедал сынам своим и дому своему после себя, ходить путём Господним, творя правду и суд;»</a:t>
            </a:r>
            <a:r>
              <a:rPr lang="en-US" b="1" dirty="0"/>
              <a:t>.</a:t>
            </a:r>
            <a:r>
              <a:rPr lang="ru-RU" b="1" dirty="0"/>
              <a:t> </a:t>
            </a:r>
            <a:r>
              <a:rPr lang="ru-RU" sz="2000" dirty="0"/>
              <a:t>Именно к этому призываются родители: растить и наставлять своих детей на пути Господа.</a:t>
            </a:r>
            <a:endParaRPr lang="en-US" sz="2000" dirty="0"/>
          </a:p>
          <a:p>
            <a:pPr algn="ctr"/>
            <a:endParaRPr lang="ru-RU" sz="2000" dirty="0"/>
          </a:p>
          <a:p>
            <a:pPr algn="ctr"/>
            <a:endParaRPr lang="en-US" sz="2000" dirty="0"/>
          </a:p>
          <a:p>
            <a:pPr algn="ctr"/>
            <a:r>
              <a:rPr lang="ru-RU" sz="2000" dirty="0" err="1"/>
              <a:t>Крэйг</a:t>
            </a:r>
            <a:r>
              <a:rPr lang="ru-RU" sz="2000" dirty="0"/>
              <a:t> Хилл в книге «Бар Барака. Как провести христианский вариант церемонии Бар </a:t>
            </a:r>
            <a:r>
              <a:rPr lang="ru-RU" sz="2000" dirty="0" err="1"/>
              <a:t>Мицва</a:t>
            </a:r>
            <a:r>
              <a:rPr lang="ru-RU" sz="2000" dirty="0"/>
              <a:t>» пишет:</a:t>
            </a:r>
            <a:endParaRPr lang="en-US" sz="2000" dirty="0"/>
          </a:p>
          <a:p>
            <a:pPr algn="ctr"/>
            <a:endParaRPr lang="en-US" sz="2000" dirty="0"/>
          </a:p>
          <a:p>
            <a:pPr algn="ctr"/>
            <a:r>
              <a:rPr lang="ru-RU" sz="2000" i="1" dirty="0"/>
              <a:t>«Родители не в силах на этой земле даровать благословение и наставить своих детей на Путь Истинный без Божьего содействия</a:t>
            </a:r>
            <a:r>
              <a:rPr lang="en-US" sz="2000" i="1" dirty="0"/>
              <a:t>, </a:t>
            </a:r>
            <a:r>
              <a:rPr lang="ru-RU" sz="2000" i="1" dirty="0"/>
              <a:t>поэтому Господь призывает их убедиться в том, что они действительно могут стать свидетелями Божьего характера и проводниками Его даров для своих детей…»</a:t>
            </a:r>
            <a:r>
              <a:rPr lang="en-US" sz="2000" i="1" dirty="0"/>
              <a:t>.</a:t>
            </a:r>
          </a:p>
          <a:p>
            <a:pPr algn="ctr"/>
            <a:endParaRPr lang="en-US" sz="2000" i="1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F2B3FE9-3034-C540-8C34-0EA41967F99B}"/>
              </a:ext>
            </a:extLst>
          </p:cNvPr>
          <p:cNvSpPr txBox="1"/>
          <p:nvPr/>
        </p:nvSpPr>
        <p:spPr>
          <a:xfrm>
            <a:off x="13471" y="30698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Влияние личного примера</a:t>
            </a:r>
            <a:r>
              <a:rPr lang="en-US" sz="28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,</a:t>
            </a:r>
            <a:r>
              <a:rPr lang="ru-RU" sz="28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 обучения и совместного служения</a:t>
            </a:r>
            <a:endParaRPr lang="en-US" sz="28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8399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8410" y="-8000"/>
            <a:ext cx="9152410" cy="68587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321DCA3-A769-C049-BA95-5D4CF043B697}"/>
              </a:ext>
            </a:extLst>
          </p:cNvPr>
          <p:cNvSpPr txBox="1"/>
          <p:nvPr/>
        </p:nvSpPr>
        <p:spPr>
          <a:xfrm>
            <a:off x="859814" y="1698764"/>
            <a:ext cx="745131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/>
              <a:t>Сусанна Уэсли</a:t>
            </a:r>
          </a:p>
          <a:p>
            <a:pPr algn="ctr"/>
            <a:endParaRPr lang="ru-RU" sz="2000" dirty="0"/>
          </a:p>
          <a:p>
            <a:pPr algn="ctr"/>
            <a:endParaRPr lang="ru-RU" sz="2800" dirty="0"/>
          </a:p>
          <a:p>
            <a:pPr algn="ctr"/>
            <a:r>
              <a:rPr lang="ru-RU" sz="2800" dirty="0"/>
              <a:t>Имя Сюзанны Уэсли записано в христианской истории не из-за достижений её сыновей, а из-за её примера и влияния на своих детей. Её земная жизнь закончилась, но её влияние, сформировавшее этих мужей Божьих, продолжается и сегодня</a:t>
            </a:r>
            <a:r>
              <a:rPr lang="en-US" sz="2800" dirty="0"/>
              <a:t>.</a:t>
            </a:r>
            <a:endParaRPr lang="ru-RU" sz="2800" dirty="0"/>
          </a:p>
          <a:p>
            <a:pPr algn="ctr"/>
            <a:endParaRPr lang="ru-RU" sz="2000" dirty="0"/>
          </a:p>
          <a:p>
            <a:pPr algn="ctr"/>
            <a:endParaRPr lang="ru-RU" sz="2000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BDF1181-0A33-1548-8F8D-9BF26B13FF8E}"/>
              </a:ext>
            </a:extLst>
          </p:cNvPr>
          <p:cNvSpPr txBox="1"/>
          <p:nvPr/>
        </p:nvSpPr>
        <p:spPr>
          <a:xfrm>
            <a:off x="149949" y="250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Влияние личного примера</a:t>
            </a:r>
            <a:r>
              <a:rPr lang="en-US" sz="28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,</a:t>
            </a:r>
            <a:r>
              <a:rPr lang="ru-RU" sz="28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 обучения и совместного служения</a:t>
            </a:r>
            <a:endParaRPr lang="en-US" sz="28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2414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061" y="-794"/>
            <a:ext cx="9152410" cy="68587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321DCA3-A769-C049-BA95-5D4CF043B697}"/>
              </a:ext>
            </a:extLst>
          </p:cNvPr>
          <p:cNvSpPr txBox="1"/>
          <p:nvPr/>
        </p:nvSpPr>
        <p:spPr>
          <a:xfrm>
            <a:off x="846343" y="1074509"/>
            <a:ext cx="745131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Эта женщина взяла ответственность за духовное воспитание детей на себя</a:t>
            </a:r>
            <a:r>
              <a:rPr lang="en-US" dirty="0"/>
              <a:t>. </a:t>
            </a:r>
            <a:r>
              <a:rPr lang="ru-RU" dirty="0"/>
              <a:t>Она каждый день дома учила своих детей Слову Божьему.  Основываясь на ключевых принципах духовно-нравственного воспитания</a:t>
            </a:r>
            <a:r>
              <a:rPr lang="en-US" dirty="0"/>
              <a:t>, </a:t>
            </a:r>
            <a:r>
              <a:rPr lang="ru-RU" dirty="0"/>
              <a:t>Сусанне удалось воспитать своих детей сильными в вере</a:t>
            </a:r>
            <a:r>
              <a:rPr lang="en-US" dirty="0"/>
              <a:t>. </a:t>
            </a:r>
            <a:r>
              <a:rPr lang="ru-RU" dirty="0"/>
              <a:t>Те</a:t>
            </a:r>
            <a:r>
              <a:rPr lang="en-US" dirty="0"/>
              <a:t> </a:t>
            </a:r>
            <a:r>
              <a:rPr lang="ru-RU" dirty="0"/>
              <a:t>ценности</a:t>
            </a:r>
            <a:r>
              <a:rPr lang="en-US" dirty="0"/>
              <a:t>, </a:t>
            </a:r>
            <a:r>
              <a:rPr lang="ru-RU" dirty="0"/>
              <a:t>которые мать прививала своим детям еще в малом возрасте</a:t>
            </a:r>
            <a:r>
              <a:rPr lang="en-US" dirty="0"/>
              <a:t>, </a:t>
            </a:r>
            <a:r>
              <a:rPr lang="ru-RU" dirty="0"/>
              <a:t>приносили свои плоды на протяжении всей их жизни</a:t>
            </a:r>
            <a:r>
              <a:rPr lang="en-US" dirty="0"/>
              <a:t>. </a:t>
            </a:r>
            <a:r>
              <a:rPr lang="ru-RU" dirty="0"/>
              <a:t> Принципы ее воспитания отразились и на христианской истории в целом</a:t>
            </a:r>
            <a:r>
              <a:rPr lang="en-US" dirty="0"/>
              <a:t>, </a:t>
            </a:r>
            <a:r>
              <a:rPr lang="ru-RU" dirty="0"/>
              <a:t>благодаря ее сыновьям Чарльзу и Джону Уэсли</a:t>
            </a:r>
            <a:r>
              <a:rPr lang="en-US" dirty="0"/>
              <a:t>.</a:t>
            </a:r>
            <a:endParaRPr lang="ru-RU" sz="2000" dirty="0"/>
          </a:p>
          <a:p>
            <a:endParaRPr lang="en-US" sz="2000" dirty="0"/>
          </a:p>
          <a:p>
            <a:pPr algn="just"/>
            <a:r>
              <a:rPr lang="ru-RU" sz="2000" dirty="0"/>
              <a:t>Родительское влияние может принести колоссальные плоды. Наставляя своих детей на Путь Господний еще с ранних лет, мы помогаем им сохранить библейское мировоззрение и близкие отношения со Спасителем на протяжении всей их жизни. Вот что значит оставить наследие веры.</a:t>
            </a:r>
            <a:endParaRPr lang="en-US" sz="2000" dirty="0"/>
          </a:p>
          <a:p>
            <a:endParaRPr lang="en-US" sz="2000" dirty="0"/>
          </a:p>
          <a:p>
            <a:pPr algn="ctr"/>
            <a:r>
              <a:rPr lang="ru-RU" sz="2000" b="1" i="1" dirty="0"/>
              <a:t>«Наставь юношу при начале пути его: он не уклонится от него, когда и состарится». </a:t>
            </a:r>
            <a:r>
              <a:rPr lang="en-US" sz="2000" dirty="0"/>
              <a:t>(</a:t>
            </a:r>
            <a:r>
              <a:rPr lang="ru-RU" sz="2000" dirty="0"/>
              <a:t>Притчи</a:t>
            </a:r>
            <a:r>
              <a:rPr lang="en-US" sz="2000" dirty="0"/>
              <a:t> 22:6).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8949850-C4F1-E746-AE19-E142FFD3D36F}"/>
              </a:ext>
            </a:extLst>
          </p:cNvPr>
          <p:cNvSpPr txBox="1"/>
          <p:nvPr/>
        </p:nvSpPr>
        <p:spPr>
          <a:xfrm>
            <a:off x="-5061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Влияние личного примера</a:t>
            </a:r>
            <a:r>
              <a:rPr lang="en-US" sz="28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,</a:t>
            </a:r>
            <a:r>
              <a:rPr lang="ru-RU" sz="28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 обучения и совместного служения</a:t>
            </a:r>
            <a:endParaRPr lang="en-US" sz="28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1777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52410" cy="68587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0618" y="325620"/>
            <a:ext cx="7513258" cy="646331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Вопросы для обсуждения в группах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E0CE529-1C45-F548-AE8A-BB4457328103}"/>
              </a:ext>
            </a:extLst>
          </p:cNvPr>
          <p:cNvSpPr txBox="1"/>
          <p:nvPr/>
        </p:nvSpPr>
        <p:spPr>
          <a:xfrm>
            <a:off x="417251" y="1297571"/>
            <a:ext cx="7039992" cy="409342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just"/>
            <a:r>
              <a:rPr lang="ru-RU" sz="2000" b="1" dirty="0">
                <a:solidFill>
                  <a:schemeClr val="bg1"/>
                </a:solidFill>
              </a:rPr>
              <a:t>Самостоятельно</a:t>
            </a:r>
            <a:r>
              <a:rPr lang="en-US" sz="2000" b="1" dirty="0">
                <a:solidFill>
                  <a:schemeClr val="bg1"/>
                </a:solidFill>
              </a:rPr>
              <a:t>, c c</a:t>
            </a:r>
            <a:r>
              <a:rPr lang="ru-RU" sz="2000" b="1" dirty="0">
                <a:solidFill>
                  <a:schemeClr val="bg1"/>
                </a:solidFill>
              </a:rPr>
              <a:t>упругом или в малых группах обсудите и помолитесь о  следующем: </a:t>
            </a:r>
          </a:p>
          <a:p>
            <a:pPr algn="just"/>
            <a:endParaRPr lang="en-US" sz="2000" dirty="0">
              <a:solidFill>
                <a:schemeClr val="bg1"/>
              </a:solidFill>
            </a:endParaRPr>
          </a:p>
          <a:p>
            <a:pPr marL="457200" lvl="0" indent="-457200" algn="ctr">
              <a:buFont typeface="+mj-lt"/>
              <a:buAutoNum type="arabicPeriod"/>
            </a:pPr>
            <a:r>
              <a:rPr lang="ru-RU" sz="2000" dirty="0">
                <a:solidFill>
                  <a:schemeClr val="bg1"/>
                </a:solidFill>
              </a:rPr>
              <a:t>Обсудите, что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значит «формировать мировоззрение ребенка посредством моделирования, обучения и служения»?</a:t>
            </a:r>
            <a:endParaRPr lang="en-US" sz="2000" dirty="0">
              <a:solidFill>
                <a:schemeClr val="bg1"/>
              </a:solidFill>
            </a:endParaRPr>
          </a:p>
          <a:p>
            <a:pPr marL="457200" lvl="0" indent="-457200" algn="ctr">
              <a:buFont typeface="+mj-lt"/>
              <a:buAutoNum type="arabicPeriod"/>
            </a:pPr>
            <a:r>
              <a:rPr lang="ru-RU" sz="2000" dirty="0">
                <a:solidFill>
                  <a:schemeClr val="bg1"/>
                </a:solidFill>
              </a:rPr>
              <a:t>Подумайте о том, как ваши действия, обучение и опыт могут повлияют на жизнь и мировоззрение ваших детей. Каким образом вы можете целенаправленно влиять на формирование их убеждений? </a:t>
            </a:r>
          </a:p>
          <a:p>
            <a:pPr marL="457200" lvl="0" indent="-457200" algn="ctr">
              <a:buFont typeface="+mj-lt"/>
              <a:buAutoNum type="arabicPeriod"/>
            </a:pPr>
            <a:r>
              <a:rPr lang="ru-RU" sz="2000" dirty="0">
                <a:solidFill>
                  <a:schemeClr val="bg1"/>
                </a:solidFill>
              </a:rPr>
              <a:t>В какие два вида служения вы можете вовлечь свою семью, чтобы воплотить в жизнь христианские ценности?</a:t>
            </a:r>
          </a:p>
          <a:p>
            <a:pPr lvl="0" algn="ctr"/>
            <a:r>
              <a:rPr lang="ru-RU" sz="2000" dirty="0">
                <a:solidFill>
                  <a:schemeClr val="bg1"/>
                </a:solidFill>
              </a:rPr>
              <a:t>Начните это служение </a:t>
            </a:r>
            <a:r>
              <a:rPr lang="ru-RU" sz="2000">
                <a:solidFill>
                  <a:schemeClr val="bg1"/>
                </a:solidFill>
              </a:rPr>
              <a:t>уже сегодня!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4199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8410" y="0"/>
            <a:ext cx="9152410" cy="68587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321DCA3-A769-C049-BA95-5D4CF043B697}"/>
              </a:ext>
            </a:extLst>
          </p:cNvPr>
          <p:cNvSpPr txBox="1"/>
          <p:nvPr/>
        </p:nvSpPr>
        <p:spPr>
          <a:xfrm>
            <a:off x="560070" y="1523684"/>
            <a:ext cx="800688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1. All Scripture is taken from the NKJV</a:t>
            </a:r>
          </a:p>
          <a:p>
            <a:r>
              <a:rPr lang="en-US" sz="1400" dirty="0"/>
              <a:t>2. Ellen White, </a:t>
            </a:r>
            <a:r>
              <a:rPr lang="en-US" sz="1400" i="1" dirty="0"/>
              <a:t>Child Guidance. </a:t>
            </a:r>
            <a:r>
              <a:rPr lang="en-US" sz="1400" dirty="0"/>
              <a:t>(Silver Spring, MD: Review and Herald, 2002), 215.</a:t>
            </a:r>
          </a:p>
          <a:p>
            <a:r>
              <a:rPr lang="en-US" sz="1400" dirty="0"/>
              <a:t>3. S. Joseph Kidder &amp; Katelyn Campbell Weakley, “Shaping Your Child’s Worldview Through a Loving</a:t>
            </a:r>
          </a:p>
          <a:p>
            <a:r>
              <a:rPr lang="en-US" sz="1400" dirty="0"/>
              <a:t>     Relationship,” in </a:t>
            </a:r>
            <a:r>
              <a:rPr lang="en-US" sz="1400" i="1" dirty="0"/>
              <a:t>I Will Go with my Family: Family Resilience</a:t>
            </a:r>
            <a:r>
              <a:rPr lang="en-US" sz="1400" dirty="0"/>
              <a:t>, (Silver Spring, MD: Review and Herald, 2021),</a:t>
            </a:r>
          </a:p>
          <a:p>
            <a:r>
              <a:rPr lang="en-US" sz="1400" dirty="0"/>
              <a:t>     116-123.</a:t>
            </a:r>
          </a:p>
          <a:p>
            <a:r>
              <a:rPr lang="en-US" sz="1400" dirty="0"/>
              <a:t> 4. For additional explanation of worldview, see James Sire, </a:t>
            </a:r>
            <a:r>
              <a:rPr lang="en-US" sz="1400" i="1" dirty="0"/>
              <a:t>The Universe Next Door </a:t>
            </a:r>
            <a:r>
              <a:rPr lang="en-US" sz="1400" dirty="0"/>
              <a:t>(Downers Grove, IL: </a:t>
            </a:r>
          </a:p>
          <a:p>
            <a:r>
              <a:rPr lang="en-US" sz="1400" dirty="0"/>
              <a:t>     InterVarsity Press, 1997); and George </a:t>
            </a:r>
            <a:r>
              <a:rPr lang="en-US" sz="1400" dirty="0" err="1"/>
              <a:t>Barna</a:t>
            </a:r>
            <a:r>
              <a:rPr lang="en-US" sz="1400" dirty="0"/>
              <a:t>, </a:t>
            </a:r>
            <a:r>
              <a:rPr lang="en-US" sz="1400" i="1" dirty="0"/>
              <a:t>Think Like Jesus</a:t>
            </a:r>
            <a:r>
              <a:rPr lang="en-US" sz="1400" dirty="0"/>
              <a:t> (Nashville, TN: Thomas Nelson , 2003); Kevin</a:t>
            </a:r>
          </a:p>
          <a:p>
            <a:r>
              <a:rPr lang="en-US" sz="1400" dirty="0"/>
              <a:t>     J. </a:t>
            </a:r>
            <a:r>
              <a:rPr lang="en-US" sz="1400" dirty="0" err="1"/>
              <a:t>VanHoozer</a:t>
            </a:r>
            <a:r>
              <a:rPr lang="en-US" sz="1400" dirty="0"/>
              <a:t>, “Being Biblical in a Pluralistic Age,” </a:t>
            </a:r>
            <a:r>
              <a:rPr lang="en-US" sz="1400" i="1" dirty="0"/>
              <a:t>Andrews University Seminary Studies</a:t>
            </a:r>
            <a:r>
              <a:rPr lang="en-US" sz="1400" dirty="0"/>
              <a:t> 57 no. 2, 2019.</a:t>
            </a:r>
          </a:p>
          <a:p>
            <a:r>
              <a:rPr lang="en-US" sz="1400" dirty="0"/>
              <a:t>5. Curtis Miller, “Helping Kids Keep the Faith,” </a:t>
            </a:r>
            <a:r>
              <a:rPr lang="en-US" sz="1400" i="1" dirty="0"/>
              <a:t>Fuller Youth Institute</a:t>
            </a:r>
            <a:r>
              <a:rPr lang="en-US" sz="1400" dirty="0"/>
              <a:t>, Dec. 15, 2013.</a:t>
            </a:r>
          </a:p>
          <a:p>
            <a:r>
              <a:rPr lang="en-US" sz="1400" dirty="0"/>
              <a:t>     https://</a:t>
            </a:r>
            <a:r>
              <a:rPr lang="en-US" sz="1400" dirty="0" err="1"/>
              <a:t>fulleryouthinstitute.org</a:t>
            </a:r>
            <a:r>
              <a:rPr lang="en-US" sz="1400" dirty="0"/>
              <a:t>/blog/helping-kids-keep-the-faith. </a:t>
            </a:r>
          </a:p>
          <a:p>
            <a:r>
              <a:rPr lang="en-US" sz="1400" dirty="0"/>
              <a:t>6. For more discussion on different types of teaching—nonverbal, situational, and planned teaching—see</a:t>
            </a:r>
          </a:p>
          <a:p>
            <a:r>
              <a:rPr lang="en-US" sz="1400" dirty="0"/>
              <a:t>    Dorothy </a:t>
            </a:r>
            <a:r>
              <a:rPr lang="en-US" sz="1400" dirty="0" err="1"/>
              <a:t>Bertolet</a:t>
            </a:r>
            <a:r>
              <a:rPr lang="en-US" sz="1400" dirty="0"/>
              <a:t> Fritz, </a:t>
            </a:r>
            <a:r>
              <a:rPr lang="en-US" sz="1400" i="1" dirty="0"/>
              <a:t>The Child and the Christian Faith</a:t>
            </a:r>
            <a:r>
              <a:rPr lang="en-US" sz="1400" dirty="0"/>
              <a:t> (Richmond, VA: CLC Press, 1964), 61-97</a:t>
            </a:r>
          </a:p>
          <a:p>
            <a:r>
              <a:rPr lang="en-US" sz="1400" dirty="0"/>
              <a:t>7. See also Debbie Rivera, “The Shema,” </a:t>
            </a:r>
            <a:r>
              <a:rPr lang="en-US" sz="1400" i="1" dirty="0"/>
              <a:t>Adventist Review. </a:t>
            </a:r>
            <a:r>
              <a:rPr lang="en-US" sz="1400" dirty="0"/>
              <a:t>September 13, 2010.</a:t>
            </a:r>
          </a:p>
          <a:p>
            <a:r>
              <a:rPr lang="en-US" sz="1400" dirty="0"/>
              <a:t>    </a:t>
            </a:r>
            <a:r>
              <a:rPr lang="en-US" sz="1400" i="1" dirty="0"/>
              <a:t>https</a:t>
            </a:r>
            <a:r>
              <a:rPr lang="en-US" sz="1400" dirty="0"/>
              <a:t>://</a:t>
            </a:r>
            <a:r>
              <a:rPr lang="en-US" sz="1400" dirty="0" err="1"/>
              <a:t>www.adventistreview.org</a:t>
            </a:r>
            <a:r>
              <a:rPr lang="en-US" sz="1400" dirty="0"/>
              <a:t>/2010-1530-26.</a:t>
            </a:r>
          </a:p>
          <a:p>
            <a:r>
              <a:rPr lang="en-US" sz="1400" dirty="0"/>
              <a:t>8. As told to us by Thomas Rasmussen, March 28, 2019.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A36F3EA-720C-934F-AE5A-E930EAC6BA12}"/>
              </a:ext>
            </a:extLst>
          </p:cNvPr>
          <p:cNvSpPr txBox="1"/>
          <p:nvPr/>
        </p:nvSpPr>
        <p:spPr>
          <a:xfrm>
            <a:off x="560070" y="220049"/>
            <a:ext cx="7527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Список использованной литературы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4773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794"/>
            <a:ext cx="9152410" cy="68587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321DCA3-A769-C049-BA95-5D4CF043B697}"/>
              </a:ext>
            </a:extLst>
          </p:cNvPr>
          <p:cNvSpPr txBox="1"/>
          <p:nvPr/>
        </p:nvSpPr>
        <p:spPr>
          <a:xfrm>
            <a:off x="560070" y="1519286"/>
            <a:ext cx="800688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9. A few examples and discussions can be found at the following sites: Elizabeth Hopper, “Can Helping</a:t>
            </a:r>
          </a:p>
          <a:p>
            <a:r>
              <a:rPr lang="en-US" sz="1400" dirty="0"/>
              <a:t>    Others Help You Find Meaning in Life?” February 16, 2016. 								 </a:t>
            </a:r>
            <a:r>
              <a:rPr lang="en-US" sz="1400" dirty="0">
                <a:hlinkClick r:id="rId3"/>
              </a:rPr>
              <a:t>https://greatergood.berkeley.edu/article/item/can_helping_others_help_you_find_meaning_in_life/success</a:t>
            </a:r>
            <a:endParaRPr lang="en-US" sz="1400" dirty="0"/>
          </a:p>
          <a:p>
            <a:r>
              <a:rPr lang="en-US" sz="1400" dirty="0"/>
              <a:t>     “7 Scientific Benefits of Helping Others,” Mental Floss, accessed Dec. 16, 2021.</a:t>
            </a:r>
          </a:p>
          <a:p>
            <a:r>
              <a:rPr lang="en-US" sz="1400" dirty="0"/>
              <a:t>     </a:t>
            </a:r>
            <a:r>
              <a:rPr lang="en-US" sz="1400" u="sng" dirty="0">
                <a:hlinkClick r:id="rId4"/>
              </a:rPr>
              <a:t>http://mentalfloss.com/article/71964/7-scientific-benefits-helping-others</a:t>
            </a:r>
            <a:r>
              <a:rPr lang="en-US" sz="1400" dirty="0"/>
              <a:t>; Adam </a:t>
            </a:r>
            <a:r>
              <a:rPr lang="en-US" sz="1400" dirty="0" err="1"/>
              <a:t>Lupu</a:t>
            </a:r>
            <a:r>
              <a:rPr lang="en-US" sz="1400" dirty="0"/>
              <a:t>, “How Do People</a:t>
            </a:r>
          </a:p>
          <a:p>
            <a:r>
              <a:rPr lang="en-US" sz="1400" dirty="0"/>
              <a:t>     Learn Most Effectively,” November 20, 2017. </a:t>
            </a:r>
            <a:r>
              <a:rPr lang="en-US" sz="1400" dirty="0">
                <a:hlinkClick r:id="rId5"/>
              </a:rPr>
              <a:t>https://www.forbes.com/sites/quora/2017/11/20/how-do</a:t>
            </a:r>
            <a:endParaRPr lang="en-US" sz="1400" dirty="0"/>
          </a:p>
          <a:p>
            <a:r>
              <a:rPr lang="en-US" sz="1400" dirty="0"/>
              <a:t>    -people-learn-most-effectively/#1b8753d01f05; Kimberly Yam, “10 Facts That Prove Helping Others is a</a:t>
            </a:r>
          </a:p>
          <a:p>
            <a:r>
              <a:rPr lang="en-US" sz="1400" dirty="0"/>
              <a:t>     Key to Achieving Happiness,” accessed Dec. 16, 2021, </a:t>
            </a:r>
            <a:r>
              <a:rPr lang="en-US" sz="1400" dirty="0">
                <a:hlinkClick r:id="rId6"/>
              </a:rPr>
              <a:t>https://www.huffpost.com/entry/international-day</a:t>
            </a:r>
            <a:endParaRPr lang="en-US" sz="1400" dirty="0"/>
          </a:p>
          <a:p>
            <a:r>
              <a:rPr lang="en-US" sz="1400" dirty="0"/>
              <a:t>    -of-happiness-helping_n_6905446.</a:t>
            </a:r>
          </a:p>
          <a:p>
            <a:r>
              <a:rPr lang="en-US" sz="1400" dirty="0"/>
              <a:t>10. Ellen White, </a:t>
            </a:r>
            <a:r>
              <a:rPr lang="en-US" sz="1400" i="1" dirty="0"/>
              <a:t>Christian Service</a:t>
            </a:r>
            <a:r>
              <a:rPr lang="en-US" sz="1400" dirty="0"/>
              <a:t> (Silver Spring, MD: Review and Herald, 1999), 96. </a:t>
            </a:r>
          </a:p>
          <a:p>
            <a:r>
              <a:rPr lang="en-US" sz="1400" dirty="0"/>
              <a:t>11. Ellen White, </a:t>
            </a:r>
            <a:r>
              <a:rPr lang="en-US" sz="1400" i="1" dirty="0"/>
              <a:t>Testimonies, vol. 6</a:t>
            </a:r>
            <a:r>
              <a:rPr lang="en-US" sz="1400" dirty="0"/>
              <a:t>, (Nampa, ID: Pacific Press Publishing Association, 2002), 429.</a:t>
            </a:r>
          </a:p>
          <a:p>
            <a:r>
              <a:rPr lang="en-US" sz="1400" dirty="0"/>
              <a:t>12. Cheri Fuller, </a:t>
            </a:r>
            <a:r>
              <a:rPr lang="en-US" sz="1400" i="1" dirty="0"/>
              <a:t>Opening Your Childs Spiritual Windows: Ideas to Nurture Your Childs Relationship with God</a:t>
            </a:r>
            <a:r>
              <a:rPr lang="en-US" sz="1400" dirty="0"/>
              <a:t>   </a:t>
            </a:r>
          </a:p>
          <a:p>
            <a:r>
              <a:rPr lang="en-US" sz="1400" dirty="0"/>
              <a:t>     (Grand Rapids, MI: Zondervan, 2001), 209.</a:t>
            </a:r>
          </a:p>
          <a:p>
            <a:r>
              <a:rPr lang="en-US" sz="1400" dirty="0"/>
              <a:t>13. Ellen White, </a:t>
            </a:r>
            <a:r>
              <a:rPr lang="en-US" sz="1400" i="1" dirty="0"/>
              <a:t>Child Guidance,</a:t>
            </a:r>
            <a:r>
              <a:rPr lang="en-US" sz="1400" dirty="0"/>
              <a:t> 218.</a:t>
            </a:r>
          </a:p>
          <a:p>
            <a:r>
              <a:rPr lang="en-US" sz="1400" dirty="0"/>
              <a:t>14. Craig Hill, </a:t>
            </a:r>
            <a:r>
              <a:rPr lang="en-US" sz="1400" i="1" dirty="0"/>
              <a:t>Bar Barakah </a:t>
            </a:r>
            <a:r>
              <a:rPr lang="en-US" sz="1400" dirty="0"/>
              <a:t>(Littleton, CO: Family Foundational Int., 1998), 8. </a:t>
            </a:r>
          </a:p>
          <a:p>
            <a:r>
              <a:rPr lang="en-US" sz="1400" dirty="0"/>
              <a:t>15. See Diane Severance, “Susanna Wesley: Christian Mother,” </a:t>
            </a:r>
            <a:r>
              <a:rPr lang="en-US" sz="1400" dirty="0" err="1"/>
              <a:t>Christianity.com</a:t>
            </a:r>
            <a:r>
              <a:rPr lang="en-US" sz="1400" dirty="0"/>
              <a:t>, May 3, 2010, </a:t>
            </a:r>
            <a:r>
              <a:rPr lang="en-US" sz="1400" u="sng" dirty="0">
                <a:hlinkClick r:id="rId7"/>
              </a:rPr>
              <a:t>https://www.christianity.com/church/church-history/timeline/1701-1800/susanna-wesley-christian-mother-11630240.html</a:t>
            </a:r>
            <a:r>
              <a:rPr lang="en-US" sz="1400" dirty="0"/>
              <a:t>; Jackie Green and Lauren Green-McAfee, “The Praying Example of Susanna Wesley,” </a:t>
            </a:r>
            <a:r>
              <a:rPr lang="en-US" sz="1400" dirty="0" err="1"/>
              <a:t>Faithgateway</a:t>
            </a:r>
            <a:r>
              <a:rPr lang="en-US" sz="1400" dirty="0"/>
              <a:t>, June 5, 2018, </a:t>
            </a:r>
            <a:r>
              <a:rPr lang="en-US" sz="1400" u="sng" dirty="0">
                <a:hlinkClick r:id="rId8"/>
              </a:rPr>
              <a:t>https://www.faithgateway.com/praying-example-susanna-wesley/#.XJu_QyhKhPY</a:t>
            </a:r>
            <a:r>
              <a:rPr lang="en-US" sz="1400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2E22FBD-8AF4-8143-964D-A1D9F19333B5}"/>
              </a:ext>
            </a:extLst>
          </p:cNvPr>
          <p:cNvSpPr txBox="1"/>
          <p:nvPr/>
        </p:nvSpPr>
        <p:spPr>
          <a:xfrm>
            <a:off x="560070" y="220049"/>
            <a:ext cx="7527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Список использованной литературы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7465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433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8410" y="0"/>
            <a:ext cx="9152410" cy="68587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321DCA3-A769-C049-BA95-5D4CF043B697}"/>
              </a:ext>
            </a:extLst>
          </p:cNvPr>
          <p:cNvSpPr txBox="1"/>
          <p:nvPr/>
        </p:nvSpPr>
        <p:spPr>
          <a:xfrm>
            <a:off x="692872" y="1266847"/>
            <a:ext cx="745131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/>
              <a:t>«В семье отцы и матери должны являть своим детям такой пример, подражание которому они хотели бы увидеть в них. Им следует относиться друг к другу мягко и уважительно, выражая это словами, взглядами и действиями. Являя своим детям характер Иисуса Христа, они обязаны показать, что ими управляет Святой Дух. Сила подражания очень велика. В детстве и юности, когда эта способность наиболее развита, молодым людям необходимо показать совершенный пример. Дети должны доверять своим родителям, и тогда они усвоят преподанные им уроки»</a:t>
            </a:r>
            <a:r>
              <a:rPr lang="en-US" sz="2400" i="1" dirty="0"/>
              <a:t>.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«Воспитание детей» </a:t>
            </a:r>
            <a:r>
              <a:rPr lang="en-US" dirty="0"/>
              <a:t>, </a:t>
            </a:r>
            <a:r>
              <a:rPr lang="ru-RU" dirty="0"/>
              <a:t>глава 40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E38E148-F9B3-3D49-8A34-C4422B1C27F6}"/>
              </a:ext>
            </a:extLst>
          </p:cNvPr>
          <p:cNvSpPr txBox="1"/>
          <p:nvPr/>
        </p:nvSpPr>
        <p:spPr>
          <a:xfrm>
            <a:off x="449943" y="251230"/>
            <a:ext cx="7937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Эллен Уайт в книге</a:t>
            </a:r>
            <a:r>
              <a:rPr lang="en-US" sz="28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 “</a:t>
            </a:r>
            <a:r>
              <a:rPr lang="ru-RU" sz="28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Воспитание детей</a:t>
            </a:r>
            <a:r>
              <a:rPr lang="en-US" sz="28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” </a:t>
            </a:r>
            <a:r>
              <a:rPr lang="ru-RU" sz="28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пишет:</a:t>
            </a:r>
            <a:endParaRPr lang="en-US" sz="28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092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20786"/>
            <a:ext cx="9152410" cy="68587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E0CE529-1C45-F548-AE8A-BB4457328103}"/>
              </a:ext>
            </a:extLst>
          </p:cNvPr>
          <p:cNvSpPr txBox="1"/>
          <p:nvPr/>
        </p:nvSpPr>
        <p:spPr>
          <a:xfrm>
            <a:off x="560070" y="317323"/>
            <a:ext cx="8051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Введение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321DCA3-A769-C049-BA95-5D4CF043B697}"/>
              </a:ext>
            </a:extLst>
          </p:cNvPr>
          <p:cNvSpPr txBox="1"/>
          <p:nvPr/>
        </p:nvSpPr>
        <p:spPr>
          <a:xfrm>
            <a:off x="860048" y="1143348"/>
            <a:ext cx="745131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E18F39"/>
              </a:buClr>
            </a:pPr>
            <a:r>
              <a:rPr lang="ru-RU" sz="2400" b="1" dirty="0"/>
              <a:t>Триединый путь воспитания</a:t>
            </a:r>
            <a:r>
              <a:rPr lang="en-US" sz="2400" b="1" dirty="0"/>
              <a:t>:</a:t>
            </a:r>
          </a:p>
          <a:p>
            <a:pPr>
              <a:buClr>
                <a:srgbClr val="E18F39"/>
              </a:buClr>
            </a:pPr>
            <a:endParaRPr lang="en-US" sz="2000" dirty="0"/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000" b="1" dirty="0"/>
              <a:t>Путь 1</a:t>
            </a:r>
            <a:r>
              <a:rPr lang="en-US" sz="2000" b="1" dirty="0"/>
              <a:t>. </a:t>
            </a:r>
            <a:r>
              <a:rPr lang="ru-RU" sz="2000" b="1" dirty="0"/>
              <a:t>Личный пример (моделирование) </a:t>
            </a:r>
            <a:r>
              <a:rPr lang="ru-RU" sz="2000" dirty="0"/>
              <a:t>является одним из основных методов духовно-нравственного воспитания ребенка</a:t>
            </a:r>
            <a:r>
              <a:rPr lang="en-US" sz="2000" dirty="0"/>
              <a:t>, </a:t>
            </a:r>
            <a:r>
              <a:rPr lang="ru-RU" sz="2000" dirty="0"/>
              <a:t>который заключается в постоянном</a:t>
            </a:r>
            <a:r>
              <a:rPr lang="en-US" sz="2000" dirty="0"/>
              <a:t> </a:t>
            </a:r>
            <a:r>
              <a:rPr lang="ru-RU" sz="2000" dirty="0"/>
              <a:t>непрямом обучении в ходе естественного наблюдения ребенка за родителем</a:t>
            </a:r>
            <a:r>
              <a:rPr lang="en-US" sz="2000" dirty="0"/>
              <a:t>.</a:t>
            </a:r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000" b="1" dirty="0"/>
              <a:t>Путь 2</a:t>
            </a:r>
            <a:r>
              <a:rPr lang="en-US" sz="2000" dirty="0"/>
              <a:t>. </a:t>
            </a:r>
            <a:r>
              <a:rPr lang="ru-RU" sz="2000" dirty="0"/>
              <a:t>Второй метод – это </a:t>
            </a:r>
            <a:r>
              <a:rPr lang="ru-RU" sz="2000" b="1" dirty="0"/>
              <a:t>прямое обучение</a:t>
            </a:r>
            <a:r>
              <a:rPr lang="en-US" sz="2000" dirty="0"/>
              <a:t>,</a:t>
            </a:r>
            <a:r>
              <a:rPr lang="ru-RU" sz="2000" dirty="0"/>
              <a:t> которое осуществляется  посредством ежедневных наставлений</a:t>
            </a:r>
            <a:r>
              <a:rPr lang="en-US" sz="2000" dirty="0"/>
              <a:t> </a:t>
            </a:r>
            <a:r>
              <a:rPr lang="ru-RU" sz="2000" dirty="0"/>
              <a:t>в повседневной жизни</a:t>
            </a:r>
            <a:r>
              <a:rPr lang="en-US" sz="2000" dirty="0"/>
              <a:t>. </a:t>
            </a:r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000" b="1" dirty="0"/>
              <a:t>Путь 3</a:t>
            </a:r>
            <a:r>
              <a:rPr lang="en-US" sz="2000" b="1" dirty="0"/>
              <a:t>. </a:t>
            </a:r>
            <a:r>
              <a:rPr lang="ru-RU" sz="2000" b="1" dirty="0"/>
              <a:t>Совместное служение</a:t>
            </a:r>
            <a:r>
              <a:rPr lang="en-US" sz="2000" b="1" dirty="0"/>
              <a:t> (</a:t>
            </a:r>
            <a:r>
              <a:rPr lang="ru-RU" sz="2000" b="1" dirty="0"/>
              <a:t>экспериментальное обучение</a:t>
            </a:r>
            <a:r>
              <a:rPr lang="en-US" sz="2000" b="1" dirty="0"/>
              <a:t>)</a:t>
            </a:r>
            <a:r>
              <a:rPr lang="ru-RU" sz="2000" b="1" dirty="0"/>
              <a:t> </a:t>
            </a:r>
            <a:r>
              <a:rPr lang="ru-RU" sz="2000" dirty="0"/>
              <a:t>-  это третья составляющая здорового воспитания</a:t>
            </a:r>
            <a:r>
              <a:rPr lang="en-US" sz="2000" dirty="0"/>
              <a:t>, </a:t>
            </a:r>
            <a:r>
              <a:rPr lang="ru-RU" sz="2000" dirty="0"/>
              <a:t>которая позволяет ребенку учиться на практике</a:t>
            </a:r>
            <a:r>
              <a:rPr lang="en-US" sz="2000" dirty="0"/>
              <a:t>. </a:t>
            </a:r>
          </a:p>
          <a:p>
            <a:pPr algn="ctr">
              <a:buClr>
                <a:srgbClr val="E18F39"/>
              </a:buClr>
            </a:pPr>
            <a:endParaRPr lang="en-US" sz="2000" dirty="0"/>
          </a:p>
          <a:p>
            <a:pPr algn="ctr">
              <a:buClr>
                <a:srgbClr val="E18F39"/>
              </a:buClr>
            </a:pPr>
            <a:r>
              <a:rPr lang="ru-RU" sz="2000" dirty="0"/>
              <a:t>Поведение родителей</a:t>
            </a:r>
            <a:r>
              <a:rPr lang="en-US" sz="2000" dirty="0"/>
              <a:t>, </a:t>
            </a:r>
            <a:r>
              <a:rPr lang="ru-RU" sz="2000" dirty="0"/>
              <a:t>как преднамеренное</a:t>
            </a:r>
            <a:r>
              <a:rPr lang="en-US" sz="2000" dirty="0"/>
              <a:t>, </a:t>
            </a:r>
            <a:r>
              <a:rPr lang="ru-RU" sz="2000" dirty="0"/>
              <a:t>так и произвольное</a:t>
            </a:r>
            <a:r>
              <a:rPr lang="en-US" sz="2000" dirty="0"/>
              <a:t>, </a:t>
            </a:r>
            <a:r>
              <a:rPr lang="ru-RU" sz="2000" dirty="0"/>
              <a:t>оказывает существенное влияние на ребенка</a:t>
            </a:r>
            <a:r>
              <a:rPr lang="en-US" sz="2000" dirty="0"/>
              <a:t>.</a:t>
            </a:r>
            <a:r>
              <a:rPr lang="ru-RU" sz="2000" dirty="0"/>
              <a:t> Воспитание</a:t>
            </a:r>
            <a:r>
              <a:rPr lang="en-US" sz="2000" dirty="0"/>
              <a:t> </a:t>
            </a:r>
            <a:r>
              <a:rPr lang="ru-RU" sz="2000" dirty="0"/>
              <a:t>с учетом данных трех методов поможет вашим детям сформировать библейское мировоззрение</a:t>
            </a:r>
            <a:r>
              <a:rPr lang="en-US" sz="2000" dirty="0"/>
              <a:t>.</a:t>
            </a:r>
          </a:p>
          <a:p>
            <a:pPr>
              <a:buClr>
                <a:srgbClr val="E18F39"/>
              </a:buClr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30724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8410" y="0"/>
            <a:ext cx="9152410" cy="685879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F6D0598-82F1-42B7-34C1-285601FC71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28" y="1285888"/>
            <a:ext cx="6509546" cy="46549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A9C2D8B-0D03-E645-AA22-CC6A490A9B8B}"/>
              </a:ext>
            </a:extLst>
          </p:cNvPr>
          <p:cNvSpPr txBox="1"/>
          <p:nvPr/>
        </p:nvSpPr>
        <p:spPr>
          <a:xfrm>
            <a:off x="2169995" y="1699144"/>
            <a:ext cx="1569492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Личный пример </a:t>
            </a:r>
          </a:p>
          <a:p>
            <a:pPr algn="ctr"/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ПОСМОТРИ! </a:t>
            </a:r>
          </a:p>
          <a:p>
            <a:pPr algn="ctr"/>
            <a:r>
              <a:rPr lang="ru-RU" sz="1400" dirty="0"/>
              <a:t>(Непрямое обучение)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121272F-2B01-2F4F-9C5C-2368ED586869}"/>
              </a:ext>
            </a:extLst>
          </p:cNvPr>
          <p:cNvSpPr txBox="1"/>
          <p:nvPr/>
        </p:nvSpPr>
        <p:spPr>
          <a:xfrm>
            <a:off x="5270309" y="1797784"/>
            <a:ext cx="1569492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Ежедневные наставления</a:t>
            </a:r>
          </a:p>
          <a:p>
            <a:pPr algn="ctr"/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ПОСЛУШАЙ!</a:t>
            </a:r>
            <a:br>
              <a:rPr lang="ru-RU" b="1" dirty="0"/>
            </a:br>
            <a:r>
              <a:rPr lang="ru-RU" sz="1400" dirty="0"/>
              <a:t>(Прямое обучение)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F477681-5010-EE48-8F30-FE885FDDF6CF}"/>
              </a:ext>
            </a:extLst>
          </p:cNvPr>
          <p:cNvSpPr txBox="1"/>
          <p:nvPr/>
        </p:nvSpPr>
        <p:spPr>
          <a:xfrm>
            <a:off x="3521122" y="3955070"/>
            <a:ext cx="1844721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Совместное служение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СДЕЛАЙ!</a:t>
            </a:r>
            <a:br>
              <a:rPr lang="ru-RU" b="1" dirty="0"/>
            </a:br>
            <a:r>
              <a:rPr lang="ru-RU" sz="1200" dirty="0"/>
              <a:t>(экспериментальное обучение)</a:t>
            </a:r>
          </a:p>
        </p:txBody>
      </p:sp>
    </p:spTree>
    <p:extLst>
      <p:ext uri="{BB962C8B-B14F-4D97-AF65-F5344CB8AC3E}">
        <p14:creationId xmlns:p14="http://schemas.microsoft.com/office/powerpoint/2010/main" val="2611810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794"/>
            <a:ext cx="9152410" cy="68587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3164" y="269343"/>
            <a:ext cx="7457243" cy="646331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Вопросы для обсуждения в группах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E0CE529-1C45-F548-AE8A-BB4457328103}"/>
              </a:ext>
            </a:extLst>
          </p:cNvPr>
          <p:cNvSpPr txBox="1"/>
          <p:nvPr/>
        </p:nvSpPr>
        <p:spPr>
          <a:xfrm>
            <a:off x="603680" y="1429028"/>
            <a:ext cx="6516209" cy="452431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1</a:t>
            </a:r>
            <a:r>
              <a:rPr lang="en-US" sz="3200" b="1" dirty="0">
                <a:solidFill>
                  <a:schemeClr val="bg1"/>
                </a:solidFill>
              </a:rPr>
              <a:t>. </a:t>
            </a:r>
            <a:r>
              <a:rPr lang="ru-RU" sz="3200" b="1" dirty="0">
                <a:solidFill>
                  <a:schemeClr val="bg1"/>
                </a:solidFill>
              </a:rPr>
              <a:t>Определите отличительные черты библейского мировоззрения от мирского</a:t>
            </a:r>
            <a:r>
              <a:rPr lang="en-US" sz="3200" b="1" dirty="0">
                <a:solidFill>
                  <a:schemeClr val="bg1"/>
                </a:solidFill>
              </a:rPr>
              <a:t>.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2. </a:t>
            </a:r>
            <a:r>
              <a:rPr lang="ru-RU" sz="3200" b="1" dirty="0">
                <a:solidFill>
                  <a:schemeClr val="bg1"/>
                </a:solidFill>
              </a:rPr>
              <a:t>Приведите и обсудите примеры трудностей</a:t>
            </a:r>
            <a:r>
              <a:rPr lang="en-US" sz="3200" b="1" dirty="0">
                <a:solidFill>
                  <a:schemeClr val="bg1"/>
                </a:solidFill>
              </a:rPr>
              <a:t>, </a:t>
            </a:r>
            <a:r>
              <a:rPr lang="ru-RU" sz="3200" b="1" dirty="0">
                <a:solidFill>
                  <a:schemeClr val="bg1"/>
                </a:solidFill>
              </a:rPr>
              <a:t>с которыми сталкивается родитель-христианин при воспитании детей и формировании их библейского мировоззрения? 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525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12293"/>
            <a:ext cx="9152410" cy="68587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321DCA3-A769-C049-BA95-5D4CF043B697}"/>
              </a:ext>
            </a:extLst>
          </p:cNvPr>
          <p:cNvSpPr txBox="1"/>
          <p:nvPr/>
        </p:nvSpPr>
        <p:spPr>
          <a:xfrm>
            <a:off x="747463" y="2011569"/>
            <a:ext cx="745131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E18F39"/>
              </a:buClr>
            </a:pPr>
            <a:r>
              <a:rPr lang="ru-RU" sz="2400" b="1" i="1" dirty="0"/>
              <a:t>«Так да светит свет ваш пред людьми, чтобы они видели ваши добрые дела и прославляли Отца вашего Небесного»</a:t>
            </a:r>
            <a:r>
              <a:rPr lang="en-US" sz="2400" b="1" i="1" dirty="0"/>
              <a:t>.</a:t>
            </a:r>
            <a:r>
              <a:rPr lang="ru-RU" sz="2400" b="1" i="1" dirty="0"/>
              <a:t/>
            </a:r>
            <a:br>
              <a:rPr lang="ru-RU" sz="2400" b="1" i="1" dirty="0"/>
            </a:br>
            <a:r>
              <a:rPr lang="ru-RU" sz="2400" i="1" dirty="0"/>
              <a:t>Евангелие от Матфея</a:t>
            </a:r>
            <a:r>
              <a:rPr lang="en-US" sz="2400" i="1" dirty="0"/>
              <a:t> 5:16</a:t>
            </a:r>
          </a:p>
          <a:p>
            <a:pPr algn="ctr">
              <a:buClr>
                <a:srgbClr val="E18F39"/>
              </a:buClr>
            </a:pPr>
            <a:endParaRPr lang="en-US" sz="2400" dirty="0"/>
          </a:p>
          <a:p>
            <a:pPr algn="ctr">
              <a:buClr>
                <a:srgbClr val="E18F39"/>
              </a:buClr>
            </a:pPr>
            <a:endParaRPr lang="en-US" sz="2400" dirty="0"/>
          </a:p>
          <a:p>
            <a:pPr algn="ctr">
              <a:buClr>
                <a:srgbClr val="E18F39"/>
              </a:buClr>
            </a:pPr>
            <a:r>
              <a:rPr lang="ru-RU" sz="2400" dirty="0"/>
              <a:t>Свет</a:t>
            </a:r>
            <a:r>
              <a:rPr lang="en-US" sz="2400" dirty="0"/>
              <a:t>, </a:t>
            </a:r>
            <a:r>
              <a:rPr lang="ru-RU" sz="2400" dirty="0"/>
              <a:t>который мы</a:t>
            </a:r>
            <a:r>
              <a:rPr lang="en-US" sz="2400" dirty="0"/>
              <a:t>, </a:t>
            </a:r>
            <a:r>
              <a:rPr lang="ru-RU" sz="2400" dirty="0"/>
              <a:t>как родители</a:t>
            </a:r>
            <a:r>
              <a:rPr lang="en-US" sz="2400" dirty="0"/>
              <a:t>, </a:t>
            </a:r>
            <a:r>
              <a:rPr lang="ru-RU" sz="2400" dirty="0"/>
              <a:t>излучаем на своих детей</a:t>
            </a:r>
            <a:r>
              <a:rPr lang="en-US" sz="2400" dirty="0"/>
              <a:t>, </a:t>
            </a:r>
            <a:r>
              <a:rPr lang="ru-RU" sz="2400" dirty="0"/>
              <a:t>поможет им прийти к Главному Источнику света всего мира</a:t>
            </a:r>
            <a:r>
              <a:rPr lang="en-US" sz="2400" dirty="0"/>
              <a:t>. </a:t>
            </a:r>
            <a:r>
              <a:rPr lang="ru-RU" sz="2400" dirty="0"/>
              <a:t>Наше поведение</a:t>
            </a:r>
            <a:r>
              <a:rPr lang="en-US" sz="2400" dirty="0"/>
              <a:t>, </a:t>
            </a:r>
            <a:r>
              <a:rPr lang="ru-RU" sz="2400" dirty="0"/>
              <a:t> слова и действия являются проводником к учению о Господе</a:t>
            </a:r>
            <a:r>
              <a:rPr lang="en-US" sz="2400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DF6F747-9CB5-774B-A671-510ACD10AB87}"/>
              </a:ext>
            </a:extLst>
          </p:cNvPr>
          <p:cNvSpPr txBox="1"/>
          <p:nvPr/>
        </p:nvSpPr>
        <p:spPr>
          <a:xfrm>
            <a:off x="587364" y="269791"/>
            <a:ext cx="6709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Уподобьтесь Христу</a:t>
            </a:r>
            <a:endParaRPr lang="en-US" sz="14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940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8410" y="0"/>
            <a:ext cx="9152410" cy="68587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321DCA3-A769-C049-BA95-5D4CF043B697}"/>
              </a:ext>
            </a:extLst>
          </p:cNvPr>
          <p:cNvSpPr txBox="1"/>
          <p:nvPr/>
        </p:nvSpPr>
        <p:spPr>
          <a:xfrm>
            <a:off x="842138" y="1113321"/>
            <a:ext cx="745131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E18F39"/>
              </a:buClr>
            </a:pPr>
            <a:r>
              <a:rPr lang="ru-RU" sz="2400" b="1" i="1" dirty="0"/>
              <a:t>«Никто да не пренебрегает юностью твоею; но будь образцом для верных в слове, в житии, в любви, в духе, в вере, в чистоте». </a:t>
            </a:r>
          </a:p>
          <a:p>
            <a:pPr algn="ctr">
              <a:buClr>
                <a:srgbClr val="E18F39"/>
              </a:buClr>
            </a:pPr>
            <a:r>
              <a:rPr lang="ru-RU" sz="2400" i="1" dirty="0"/>
              <a:t>1-ое послание Тимофею </a:t>
            </a:r>
            <a:r>
              <a:rPr lang="en-US" sz="2400" i="1" dirty="0"/>
              <a:t>4:12</a:t>
            </a:r>
          </a:p>
          <a:p>
            <a:pPr>
              <a:buClr>
                <a:srgbClr val="E18F39"/>
              </a:buClr>
            </a:pPr>
            <a:endParaRPr lang="en-US" sz="2400" dirty="0"/>
          </a:p>
          <a:p>
            <a:pPr algn="ctr">
              <a:buClr>
                <a:srgbClr val="E18F39"/>
              </a:buClr>
            </a:pPr>
            <a:r>
              <a:rPr lang="ru-RU" sz="2400" dirty="0"/>
              <a:t> Как уже было сказано</a:t>
            </a:r>
            <a:r>
              <a:rPr lang="en-US" sz="2400" dirty="0"/>
              <a:t>,</a:t>
            </a:r>
            <a:r>
              <a:rPr lang="ru-RU" sz="2400" b="1" dirty="0"/>
              <a:t> личный пример </a:t>
            </a:r>
            <a:r>
              <a:rPr lang="ru-RU" sz="2400" dirty="0"/>
              <a:t>является одним из основных методов духовно-нравственного воспитания ребенка</a:t>
            </a:r>
            <a:r>
              <a:rPr lang="en-US" sz="2400" dirty="0"/>
              <a:t>. </a:t>
            </a:r>
            <a:r>
              <a:rPr lang="ru-RU" sz="2400" dirty="0"/>
              <a:t>В данном стихе Павел обращается к Тимофею</a:t>
            </a:r>
            <a:r>
              <a:rPr lang="en-US" sz="2400" dirty="0"/>
              <a:t>, </a:t>
            </a:r>
            <a:r>
              <a:rPr lang="ru-RU" sz="2400" dirty="0"/>
              <a:t>но также этот призыв актуален для родителей</a:t>
            </a:r>
            <a:r>
              <a:rPr lang="en-US" sz="2400" dirty="0"/>
              <a:t>, </a:t>
            </a:r>
            <a:r>
              <a:rPr lang="ru-RU" sz="2400" dirty="0"/>
              <a:t>бабушек</a:t>
            </a:r>
            <a:r>
              <a:rPr lang="en-US" sz="2400" dirty="0"/>
              <a:t>,</a:t>
            </a:r>
            <a:r>
              <a:rPr lang="ru-RU" sz="2400" dirty="0"/>
              <a:t> дедушек и всех тех</a:t>
            </a:r>
            <a:r>
              <a:rPr lang="en-US" sz="2400" dirty="0"/>
              <a:t>, </a:t>
            </a:r>
            <a:r>
              <a:rPr lang="ru-RU" sz="2400" dirty="0"/>
              <a:t>кто имеет отношение к воспитанию детей</a:t>
            </a:r>
            <a:r>
              <a:rPr lang="en-US" sz="2400" dirty="0"/>
              <a:t>. </a:t>
            </a:r>
            <a:r>
              <a:rPr lang="ru-RU" sz="2400" dirty="0"/>
              <a:t>Нам следует стать образцом в том</a:t>
            </a:r>
            <a:r>
              <a:rPr lang="en-US" sz="2400" dirty="0"/>
              <a:t>, </a:t>
            </a:r>
            <a:r>
              <a:rPr lang="ru-RU" sz="2400" dirty="0"/>
              <a:t>что мы</a:t>
            </a:r>
            <a:r>
              <a:rPr lang="ru-RU" sz="2400" b="1" dirty="0"/>
              <a:t> говорим</a:t>
            </a:r>
            <a:r>
              <a:rPr lang="en-US" sz="2400" dirty="0"/>
              <a:t>, </a:t>
            </a:r>
            <a:r>
              <a:rPr lang="ru-RU" sz="2400" dirty="0"/>
              <a:t>как </a:t>
            </a:r>
            <a:r>
              <a:rPr lang="ru-RU" sz="2400" b="1" dirty="0"/>
              <a:t>любим и веруем</a:t>
            </a:r>
            <a:r>
              <a:rPr lang="en-US" sz="2400" dirty="0"/>
              <a:t>, </a:t>
            </a:r>
            <a:r>
              <a:rPr lang="ru-RU" sz="2400" b="1" dirty="0"/>
              <a:t>как</a:t>
            </a:r>
            <a:r>
              <a:rPr lang="ru-RU" sz="2400" dirty="0"/>
              <a:t> </a:t>
            </a:r>
            <a:r>
              <a:rPr lang="ru-RU" sz="2400" b="1" dirty="0"/>
              <a:t>ведем себя</a:t>
            </a:r>
            <a:r>
              <a:rPr lang="en-US" sz="2400" dirty="0"/>
              <a:t>, </a:t>
            </a:r>
            <a:r>
              <a:rPr lang="ru-RU" sz="2400" dirty="0"/>
              <a:t>и</a:t>
            </a:r>
            <a:r>
              <a:rPr lang="en-US" sz="2400" dirty="0"/>
              <a:t>, </a:t>
            </a:r>
            <a:r>
              <a:rPr lang="ru-RU" sz="2400" dirty="0"/>
              <a:t>наконец, </a:t>
            </a:r>
            <a:r>
              <a:rPr lang="ru-RU" sz="2400" b="1" dirty="0"/>
              <a:t>в моральной своей чистоте</a:t>
            </a:r>
            <a:r>
              <a:rPr lang="en-US" sz="2400" b="1" dirty="0"/>
              <a:t>. </a:t>
            </a:r>
            <a:r>
              <a:rPr lang="ru-RU" sz="2400" b="1" dirty="0"/>
              <a:t> 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52F7144-19F1-2240-B645-35EFA96EBEB5}"/>
              </a:ext>
            </a:extLst>
          </p:cNvPr>
          <p:cNvSpPr txBox="1"/>
          <p:nvPr/>
        </p:nvSpPr>
        <p:spPr>
          <a:xfrm>
            <a:off x="539341" y="317322"/>
            <a:ext cx="6709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Уподобьтесь Христу</a:t>
            </a:r>
            <a:endParaRPr lang="en-US" sz="14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490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8410" y="0"/>
            <a:ext cx="9152410" cy="68587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E0CE529-1C45-F548-AE8A-BB4457328103}"/>
              </a:ext>
            </a:extLst>
          </p:cNvPr>
          <p:cNvSpPr txBox="1"/>
          <p:nvPr/>
        </p:nvSpPr>
        <p:spPr>
          <a:xfrm>
            <a:off x="600500" y="317323"/>
            <a:ext cx="6709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Уподобьтесь Христу</a:t>
            </a:r>
            <a:endParaRPr lang="en-US" sz="14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321DCA3-A769-C049-BA95-5D4CF043B697}"/>
              </a:ext>
            </a:extLst>
          </p:cNvPr>
          <p:cNvSpPr txBox="1"/>
          <p:nvPr/>
        </p:nvSpPr>
        <p:spPr>
          <a:xfrm>
            <a:off x="842138" y="1280977"/>
            <a:ext cx="745131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E18F39"/>
              </a:buClr>
            </a:pPr>
            <a:r>
              <a:rPr lang="en-US" sz="2400" b="1" dirty="0"/>
              <a:t>5 </a:t>
            </a:r>
            <a:r>
              <a:rPr lang="ru-RU" sz="2400" b="1" dirty="0"/>
              <a:t>ключевых</a:t>
            </a:r>
            <a:r>
              <a:rPr lang="en-US" sz="2400" b="1" dirty="0"/>
              <a:t> </a:t>
            </a:r>
            <a:r>
              <a:rPr lang="ru-RU" sz="2400" b="1" dirty="0"/>
              <a:t>аспектов воспитания посредством личного примера</a:t>
            </a:r>
            <a:endParaRPr lang="en-US" sz="2400" b="1" dirty="0"/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000" b="1" dirty="0"/>
              <a:t>Речь –  </a:t>
            </a:r>
            <a:r>
              <a:rPr lang="ru-RU" i="1" dirty="0"/>
              <a:t>«Никакое гнилое слово да не исходит из уст ваших, а только доброе для назидания в вере, дабы оно доставляло благодать слушающим». Послание к </a:t>
            </a:r>
            <a:r>
              <a:rPr lang="ru-RU" i="1" dirty="0" err="1"/>
              <a:t>Ефесянам</a:t>
            </a:r>
            <a:r>
              <a:rPr lang="en-US" i="1" dirty="0"/>
              <a:t> 4:29 </a:t>
            </a:r>
          </a:p>
          <a:p>
            <a:pPr>
              <a:buClr>
                <a:srgbClr val="E18F39"/>
              </a:buClr>
            </a:pPr>
            <a:endParaRPr lang="en-US" sz="1000" b="1" dirty="0"/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000" b="1" dirty="0"/>
              <a:t>Поведение</a:t>
            </a:r>
            <a:r>
              <a:rPr lang="en-US" sz="2000" b="1" dirty="0"/>
              <a:t> – </a:t>
            </a:r>
            <a:r>
              <a:rPr lang="ru-RU" i="1" dirty="0"/>
              <a:t>«Итак, едите ли, пьете ли, или иное что делаете, все делайте в славу Божию». 1-е послание Коринфянам 10:31</a:t>
            </a:r>
            <a:endParaRPr lang="en-US" sz="2000" dirty="0"/>
          </a:p>
          <a:p>
            <a:pPr>
              <a:buClr>
                <a:srgbClr val="E18F39"/>
              </a:buClr>
            </a:pPr>
            <a:endParaRPr lang="en-US" sz="1000" b="1" dirty="0"/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000" b="1" dirty="0"/>
              <a:t>Любовь – </a:t>
            </a:r>
            <a:r>
              <a:rPr lang="ru-RU" i="1" dirty="0"/>
              <a:t>«По тому узнают все, что вы Мои ученики, если будете иметь любовь между собою»</a:t>
            </a:r>
            <a:r>
              <a:rPr lang="en-US" i="1" dirty="0"/>
              <a:t>. </a:t>
            </a:r>
            <a:r>
              <a:rPr lang="ru-RU" i="1" dirty="0"/>
              <a:t>Евангелие от Иоанна</a:t>
            </a:r>
            <a:r>
              <a:rPr lang="en-US" i="1" dirty="0"/>
              <a:t> 13:35 </a:t>
            </a:r>
          </a:p>
          <a:p>
            <a:pPr>
              <a:buClr>
                <a:srgbClr val="E18F39"/>
              </a:buClr>
            </a:pPr>
            <a:endParaRPr lang="en-US" sz="1000" b="1" dirty="0"/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000" b="1" dirty="0"/>
              <a:t>Вера – </a:t>
            </a:r>
            <a:r>
              <a:rPr lang="ru-RU" sz="2000" i="1" dirty="0"/>
              <a:t>«</a:t>
            </a:r>
            <a:r>
              <a:rPr lang="ru-RU" i="1" dirty="0"/>
              <a:t>Чтобы вера ваша утверждалась не на мудрости человеческой, но на силе Божией». 1-е послание Коринфянам 2:5</a:t>
            </a:r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endParaRPr lang="en-US" sz="1000" b="1" dirty="0"/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en-US" sz="2000" b="1" dirty="0"/>
              <a:t> </a:t>
            </a:r>
            <a:r>
              <a:rPr lang="ru-RU" sz="2000" b="1" dirty="0"/>
              <a:t>Моральная чистота – </a:t>
            </a:r>
            <a:r>
              <a:rPr lang="ru-RU" sz="2000" dirty="0"/>
              <a:t>«</a:t>
            </a:r>
            <a:r>
              <a:rPr lang="ru-RU" dirty="0"/>
              <a:t>Все пути человека чисты в его глазах, но Господь взвешивает души». </a:t>
            </a:r>
            <a:r>
              <a:rPr lang="ru-RU" i="1" dirty="0"/>
              <a:t>Притчи 16:2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3690661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3000</TotalTime>
  <Words>2090</Words>
  <Application>Microsoft Macintosh PowerPoint</Application>
  <PresentationFormat>On-screen Show (4:3)</PresentationFormat>
  <Paragraphs>164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rosemay</dc:creator>
  <cp:lastModifiedBy>Yulia Lisovaya</cp:lastModifiedBy>
  <cp:revision>188</cp:revision>
  <dcterms:created xsi:type="dcterms:W3CDTF">2015-08-17T22:20:08Z</dcterms:created>
  <dcterms:modified xsi:type="dcterms:W3CDTF">2023-02-21T11:06:53Z</dcterms:modified>
</cp:coreProperties>
</file>