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95" r:id="rId1"/>
  </p:sldMasterIdLst>
  <p:notesMasterIdLst>
    <p:notesMasterId r:id="rId22"/>
  </p:notesMasterIdLst>
  <p:sldIdLst>
    <p:sldId id="258" r:id="rId2"/>
    <p:sldId id="259" r:id="rId3"/>
    <p:sldId id="260" r:id="rId4"/>
    <p:sldId id="261" r:id="rId5"/>
    <p:sldId id="263" r:id="rId6"/>
    <p:sldId id="266" r:id="rId7"/>
    <p:sldId id="268" r:id="rId8"/>
    <p:sldId id="289" r:id="rId9"/>
    <p:sldId id="290" r:id="rId10"/>
    <p:sldId id="276" r:id="rId11"/>
    <p:sldId id="291" r:id="rId12"/>
    <p:sldId id="278" r:id="rId13"/>
    <p:sldId id="279" r:id="rId14"/>
    <p:sldId id="280" r:id="rId15"/>
    <p:sldId id="281" r:id="rId16"/>
    <p:sldId id="282" r:id="rId17"/>
    <p:sldId id="283" r:id="rId18"/>
    <p:sldId id="284" r:id="rId19"/>
    <p:sldId id="285" r:id="rId20"/>
    <p:sldId id="28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93335-A141-47FB-8996-B6D56EB6B380}" type="datetimeFigureOut">
              <a:rPr lang="ru-RU" smtClean="0"/>
              <a:t>06.10.2022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ED948-A227-4ED7-B206-A925C61E83E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Наши</a:t>
            </a:r>
            <a:r>
              <a:rPr lang="ru-RU" baseline="0" dirty="0" smtClean="0"/>
              <a:t> семьи как и каждый из нас индивидуально предназначены для того, чтобы жить в Божьем Царстве!</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a:t>
            </a:fld>
            <a:endParaRPr lang="ru-R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строении любых отношений: во всем мире, в стране,</a:t>
            </a:r>
            <a:r>
              <a:rPr lang="ru-RU" baseline="0" dirty="0" smtClean="0"/>
              <a:t> на работе, на учебе, в церкви, в семье необходимо иметь любовь. Но любовь тоже очень важно различать. </a:t>
            </a:r>
            <a:r>
              <a:rPr lang="ru-RU" dirty="0" smtClean="0"/>
              <a:t>Итак мы продолжаем</a:t>
            </a:r>
            <a:r>
              <a:rPr lang="ru-RU" baseline="0" dirty="0" smtClean="0"/>
              <a:t> рассматривать третье условие для постройки счастливой семьи.</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10</a:t>
            </a:fld>
            <a:endParaRPr lang="ru-RU">
              <a:solidFill>
                <a:prstClr val="black"/>
              </a:solidFill>
            </a:endParaRPr>
          </a:p>
        </p:txBody>
      </p:sp>
    </p:spTree>
    <p:extLst>
      <p:ext uri="{BB962C8B-B14F-4D97-AF65-F5344CB8AC3E}">
        <p14:creationId xmlns:p14="http://schemas.microsoft.com/office/powerpoint/2010/main" val="52449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Любовь представлена как четыре несущие опоры, четыре столпа. А почему четыре, ведь любовь одна! Любовь понятие многогранное, она имеет четыре главных грани.</a:t>
            </a:r>
          </a:p>
          <a:p>
            <a:endParaRPr lang="ru-RU" dirty="0"/>
          </a:p>
        </p:txBody>
      </p:sp>
      <p:sp>
        <p:nvSpPr>
          <p:cNvPr id="4" name="Номер слайда 3"/>
          <p:cNvSpPr>
            <a:spLocks noGrp="1"/>
          </p:cNvSpPr>
          <p:nvPr>
            <p:ph type="sldNum" sz="quarter" idx="10"/>
          </p:nvPr>
        </p:nvSpPr>
        <p:spPr/>
        <p:txBody>
          <a:bodyPr/>
          <a:lstStyle/>
          <a:p>
            <a:fld id="{4D4ED948-A227-4ED7-B206-A925C61E83E2}" type="slidenum">
              <a:rPr lang="ru-RU" smtClean="0"/>
              <a:t>11</a:t>
            </a:fld>
            <a:endParaRPr lang="ru-RU"/>
          </a:p>
        </p:txBody>
      </p:sp>
    </p:spTree>
    <p:extLst>
      <p:ext uri="{BB962C8B-B14F-4D97-AF65-F5344CB8AC3E}">
        <p14:creationId xmlns:p14="http://schemas.microsoft.com/office/powerpoint/2010/main" val="28499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Вот их греческие названия :АГАПЭ, ФИЛИО, СТОРГЭ, ЭРОС. В</a:t>
            </a:r>
            <a:r>
              <a:rPr lang="ru-RU" baseline="0" dirty="0" smtClean="0"/>
              <a:t> браке должны проявляться и быть одинаково крепки все четыре столпа любви. </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12</a:t>
            </a:fld>
            <a:endParaRPr lang="ru-RU">
              <a:solidFill>
                <a:prstClr val="black"/>
              </a:solidFill>
            </a:endParaRPr>
          </a:p>
        </p:txBody>
      </p:sp>
    </p:spTree>
    <p:extLst>
      <p:ext uri="{BB962C8B-B14F-4D97-AF65-F5344CB8AC3E}">
        <p14:creationId xmlns:p14="http://schemas.microsoft.com/office/powerpoint/2010/main" val="36552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Эта любовь охватывает</a:t>
            </a:r>
            <a:r>
              <a:rPr lang="ru-RU" baseline="0" dirty="0" smtClean="0"/>
              <a:t> все человечество. Эта любовь никогда не закончится! И в наших семьях, эта любовь должна быть как один из 4 столпов основания. Этой любовью мы любим своего супруга, </a:t>
            </a:r>
            <a:r>
              <a:rPr lang="ru-RU" baseline="0" dirty="0" err="1" smtClean="0"/>
              <a:t>детей,родных</a:t>
            </a:r>
            <a:r>
              <a:rPr lang="ru-RU" baseline="0" dirty="0" smtClean="0"/>
              <a:t>, друзей, а также незнакомых людей, которые нуждаются в нашей помощи. Пример Гаити и других людей попавших в трудное положение, мы их не знаем, но мы сострадаем, жертвуем для них. Эта Божественная любовь!</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13</a:t>
            </a:fld>
            <a:endParaRPr lang="ru-RU">
              <a:solidFill>
                <a:prstClr val="black"/>
              </a:solidFill>
            </a:endParaRPr>
          </a:p>
        </p:txBody>
      </p:sp>
    </p:spTree>
    <p:extLst>
      <p:ext uri="{BB962C8B-B14F-4D97-AF65-F5344CB8AC3E}">
        <p14:creationId xmlns:p14="http://schemas.microsoft.com/office/powerpoint/2010/main" val="222806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Любовь АГАПЕ-БОЖЕСТВЕННАЯ</a:t>
            </a:r>
            <a:r>
              <a:rPr lang="ru-RU" baseline="0" dirty="0" smtClean="0"/>
              <a:t> учит нас любить первым, не ждать когда наш супруг или супруга проявит любовь. Мы не ожидаем, когда он станет лучшим, нежным, чтобы полюбить его. Нет, мы любим его таким каков он есть. Именно здесь – решение проблемы дефицита любви. Вот почему так важны отношения с Богом, то есть второе условие для счастливой семьи – духовность. Только тот способен любить своего спутника жизни безусловной жертвенной любовью, кто ежедневного развивает свои отношения с Богом.</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14</a:t>
            </a:fld>
            <a:endParaRPr lang="ru-RU">
              <a:solidFill>
                <a:prstClr val="black"/>
              </a:solidFill>
            </a:endParaRPr>
          </a:p>
        </p:txBody>
      </p:sp>
    </p:spTree>
    <p:extLst>
      <p:ext uri="{BB962C8B-B14F-4D97-AF65-F5344CB8AC3E}">
        <p14:creationId xmlns:p14="http://schemas.microsoft.com/office/powerpoint/2010/main" val="154784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Мы не можем жить без друзей. Это дружеская любовь,</a:t>
            </a:r>
            <a:r>
              <a:rPr lang="ru-RU" baseline="0" dirty="0" smtClean="0"/>
              <a:t> любовь между друзьями. Скажите, пожалуйста, почему мы любим своих друзей? Потому что у них привлекательная внешность? Мы оценили не внешнюю, а внутреннюю их красоту, их личные достоинства, нравственное богатство личности, мы оценили то, что простому глазу не разглядеть. Признано, что браки в которых все начиналось с ФИЛИО (вместе работали, учились, много общались и дружили) а потом переходил в любви ЭРОС, крепче, чем те, где первую скрипку играл ЭРОС. Если супруги не стали друзьями, если им неинтересно общаться, разговаривать, обмениваться мнениями, сотрудничать, значит они не друзья. А супруги – это прежде всего друзья. Имейте продолжительные беседы, обменивайтесь мнениями, делитесь своими предложениями, займитесь каким-то общим делом – одним словом, делайте все что делают хорошие друзья и вы будете удивлены как воспылает ваша дружеская любовь ФИЛИО.</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15</a:t>
            </a:fld>
            <a:endParaRPr lang="ru-RU">
              <a:solidFill>
                <a:prstClr val="black"/>
              </a:solidFill>
            </a:endParaRPr>
          </a:p>
        </p:txBody>
      </p:sp>
    </p:spTree>
    <p:extLst>
      <p:ext uri="{BB962C8B-B14F-4D97-AF65-F5344CB8AC3E}">
        <p14:creationId xmlns:p14="http://schemas.microsoft.com/office/powerpoint/2010/main" val="394984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Только настоящая дружба</a:t>
            </a:r>
            <a:r>
              <a:rPr lang="ru-RU" baseline="0" dirty="0" smtClean="0"/>
              <a:t> проявляет: Любовь ФИЛИО – ДРУЖБА , это второй столб для крепкого фундамента в построении отношений в нашей семье.</a:t>
            </a:r>
            <a:endParaRPr lang="ru-RU" dirty="0"/>
          </a:p>
        </p:txBody>
      </p:sp>
      <p:sp>
        <p:nvSpPr>
          <p:cNvPr id="4" name="Номер слайда 3"/>
          <p:cNvSpPr>
            <a:spLocks noGrp="1"/>
          </p:cNvSpPr>
          <p:nvPr>
            <p:ph type="sldNum" sz="quarter" idx="10"/>
          </p:nvPr>
        </p:nvSpPr>
        <p:spPr/>
        <p:txBody>
          <a:bodyPr/>
          <a:lstStyle/>
          <a:p>
            <a:fld id="{AC50B7DA-32D5-4B1A-B637-EFAA6407D83E}" type="slidenum">
              <a:rPr lang="ru-RU" smtClean="0">
                <a:solidFill>
                  <a:prstClr val="black"/>
                </a:solidFill>
              </a:rPr>
              <a:t>16</a:t>
            </a:fld>
            <a:endParaRPr lang="ru-RU">
              <a:solidFill>
                <a:prstClr val="black"/>
              </a:solidFill>
            </a:endParaRPr>
          </a:p>
        </p:txBody>
      </p:sp>
    </p:spTree>
    <p:extLst>
      <p:ext uri="{BB962C8B-B14F-4D97-AF65-F5344CB8AC3E}">
        <p14:creationId xmlns:p14="http://schemas.microsoft.com/office/powerpoint/2010/main" val="264426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Любовь </a:t>
            </a:r>
            <a:r>
              <a:rPr lang="ru-RU" dirty="0" err="1" smtClean="0"/>
              <a:t>сторгэ</a:t>
            </a:r>
            <a:r>
              <a:rPr lang="ru-RU" dirty="0" smtClean="0"/>
              <a:t> это любовь кровно связанных людей. Взрослые дети продолжают любить своих стареньких</a:t>
            </a:r>
            <a:r>
              <a:rPr lang="ru-RU" baseline="0" dirty="0" smtClean="0"/>
              <a:t> родителей. Эта любовь не основывается на внешности и красоте. Такая любовь остается в семье между мужем и женой, даже тогда когда болезнь или старость изменила нашу внешность. Кровный завет между супругами – вечен. Этой любовью мы не можем любить все человечество. Это третий столб на котором основывается семья.</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17</a:t>
            </a:fld>
            <a:endParaRPr lang="ru-RU">
              <a:solidFill>
                <a:prstClr val="black"/>
              </a:solidFill>
            </a:endParaRPr>
          </a:p>
        </p:txBody>
      </p:sp>
    </p:spTree>
    <p:extLst>
      <p:ext uri="{BB962C8B-B14F-4D97-AF65-F5344CB8AC3E}">
        <p14:creationId xmlns:p14="http://schemas.microsoft.com/office/powerpoint/2010/main" val="366439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Какие условия необходимы чтобы вспыхнул Эрос? Единственное условие</a:t>
            </a:r>
            <a:r>
              <a:rPr lang="ru-RU" baseline="0" dirty="0" smtClean="0"/>
              <a:t> – это внешняя привлекательность. Увидел и ….вспыхнул ЭРОС. Эрос проявляется посредством прикосновений, объятий, поцелуев. Физический контакт не только выражает ЭРОС, но и развивает его. Надолго изолированный от своего главного источника ЭРОС, просто погаснет. Запомним эту закономерность!</a:t>
            </a:r>
            <a:r>
              <a:rPr lang="ru-RU" dirty="0" smtClean="0"/>
              <a:t> Длительные командировки и разлуки негативно действуют на семью.</a:t>
            </a:r>
            <a:endParaRPr lang="ru-RU" dirty="0"/>
          </a:p>
        </p:txBody>
      </p:sp>
      <p:sp>
        <p:nvSpPr>
          <p:cNvPr id="4" name="Номер слайда 3"/>
          <p:cNvSpPr>
            <a:spLocks noGrp="1"/>
          </p:cNvSpPr>
          <p:nvPr>
            <p:ph type="sldNum" sz="quarter" idx="10"/>
          </p:nvPr>
        </p:nvSpPr>
        <p:spPr/>
        <p:txBody>
          <a:bodyPr/>
          <a:lstStyle/>
          <a:p>
            <a:fld id="{DEF8BB80-FF5F-4223-A18C-01BCF3A437EC}" type="slidenum">
              <a:rPr lang="ru-RU" smtClean="0">
                <a:solidFill>
                  <a:prstClr val="black"/>
                </a:solidFill>
              </a:rPr>
              <a:t>18</a:t>
            </a:fld>
            <a:endParaRPr lang="ru-RU">
              <a:solidFill>
                <a:prstClr val="black"/>
              </a:solidFill>
            </a:endParaRPr>
          </a:p>
        </p:txBody>
      </p:sp>
    </p:spTree>
    <p:extLst>
      <p:ext uri="{BB962C8B-B14F-4D97-AF65-F5344CB8AC3E}">
        <p14:creationId xmlns:p14="http://schemas.microsoft.com/office/powerpoint/2010/main" val="3689188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Любовь эрос очень сильна, от нее голова идет кругом</a:t>
            </a:r>
            <a:r>
              <a:rPr lang="ru-RU" baseline="0" dirty="0" smtClean="0"/>
              <a:t> , в глазах темнеет. Это состояние влюбленности. Но именно Творец вложил эти чувства в человеческое естество. Эта любовь направлена только к одному человеку. Эта любовь дает возможность остановиться только на одного человека. Этой любовью нельзя любить никогда никого, как только одного человека. </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19</a:t>
            </a:fld>
            <a:endParaRPr lang="ru-RU">
              <a:solidFill>
                <a:prstClr val="black"/>
              </a:solidFill>
            </a:endParaRPr>
          </a:p>
        </p:txBody>
      </p:sp>
    </p:spTree>
    <p:extLst>
      <p:ext uri="{BB962C8B-B14F-4D97-AF65-F5344CB8AC3E}">
        <p14:creationId xmlns:p14="http://schemas.microsoft.com/office/powerpoint/2010/main" val="227145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Существуют 10 необходимых и достаточных условий совокупность которых будет гарантировать счастье наших семей и надежду на жизнь в Божьем Царстве!</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2</a:t>
            </a:fld>
            <a:endParaRPr lang="ru-R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baseline="0" dirty="0" smtClean="0"/>
              <a:t>Итак Библия в рассмотрении великолепного установления института семьи и брака открывает нам тайны Царствия Божьего! </a:t>
            </a:r>
          </a:p>
          <a:p>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20</a:t>
            </a:fld>
            <a:endParaRPr lang="ru-RU">
              <a:solidFill>
                <a:prstClr val="black"/>
              </a:solidFill>
            </a:endParaRPr>
          </a:p>
        </p:txBody>
      </p:sp>
    </p:spTree>
    <p:extLst>
      <p:ext uri="{BB962C8B-B14F-4D97-AF65-F5344CB8AC3E}">
        <p14:creationId xmlns:p14="http://schemas.microsoft.com/office/powerpoint/2010/main" val="140188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Матф.7:24-27 Итак всякого, кто слушает слова Мои сии и исполняет их, уподоблю мужу благоразумному, который построил дом свой на камне; и пошел дождь, и разлились реки, и подули ветры, и устремились на дом тот, и он не упал, потому что основан был на камне. А всякий, кто слушает сии слова Мои и не исполняет их, уподобится человеку безрассудному, который построил дом свой на песке; и пошел дождь, и разлились реки, и подули ветры, и налегли на дом тот; и он упал, и было падение его великое. </a:t>
            </a:r>
            <a:r>
              <a:rPr lang="ru-RU" u="sng" dirty="0" smtClean="0"/>
              <a:t>В предыдущей лекции, мы узнали, что участок или прошлое имеет очень важное значение для постройки нашего дома, нашей семьи.  </a:t>
            </a:r>
            <a:r>
              <a:rPr lang="ru-RU" u="none" dirty="0" smtClean="0"/>
              <a:t>А</a:t>
            </a:r>
            <a:r>
              <a:rPr lang="ru-RU" u="none" baseline="0" dirty="0" smtClean="0"/>
              <a:t> сегодня, как прочитали в Евангелии будем выбирать прочный фундамент для постройки нашей семьи, чтобы никакие ветры не разрушили нашу семью. Фундамент-это духовность не только самой личности, но и созданного ею брака.</a:t>
            </a:r>
          </a:p>
          <a:p>
            <a:endParaRPr lang="ru-RU" u="sng"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3</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что такое духовность? Владимир</a:t>
            </a:r>
            <a:r>
              <a:rPr lang="ru-RU" baseline="0" dirty="0" smtClean="0"/>
              <a:t> Даль в толковом словаре: «Духовность-это все то, что касается Бога, церкви и веры». Итак духовность – это отношение человека с Богом, из которых проистекает отношение к церкви и вере. Во все времена вопрос «А какова его или ее духовность» был непопулярен. А при чем здесь духовность? - Для меня важна его эрудированность, изысканные манеры, умение держаться в обществе. А духовность – это его личное дело.</a:t>
            </a:r>
            <a:endParaRPr lang="ru-RU" dirty="0"/>
          </a:p>
        </p:txBody>
      </p:sp>
      <p:sp>
        <p:nvSpPr>
          <p:cNvPr id="4" name="Номер слайда 3"/>
          <p:cNvSpPr>
            <a:spLocks noGrp="1"/>
          </p:cNvSpPr>
          <p:nvPr>
            <p:ph type="sldNum" sz="quarter" idx="10"/>
          </p:nvPr>
        </p:nvSpPr>
        <p:spPr/>
        <p:txBody>
          <a:bodyPr/>
          <a:lstStyle/>
          <a:p>
            <a:fld id="{2280021D-0D94-48F4-8072-E082DF2BD4A3}" type="slidenum">
              <a:rPr lang="ru-RU" smtClean="0">
                <a:solidFill>
                  <a:prstClr val="black"/>
                </a:solidFill>
              </a:rPr>
              <a:t>4</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Человеческое естество включает три важнейшие составные: высшие нравственные(</a:t>
            </a:r>
            <a:r>
              <a:rPr lang="ru-RU" dirty="0" err="1" smtClean="0"/>
              <a:t>интелект</a:t>
            </a:r>
            <a:r>
              <a:rPr lang="ru-RU" dirty="0" smtClean="0"/>
              <a:t>, совесть и воля), низшие нравственные силы (чувства, желания и наклонности) и тело (физический наш состав с его физиологическими потребностями)</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5</a:t>
            </a:fld>
            <a:endParaRPr 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Но самое страшное последствие грехопадения заключалось в том, что над естеством первой</a:t>
            </a:r>
            <a:r>
              <a:rPr lang="ru-RU" baseline="0" dirty="0" smtClean="0"/>
              <a:t> семьи воцарился другой владыка, которому они продались в рабство. Если Бог всегда </a:t>
            </a:r>
            <a:r>
              <a:rPr lang="ru-RU" baseline="0" dirty="0" err="1" smtClean="0"/>
              <a:t>аппелировал</a:t>
            </a:r>
            <a:r>
              <a:rPr lang="ru-RU" baseline="0" dirty="0" smtClean="0"/>
              <a:t> к высшим силам Адама и Евы и через них достигал его низших сил и тела, то новый владыка, дьявол воздействует на низшие силы и тело, через них помрачая, притупляя разум, совесть и волю. В грешном естестве Адама и Евы начали доминировать низшие силы и тело. Подобная схема заложена и в нашем естестве. Эту обреченность, всеобщую деградацию </a:t>
            </a:r>
            <a:r>
              <a:rPr lang="ru-RU" baseline="0" dirty="0" err="1" smtClean="0"/>
              <a:t>сколжения</a:t>
            </a:r>
            <a:r>
              <a:rPr lang="ru-RU" baseline="0" dirty="0" smtClean="0"/>
              <a:t> вниз мы наблюдаем даже в течение сравнительно небольшого срока личной жизни. Куда же мы придем? Неужели мы обречены?</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6</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7</a:t>
            </a:fld>
            <a:endParaRPr lang="ru-R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8</a:t>
            </a:fld>
            <a:endParaRPr lang="ru-RU">
              <a:solidFill>
                <a:prstClr val="black"/>
              </a:solidFill>
            </a:endParaRPr>
          </a:p>
        </p:txBody>
      </p:sp>
    </p:spTree>
    <p:extLst>
      <p:ext uri="{BB962C8B-B14F-4D97-AF65-F5344CB8AC3E}">
        <p14:creationId xmlns:p14="http://schemas.microsoft.com/office/powerpoint/2010/main" val="407836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Существуют 10 необходимых и достаточных условий совокупность которых будет гарантировать счастье наших семей и надежду на жизнь в Божьем Царстве!</a:t>
            </a:r>
            <a:endParaRPr lang="ru-RU" dirty="0"/>
          </a:p>
        </p:txBody>
      </p:sp>
      <p:sp>
        <p:nvSpPr>
          <p:cNvPr id="4" name="Номер слайда 3"/>
          <p:cNvSpPr>
            <a:spLocks noGrp="1"/>
          </p:cNvSpPr>
          <p:nvPr>
            <p:ph type="sldNum" sz="quarter" idx="10"/>
          </p:nvPr>
        </p:nvSpPr>
        <p:spPr/>
        <p:txBody>
          <a:bodyPr/>
          <a:lstStyle/>
          <a:p>
            <a:fld id="{99B5D971-887E-4CE4-895C-B50ADEC4CF23}" type="slidenum">
              <a:rPr lang="ru-RU" smtClean="0">
                <a:solidFill>
                  <a:prstClr val="black"/>
                </a:solidFill>
              </a:rPr>
              <a:t>9</a:t>
            </a:fld>
            <a:endParaRPr lang="ru-RU">
              <a:solidFill>
                <a:prstClr val="black"/>
              </a:solidFill>
            </a:endParaRPr>
          </a:p>
        </p:txBody>
      </p:sp>
    </p:spTree>
    <p:extLst>
      <p:ext uri="{BB962C8B-B14F-4D97-AF65-F5344CB8AC3E}">
        <p14:creationId xmlns:p14="http://schemas.microsoft.com/office/powerpoint/2010/main" val="243748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ru-RU">
              <a:solidFill>
                <a:prstClr val="black">
                  <a:tint val="75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16661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93628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ru-RU" smtClean="0"/>
              <a:t>Образец заголовка</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49207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ru-RU" smtClean="0"/>
              <a:t>Образец заголовка</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9795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79139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1072921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038561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a:xfrm>
            <a:off x="516133" y="6387910"/>
            <a:ext cx="3859795" cy="228660"/>
          </a:xfrm>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00250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a:xfrm>
            <a:off x="538546" y="6365498"/>
            <a:ext cx="3859795" cy="228660"/>
          </a:xfrm>
        </p:spPr>
        <p:txBody>
          <a:bodyPr/>
          <a:lstStyle/>
          <a:p>
            <a:endParaRPr lang="ru-RU">
              <a:solidFill>
                <a:prstClr val="black">
                  <a:tint val="75000"/>
                </a:prstClr>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8580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73172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0260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ru-RU" smtClean="0"/>
              <a:t>Образец заголовка</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4417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5236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9388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424783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51341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203506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46559924-1FB9-478F-B38C-ACA9046B8A99}" type="datetimeFigureOut">
              <a:rPr lang="ru-RU" smtClean="0">
                <a:solidFill>
                  <a:prstClr val="black">
                    <a:tint val="75000"/>
                  </a:prstClr>
                </a:solidFill>
              </a:rPr>
              <a:t>06.10.2022</a:t>
            </a:fld>
            <a:endParaRPr lang="ru-RU">
              <a:solidFill>
                <a:prstClr val="black">
                  <a:tint val="75000"/>
                </a:prstClr>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ru-RU">
              <a:solidFill>
                <a:prstClr val="black">
                  <a:tint val="75000"/>
                </a:prstClr>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715C4BB-1FF4-499B-B74A-87776E543F53}" type="slidenum">
              <a:rPr lang="ru-RU" smtClean="0">
                <a:solidFill>
                  <a:prstClr val="black">
                    <a:tint val="75000"/>
                  </a:prstClr>
                </a:solidFill>
              </a:rPr>
              <a:t>‹#›</a:t>
            </a:fld>
            <a:endParaRPr lang="ru-RU">
              <a:solidFill>
                <a:prstClr val="black">
                  <a:tint val="75000"/>
                </a:prstClr>
              </a:solidFill>
            </a:endParaRPr>
          </a:p>
        </p:txBody>
      </p:sp>
    </p:spTree>
    <p:extLst>
      <p:ext uri="{BB962C8B-B14F-4D97-AF65-F5344CB8AC3E}">
        <p14:creationId xmlns:p14="http://schemas.microsoft.com/office/powerpoint/2010/main" val="344704694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57233"/>
            <a:ext cx="7772400" cy="2743218"/>
          </a:xfrm>
        </p:spPr>
        <p:style>
          <a:lnRef idx="1">
            <a:schemeClr val="accent1"/>
          </a:lnRef>
          <a:fillRef idx="3">
            <a:schemeClr val="accent1"/>
          </a:fillRef>
          <a:effectRef idx="2">
            <a:schemeClr val="accent1"/>
          </a:effectRef>
          <a:fontRef idx="minor">
            <a:schemeClr val="lt1"/>
          </a:fontRef>
        </p:style>
        <p:txBody>
          <a:bodyPr>
            <a:normAutofit/>
          </a:bodyPr>
          <a:lstStyle/>
          <a:p>
            <a:r>
              <a:rPr lang="ru-RU" sz="4000" dirty="0" smtClean="0"/>
              <a:t>ДОБРО </a:t>
            </a:r>
            <a:r>
              <a:rPr lang="ru-RU" sz="4000" dirty="0" smtClean="0"/>
              <a:t>ПОЖАЛОВАТЬ</a:t>
            </a:r>
            <a:br>
              <a:rPr lang="ru-RU" sz="4000" dirty="0" smtClean="0"/>
            </a:br>
            <a:r>
              <a:rPr lang="ru-RU" sz="4000" dirty="0" smtClean="0"/>
              <a:t>НА </a:t>
            </a:r>
            <a:r>
              <a:rPr lang="ru-RU" sz="4000" dirty="0" smtClean="0"/>
              <a:t>ПРОГРАММУ</a:t>
            </a:r>
            <a:br>
              <a:rPr lang="ru-RU" sz="4000" dirty="0" smtClean="0"/>
            </a:br>
            <a:r>
              <a:rPr lang="ru-RU" sz="4000" dirty="0" smtClean="0"/>
              <a:t>«СЕМЬЯ ДЛЯ ЦАРСТВИЯ БОЖЬЕГО»</a:t>
            </a:r>
            <a:endParaRPr lang="ru-RU"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112"/>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28596" y="636078"/>
            <a:ext cx="8258204" cy="1928826"/>
          </a:xfrm>
        </p:spPr>
        <p:txBody>
          <a:bodyPr>
            <a:noAutofit/>
          </a:bodyPr>
          <a:lstStyle/>
          <a:p>
            <a:pPr algn="ctr"/>
            <a:r>
              <a:rPr lang="ru-RU" sz="3600" b="1" u="sng" dirty="0">
                <a:solidFill>
                  <a:schemeClr val="accent1">
                    <a:lumMod val="75000"/>
                  </a:schemeClr>
                </a:solidFill>
                <a:latin typeface="+mn-lt"/>
                <a:ea typeface="+mn-ea"/>
                <a:cs typeface="+mn-cs"/>
              </a:rPr>
              <a:t>ВЕЛИКОЛЕПНОЕ УСТАНОВЛЕНИЕ ИНСТИТУТА СЕМЬИ И БРАКА ОТКРЫВАЕТ НАМ ТАЙНЫ ЦАРСТВИЯ БОЖЬЕГО</a:t>
            </a:r>
            <a:r>
              <a:rPr lang="ru-RU" sz="3600" b="1" u="sng" dirty="0" smtClean="0">
                <a:solidFill>
                  <a:schemeClr val="accent1">
                    <a:lumMod val="75000"/>
                  </a:schemeClr>
                </a:solidFill>
                <a:latin typeface="+mn-lt"/>
                <a:ea typeface="+mn-ea"/>
                <a:cs typeface="+mn-cs"/>
              </a:rPr>
              <a:t>!</a:t>
            </a:r>
            <a:endParaRPr lang="ru-RU" sz="3600" b="1" u="sng" dirty="0">
              <a:solidFill>
                <a:schemeClr val="accent1">
                  <a:lumMod val="75000"/>
                </a:schemeClr>
              </a:solidFill>
              <a:latin typeface="+mn-lt"/>
              <a:ea typeface="+mn-ea"/>
              <a:cs typeface="+mn-cs"/>
            </a:endParaRPr>
          </a:p>
        </p:txBody>
      </p:sp>
      <p:sp>
        <p:nvSpPr>
          <p:cNvPr id="3" name="Содержимое 2"/>
          <p:cNvSpPr>
            <a:spLocks noGrp="1"/>
          </p:cNvSpPr>
          <p:nvPr>
            <p:ph idx="1"/>
          </p:nvPr>
        </p:nvSpPr>
        <p:spPr>
          <a:xfrm>
            <a:off x="162276" y="3324125"/>
            <a:ext cx="8658196" cy="2985195"/>
          </a:xfrm>
        </p:spPr>
        <p:txBody>
          <a:bodyPr>
            <a:noAutofit/>
          </a:bodyPr>
          <a:lstStyle/>
          <a:p>
            <a:pPr marL="1271588" indent="-914400">
              <a:lnSpc>
                <a:spcPct val="80000"/>
              </a:lnSpc>
              <a:spcBef>
                <a:spcPts val="1200"/>
              </a:spcBef>
              <a:spcAft>
                <a:spcPts val="1200"/>
              </a:spcAft>
              <a:buFont typeface="+mj-lt"/>
              <a:buAutoNum type="arabicPeriod"/>
            </a:pPr>
            <a:r>
              <a:rPr lang="ru-RU" sz="4000" dirty="0" smtClean="0">
                <a:solidFill>
                  <a:schemeClr val="tx1">
                    <a:lumMod val="65000"/>
                    <a:lumOff val="35000"/>
                  </a:schemeClr>
                </a:solidFill>
              </a:rPr>
              <a:t>Участок – прошлое</a:t>
            </a:r>
          </a:p>
          <a:p>
            <a:pPr marL="1271588" indent="-914400">
              <a:lnSpc>
                <a:spcPct val="80000"/>
              </a:lnSpc>
              <a:spcBef>
                <a:spcPts val="1200"/>
              </a:spcBef>
              <a:spcAft>
                <a:spcPts val="1200"/>
              </a:spcAft>
              <a:buFont typeface="+mj-lt"/>
              <a:buAutoNum type="arabicPeriod"/>
            </a:pPr>
            <a:r>
              <a:rPr lang="ru-RU" sz="4000" dirty="0" smtClean="0">
                <a:solidFill>
                  <a:schemeClr val="tx1">
                    <a:lumMod val="65000"/>
                    <a:lumOff val="35000"/>
                  </a:schemeClr>
                </a:solidFill>
              </a:rPr>
              <a:t>Фундамент – духовность</a:t>
            </a:r>
          </a:p>
          <a:p>
            <a:pPr marL="1271588" indent="-914400">
              <a:lnSpc>
                <a:spcPct val="80000"/>
              </a:lnSpc>
              <a:spcBef>
                <a:spcPts val="1200"/>
              </a:spcBef>
              <a:spcAft>
                <a:spcPts val="1200"/>
              </a:spcAft>
              <a:buFont typeface="+mj-lt"/>
              <a:buAutoNum type="arabicPeriod"/>
            </a:pPr>
            <a:r>
              <a:rPr lang="ru-RU" sz="4000" dirty="0" smtClean="0">
                <a:solidFill>
                  <a:schemeClr val="tx1">
                    <a:lumMod val="65000"/>
                    <a:lumOff val="35000"/>
                  </a:schemeClr>
                </a:solidFill>
              </a:rPr>
              <a:t>Четыре несущие опоры </a:t>
            </a:r>
            <a:r>
              <a:rPr lang="ru-RU" sz="4000" dirty="0">
                <a:solidFill>
                  <a:schemeClr val="tx1">
                    <a:lumMod val="65000"/>
                    <a:lumOff val="35000"/>
                  </a:schemeClr>
                </a:solidFill>
              </a:rPr>
              <a:t>– </a:t>
            </a:r>
            <a:r>
              <a:rPr lang="ru-RU" sz="4000" dirty="0" smtClean="0">
                <a:solidFill>
                  <a:schemeClr val="tx1">
                    <a:lumMod val="65000"/>
                    <a:lumOff val="35000"/>
                  </a:schemeClr>
                </a:solidFill>
              </a:rPr>
              <a:t>любовь</a:t>
            </a:r>
            <a:endParaRPr lang="ru-RU" sz="4000" dirty="0">
              <a:solidFill>
                <a:schemeClr val="tx1">
                  <a:lumMod val="65000"/>
                  <a:lumOff val="35000"/>
                </a:schemeClr>
              </a:solidFill>
            </a:endParaRPr>
          </a:p>
        </p:txBody>
      </p:sp>
    </p:spTree>
    <p:extLst>
      <p:ext uri="{BB962C8B-B14F-4D97-AF65-F5344CB8AC3E}">
        <p14:creationId xmlns:p14="http://schemas.microsoft.com/office/powerpoint/2010/main" val="345531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6440" y="2492896"/>
            <a:ext cx="7305960" cy="3456384"/>
          </a:xfrm>
        </p:spPr>
        <p:txBody>
          <a:bodyPr/>
          <a:lstStyle/>
          <a:p>
            <a:r>
              <a:rPr lang="ru-RU" sz="5400" dirty="0"/>
              <a:t>Четыре несущие опоры – любовь</a:t>
            </a:r>
            <a:r>
              <a:rPr lang="ru-RU" dirty="0"/>
              <a:t/>
            </a:r>
            <a:br>
              <a:rPr lang="ru-RU" dirty="0"/>
            </a:br>
            <a:r>
              <a:rPr lang="ru-RU" dirty="0"/>
              <a:t/>
            </a:r>
            <a:br>
              <a:rPr lang="ru-RU" dirty="0"/>
            </a:br>
            <a:r>
              <a:rPr lang="ru-RU" dirty="0">
                <a:solidFill>
                  <a:schemeClr val="accent1">
                    <a:lumMod val="60000"/>
                    <a:lumOff val="40000"/>
                  </a:schemeClr>
                </a:solidFill>
              </a:rPr>
              <a:t>На чем основана  любовь?</a:t>
            </a:r>
            <a:r>
              <a:rPr lang="ru-RU" b="1" dirty="0">
                <a:solidFill>
                  <a:schemeClr val="tx1">
                    <a:lumMod val="65000"/>
                    <a:lumOff val="35000"/>
                  </a:schemeClr>
                </a:solidFill>
              </a:rPr>
              <a:t/>
            </a:r>
            <a:br>
              <a:rPr lang="ru-RU" b="1" dirty="0">
                <a:solidFill>
                  <a:schemeClr val="tx1">
                    <a:lumMod val="65000"/>
                    <a:lumOff val="35000"/>
                  </a:schemeClr>
                </a:solidFill>
              </a:rPr>
            </a:br>
            <a:endParaRPr lang="ru-RU" dirty="0"/>
          </a:p>
        </p:txBody>
      </p:sp>
    </p:spTree>
    <p:extLst>
      <p:ext uri="{BB962C8B-B14F-4D97-AF65-F5344CB8AC3E}">
        <p14:creationId xmlns:p14="http://schemas.microsoft.com/office/powerpoint/2010/main" val="706183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22" name="Picture 2" descr="E:\Lektcija_04_Ljubov\Слайд07.JPG"/>
          <p:cNvPicPr>
            <a:picLocks noChangeAspect="1" noChangeArrowheads="1"/>
          </p:cNvPicPr>
          <p:nvPr/>
        </p:nvPicPr>
        <p:blipFill>
          <a:blip r:embed="rId3" cstate="print"/>
          <a:srcRect/>
          <a:stretch>
            <a:fillRect/>
          </a:stretch>
        </p:blipFill>
        <p:spPr bwMode="auto">
          <a:xfrm>
            <a:off x="35496" y="-531440"/>
            <a:ext cx="9361040" cy="7992888"/>
          </a:xfrm>
          <a:prstGeom prst="rect">
            <a:avLst/>
          </a:prstGeom>
          <a:noFill/>
        </p:spPr>
      </p:pic>
      <p:sp>
        <p:nvSpPr>
          <p:cNvPr id="5" name="TextBox 4"/>
          <p:cNvSpPr txBox="1"/>
          <p:nvPr/>
        </p:nvSpPr>
        <p:spPr>
          <a:xfrm>
            <a:off x="642910" y="1285860"/>
            <a:ext cx="8215370" cy="369332"/>
          </a:xfrm>
          <a:prstGeom prst="rect">
            <a:avLst/>
          </a:prstGeom>
          <a:noFill/>
        </p:spPr>
        <p:txBody>
          <a:bodyPr wrap="square" rtlCol="0">
            <a:spAutoFit/>
          </a:bodyPr>
          <a:lstStyle/>
          <a:p>
            <a:endParaRPr lang="ru-RU" dirty="0">
              <a:solidFill>
                <a:prstClr val="black"/>
              </a:solidFill>
            </a:endParaRPr>
          </a:p>
        </p:txBody>
      </p:sp>
      <p:sp>
        <p:nvSpPr>
          <p:cNvPr id="6" name="TextBox 5"/>
          <p:cNvSpPr txBox="1"/>
          <p:nvPr/>
        </p:nvSpPr>
        <p:spPr>
          <a:xfrm>
            <a:off x="4644008" y="2060848"/>
            <a:ext cx="2236238" cy="1138773"/>
          </a:xfrm>
          <a:prstGeom prst="rect">
            <a:avLst/>
          </a:prstGeom>
          <a:noFill/>
        </p:spPr>
        <p:txBody>
          <a:bodyPr wrap="square" rtlCol="0">
            <a:spAutoFit/>
          </a:bodyPr>
          <a:lstStyle/>
          <a:p>
            <a:pPr algn="ctr"/>
            <a:r>
              <a:rPr lang="ru-RU" dirty="0">
                <a:solidFill>
                  <a:prstClr val="black"/>
                </a:solidFill>
              </a:rPr>
              <a:t>  </a:t>
            </a:r>
            <a:r>
              <a:rPr lang="ru-RU" sz="3200" b="1" dirty="0">
                <a:solidFill>
                  <a:srgbClr val="FF0000"/>
                </a:solidFill>
              </a:rPr>
              <a:t>АГАПЭ</a:t>
            </a:r>
          </a:p>
          <a:p>
            <a:pPr algn="ctr"/>
            <a:r>
              <a:rPr lang="ru-RU" b="1" dirty="0">
                <a:solidFill>
                  <a:srgbClr val="C00000"/>
                </a:solidFill>
              </a:rPr>
              <a:t>(без ожиданий </a:t>
            </a:r>
            <a:endParaRPr lang="ru-RU" b="1" dirty="0" smtClean="0">
              <a:solidFill>
                <a:srgbClr val="C00000"/>
              </a:solidFill>
            </a:endParaRPr>
          </a:p>
          <a:p>
            <a:pPr algn="ctr"/>
            <a:r>
              <a:rPr lang="ru-RU" b="1" dirty="0" smtClean="0">
                <a:solidFill>
                  <a:srgbClr val="C00000"/>
                </a:solidFill>
              </a:rPr>
              <a:t>и </a:t>
            </a:r>
            <a:r>
              <a:rPr lang="ru-RU" b="1" dirty="0">
                <a:solidFill>
                  <a:srgbClr val="C00000"/>
                </a:solidFill>
              </a:rPr>
              <a:t>условий)</a:t>
            </a:r>
          </a:p>
        </p:txBody>
      </p:sp>
      <p:sp>
        <p:nvSpPr>
          <p:cNvPr id="7" name="TextBox 6"/>
          <p:cNvSpPr txBox="1"/>
          <p:nvPr/>
        </p:nvSpPr>
        <p:spPr>
          <a:xfrm>
            <a:off x="2744116" y="2996952"/>
            <a:ext cx="2547964" cy="2246769"/>
          </a:xfrm>
          <a:prstGeom prst="rect">
            <a:avLst/>
          </a:prstGeom>
          <a:noFill/>
        </p:spPr>
        <p:txBody>
          <a:bodyPr wrap="square" rtlCol="0">
            <a:spAutoFit/>
          </a:bodyPr>
          <a:lstStyle/>
          <a:p>
            <a:pPr algn="ctr"/>
            <a:r>
              <a:rPr lang="ru-RU" sz="3200" b="1" dirty="0" smtClean="0">
                <a:solidFill>
                  <a:srgbClr val="FF0000"/>
                </a:solidFill>
              </a:rPr>
              <a:t>ФИЛИО</a:t>
            </a:r>
          </a:p>
          <a:p>
            <a:pPr algn="ctr"/>
            <a:r>
              <a:rPr lang="ru-RU" b="1" dirty="0" smtClean="0">
                <a:solidFill>
                  <a:srgbClr val="C00000"/>
                </a:solidFill>
              </a:rPr>
              <a:t>(основа будущей</a:t>
            </a:r>
          </a:p>
          <a:p>
            <a:pPr algn="ctr"/>
            <a:r>
              <a:rPr lang="ru-RU" b="1" dirty="0" smtClean="0">
                <a:solidFill>
                  <a:srgbClr val="C00000"/>
                </a:solidFill>
              </a:rPr>
              <a:t>семьи </a:t>
            </a:r>
            <a:r>
              <a:rPr lang="ru-RU" b="1" dirty="0">
                <a:solidFill>
                  <a:srgbClr val="C00000"/>
                </a:solidFill>
              </a:rPr>
              <a:t>в дружбе)</a:t>
            </a:r>
          </a:p>
          <a:p>
            <a:pPr algn="ctr"/>
            <a:r>
              <a:rPr lang="ru-RU" b="1" dirty="0">
                <a:solidFill>
                  <a:srgbClr val="C00000"/>
                </a:solidFill>
              </a:rPr>
              <a:t>«Пойдут ли двое, </a:t>
            </a:r>
            <a:endParaRPr lang="ru-RU" b="1" dirty="0" smtClean="0">
              <a:solidFill>
                <a:srgbClr val="C00000"/>
              </a:solidFill>
            </a:endParaRPr>
          </a:p>
          <a:p>
            <a:pPr algn="ctr"/>
            <a:r>
              <a:rPr lang="ru-RU" b="1" dirty="0" smtClean="0">
                <a:solidFill>
                  <a:srgbClr val="C00000"/>
                </a:solidFill>
              </a:rPr>
              <a:t>не сговорившись</a:t>
            </a:r>
          </a:p>
          <a:p>
            <a:pPr algn="ctr"/>
            <a:r>
              <a:rPr lang="ru-RU" b="1" dirty="0" smtClean="0">
                <a:solidFill>
                  <a:srgbClr val="C00000"/>
                </a:solidFill>
              </a:rPr>
              <a:t>между </a:t>
            </a:r>
            <a:r>
              <a:rPr lang="ru-RU" b="1" dirty="0">
                <a:solidFill>
                  <a:srgbClr val="C00000"/>
                </a:solidFill>
              </a:rPr>
              <a:t>собою?»</a:t>
            </a:r>
          </a:p>
          <a:p>
            <a:pPr algn="ctr"/>
            <a:r>
              <a:rPr lang="ru-RU" b="1" dirty="0">
                <a:solidFill>
                  <a:srgbClr val="C00000"/>
                </a:solidFill>
              </a:rPr>
              <a:t>«Совет да любовь!»</a:t>
            </a:r>
          </a:p>
        </p:txBody>
      </p:sp>
      <p:sp>
        <p:nvSpPr>
          <p:cNvPr id="8" name="TextBox 7"/>
          <p:cNvSpPr txBox="1"/>
          <p:nvPr/>
        </p:nvSpPr>
        <p:spPr>
          <a:xfrm>
            <a:off x="6444208" y="3032373"/>
            <a:ext cx="2357422" cy="1692771"/>
          </a:xfrm>
          <a:prstGeom prst="rect">
            <a:avLst/>
          </a:prstGeom>
          <a:noFill/>
        </p:spPr>
        <p:txBody>
          <a:bodyPr wrap="square" rtlCol="0">
            <a:spAutoFit/>
          </a:bodyPr>
          <a:lstStyle/>
          <a:p>
            <a:pPr algn="ctr"/>
            <a:r>
              <a:rPr lang="ru-RU" sz="3200" b="1" dirty="0" smtClean="0">
                <a:solidFill>
                  <a:srgbClr val="FF0000"/>
                </a:solidFill>
              </a:rPr>
              <a:t>ЭРОС                               </a:t>
            </a:r>
            <a:endParaRPr lang="ru-RU" sz="3200" b="1" dirty="0">
              <a:solidFill>
                <a:srgbClr val="FF0000"/>
              </a:solidFill>
            </a:endParaRPr>
          </a:p>
          <a:p>
            <a:pPr algn="ctr"/>
            <a:r>
              <a:rPr lang="ru-RU" dirty="0">
                <a:solidFill>
                  <a:srgbClr val="C00000"/>
                </a:solidFill>
              </a:rPr>
              <a:t>   </a:t>
            </a:r>
            <a:r>
              <a:rPr lang="ru-RU" b="1" dirty="0">
                <a:solidFill>
                  <a:srgbClr val="C00000"/>
                </a:solidFill>
              </a:rPr>
              <a:t>(</a:t>
            </a:r>
            <a:r>
              <a:rPr lang="ru-RU" b="1" dirty="0" smtClean="0">
                <a:solidFill>
                  <a:srgbClr val="C00000"/>
                </a:solidFill>
              </a:rPr>
              <a:t>симпатии</a:t>
            </a:r>
          </a:p>
          <a:p>
            <a:pPr algn="ctr"/>
            <a:r>
              <a:rPr lang="ru-RU" b="1" dirty="0" smtClean="0">
                <a:solidFill>
                  <a:srgbClr val="C00000"/>
                </a:solidFill>
              </a:rPr>
              <a:t>и </a:t>
            </a:r>
            <a:r>
              <a:rPr lang="ru-RU" b="1" dirty="0">
                <a:solidFill>
                  <a:srgbClr val="C00000"/>
                </a:solidFill>
              </a:rPr>
              <a:t>взаимное влечение)</a:t>
            </a:r>
          </a:p>
          <a:p>
            <a:pPr algn="ctr"/>
            <a:r>
              <a:rPr lang="ru-RU" b="1" dirty="0" smtClean="0">
                <a:solidFill>
                  <a:srgbClr val="1F497D">
                    <a:lumMod val="75000"/>
                  </a:srgbClr>
                </a:solidFill>
              </a:rPr>
              <a:t>искорка </a:t>
            </a:r>
            <a:r>
              <a:rPr lang="ru-RU" dirty="0" smtClean="0">
                <a:solidFill>
                  <a:srgbClr val="1F497D">
                    <a:lumMod val="75000"/>
                  </a:srgbClr>
                </a:solidFill>
              </a:rPr>
              <a:t>  </a:t>
            </a:r>
            <a:endParaRPr lang="ru-RU" dirty="0">
              <a:solidFill>
                <a:srgbClr val="1F497D">
                  <a:lumMod val="75000"/>
                </a:srgbClr>
              </a:solidFill>
            </a:endParaRPr>
          </a:p>
        </p:txBody>
      </p:sp>
      <p:sp>
        <p:nvSpPr>
          <p:cNvPr id="9" name="TextBox 8"/>
          <p:cNvSpPr txBox="1"/>
          <p:nvPr/>
        </p:nvSpPr>
        <p:spPr>
          <a:xfrm>
            <a:off x="539552" y="1520205"/>
            <a:ext cx="2880320" cy="1692771"/>
          </a:xfrm>
          <a:prstGeom prst="rect">
            <a:avLst/>
          </a:prstGeom>
          <a:noFill/>
        </p:spPr>
        <p:txBody>
          <a:bodyPr wrap="square" rtlCol="0">
            <a:spAutoFit/>
          </a:bodyPr>
          <a:lstStyle/>
          <a:p>
            <a:pPr algn="ctr"/>
            <a:r>
              <a:rPr lang="ru-RU" sz="3200" b="1" dirty="0" smtClean="0">
                <a:solidFill>
                  <a:srgbClr val="FF0000"/>
                </a:solidFill>
              </a:rPr>
              <a:t>СТОРГЭ </a:t>
            </a:r>
            <a:endParaRPr lang="ru-RU" sz="3200" b="1" dirty="0">
              <a:solidFill>
                <a:srgbClr val="FF0000"/>
              </a:solidFill>
            </a:endParaRPr>
          </a:p>
          <a:p>
            <a:pPr algn="ctr"/>
            <a:r>
              <a:rPr lang="ru-RU" b="1" dirty="0">
                <a:solidFill>
                  <a:srgbClr val="C00000"/>
                </a:solidFill>
              </a:rPr>
              <a:t> (сохраняет </a:t>
            </a:r>
            <a:r>
              <a:rPr lang="ru-RU" b="1" dirty="0" smtClean="0">
                <a:solidFill>
                  <a:srgbClr val="C00000"/>
                </a:solidFill>
              </a:rPr>
              <a:t>надолго</a:t>
            </a:r>
          </a:p>
          <a:p>
            <a:pPr algn="ctr"/>
            <a:r>
              <a:rPr lang="ru-RU" b="1" dirty="0" smtClean="0">
                <a:solidFill>
                  <a:srgbClr val="C00000"/>
                </a:solidFill>
              </a:rPr>
              <a:t>родственные чувства)</a:t>
            </a:r>
            <a:endParaRPr lang="ru-RU" b="1" i="1" dirty="0">
              <a:solidFill>
                <a:srgbClr val="FFFF00"/>
              </a:solidFill>
            </a:endParaRPr>
          </a:p>
          <a:p>
            <a:pPr algn="ctr"/>
            <a:r>
              <a:rPr lang="ru-RU" b="1" i="1" dirty="0" smtClean="0">
                <a:solidFill>
                  <a:srgbClr val="1F497D">
                    <a:lumMod val="75000"/>
                  </a:srgbClr>
                </a:solidFill>
              </a:rPr>
              <a:t>Единственная моя!</a:t>
            </a:r>
          </a:p>
          <a:p>
            <a:pPr algn="ctr"/>
            <a:r>
              <a:rPr lang="ru-RU" b="1" i="1" dirty="0" smtClean="0">
                <a:solidFill>
                  <a:srgbClr val="1F497D">
                    <a:lumMod val="75000"/>
                  </a:srgbClr>
                </a:solidFill>
              </a:rPr>
              <a:t>А </a:t>
            </a:r>
            <a:r>
              <a:rPr lang="ru-RU" b="1" i="1" dirty="0">
                <a:solidFill>
                  <a:srgbClr val="1F497D">
                    <a:lumMod val="75000"/>
                  </a:srgbClr>
                </a:solidFill>
              </a:rPr>
              <a:t>он мне нравится…</a:t>
            </a:r>
          </a:p>
        </p:txBody>
      </p:sp>
    </p:spTree>
    <p:extLst>
      <p:ext uri="{BB962C8B-B14F-4D97-AF65-F5344CB8AC3E}">
        <p14:creationId xmlns:p14="http://schemas.microsoft.com/office/powerpoint/2010/main" val="2138357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 y="0"/>
            <a:ext cx="10930570" cy="9333656"/>
          </a:xfrm>
          <a:prstGeom prst="rect">
            <a:avLst/>
          </a:prstGeom>
        </p:spPr>
      </p:pic>
      <p:sp>
        <p:nvSpPr>
          <p:cNvPr id="2" name="Заголовок 1"/>
          <p:cNvSpPr>
            <a:spLocks noGrp="1"/>
          </p:cNvSpPr>
          <p:nvPr>
            <p:ph type="title"/>
          </p:nvPr>
        </p:nvSpPr>
        <p:spPr/>
        <p:txBody>
          <a:bodyPr/>
          <a:lstStyle/>
          <a:p>
            <a:endParaRPr lang="ru-RU"/>
          </a:p>
        </p:txBody>
      </p:sp>
      <p:sp>
        <p:nvSpPr>
          <p:cNvPr id="6" name="TextBox 5"/>
          <p:cNvSpPr txBox="1"/>
          <p:nvPr/>
        </p:nvSpPr>
        <p:spPr>
          <a:xfrm>
            <a:off x="611561" y="1285860"/>
            <a:ext cx="9361040" cy="3447098"/>
          </a:xfrm>
          <a:prstGeom prst="rect">
            <a:avLst/>
          </a:prstGeom>
          <a:noFill/>
        </p:spPr>
        <p:txBody>
          <a:bodyPr wrap="square" rtlCol="0">
            <a:spAutoFit/>
          </a:bodyPr>
          <a:lstStyle/>
          <a:p>
            <a:r>
              <a:rPr lang="ru-RU" sz="4000" b="1" u="sng" dirty="0"/>
              <a:t>АГАПЭ</a:t>
            </a:r>
          </a:p>
          <a:p>
            <a:endParaRPr lang="ru-RU" dirty="0">
              <a:solidFill>
                <a:prstClr val="white"/>
              </a:solidFill>
            </a:endParaRPr>
          </a:p>
          <a:p>
            <a:r>
              <a:rPr lang="ru-RU" sz="3200" dirty="0" smtClean="0"/>
              <a:t>Вид  -  Божественная</a:t>
            </a:r>
            <a:endParaRPr lang="ru-RU" sz="3200" dirty="0"/>
          </a:p>
          <a:p>
            <a:r>
              <a:rPr lang="ru-RU" sz="3200" dirty="0"/>
              <a:t>Условия  </a:t>
            </a:r>
            <a:r>
              <a:rPr lang="ru-RU" sz="3200" dirty="0" smtClean="0"/>
              <a:t>-  </a:t>
            </a:r>
            <a:r>
              <a:rPr lang="ru-RU" sz="3200" dirty="0"/>
              <a:t>Безусловная</a:t>
            </a:r>
          </a:p>
          <a:p>
            <a:r>
              <a:rPr lang="ru-RU" sz="3200" dirty="0" smtClean="0"/>
              <a:t>Проявление  </a:t>
            </a:r>
            <a:r>
              <a:rPr lang="ru-RU" sz="3200" dirty="0"/>
              <a:t>- Самоотречение, отделяет грех от грешника</a:t>
            </a:r>
          </a:p>
          <a:p>
            <a:r>
              <a:rPr lang="ru-RU" sz="3200" dirty="0"/>
              <a:t>Основание </a:t>
            </a:r>
            <a:r>
              <a:rPr lang="ru-RU" sz="3200" dirty="0" smtClean="0"/>
              <a:t>- Решение </a:t>
            </a:r>
            <a:r>
              <a:rPr lang="ru-RU" sz="3200" dirty="0"/>
              <a:t>воли</a:t>
            </a:r>
          </a:p>
        </p:txBody>
      </p:sp>
    </p:spTree>
    <p:extLst>
      <p:ext uri="{BB962C8B-B14F-4D97-AF65-F5344CB8AC3E}">
        <p14:creationId xmlns:p14="http://schemas.microsoft.com/office/powerpoint/2010/main" val="127618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E:\Lektcija_04_Ljubov\Слайд43.JPG"/>
          <p:cNvPicPr>
            <a:picLocks noChangeAspect="1" noChangeArrowheads="1"/>
          </p:cNvPicPr>
          <p:nvPr/>
        </p:nvPicPr>
        <p:blipFill>
          <a:blip r:embed="rId3" cstate="print"/>
          <a:srcRect/>
          <a:stretch>
            <a:fillRect/>
          </a:stretch>
        </p:blipFill>
        <p:spPr bwMode="auto">
          <a:xfrm>
            <a:off x="0" y="-459432"/>
            <a:ext cx="9144000" cy="7848872"/>
          </a:xfrm>
          <a:prstGeom prst="rect">
            <a:avLst/>
          </a:prstGeom>
          <a:noFill/>
        </p:spPr>
      </p:pic>
    </p:spTree>
    <p:extLst>
      <p:ext uri="{BB962C8B-B14F-4D97-AF65-F5344CB8AC3E}">
        <p14:creationId xmlns:p14="http://schemas.microsoft.com/office/powerpoint/2010/main" val="4134756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u="sng" dirty="0" smtClean="0">
                <a:solidFill>
                  <a:prstClr val="white"/>
                </a:solidFill>
              </a:rPr>
              <a:t>ФИЛИО</a:t>
            </a:r>
            <a:endParaRPr lang="ru-RU" sz="6000" dirty="0"/>
          </a:p>
        </p:txBody>
      </p:sp>
      <p:sp>
        <p:nvSpPr>
          <p:cNvPr id="5" name="TextBox 4"/>
          <p:cNvSpPr txBox="1"/>
          <p:nvPr/>
        </p:nvSpPr>
        <p:spPr>
          <a:xfrm>
            <a:off x="611560" y="2337842"/>
            <a:ext cx="7889562" cy="3539430"/>
          </a:xfrm>
          <a:prstGeom prst="rect">
            <a:avLst/>
          </a:prstGeom>
          <a:noFill/>
        </p:spPr>
        <p:txBody>
          <a:bodyPr wrap="square" rtlCol="0">
            <a:spAutoFit/>
          </a:bodyPr>
          <a:lstStyle/>
          <a:p>
            <a:r>
              <a:rPr lang="ru-RU" sz="3200" dirty="0" smtClean="0"/>
              <a:t>Вид </a:t>
            </a:r>
            <a:r>
              <a:rPr lang="ru-RU" sz="3200" dirty="0"/>
              <a:t>- </a:t>
            </a:r>
            <a:r>
              <a:rPr lang="ru-RU" sz="3200" dirty="0" smtClean="0"/>
              <a:t>Дружественная</a:t>
            </a:r>
            <a:endParaRPr lang="ru-RU" sz="3200" dirty="0"/>
          </a:p>
          <a:p>
            <a:r>
              <a:rPr lang="ru-RU" sz="3200" dirty="0"/>
              <a:t>Условия - </a:t>
            </a:r>
            <a:r>
              <a:rPr lang="ru-RU" sz="3200" dirty="0" smtClean="0"/>
              <a:t>Внутренняя </a:t>
            </a:r>
            <a:r>
              <a:rPr lang="ru-RU" sz="3200" dirty="0"/>
              <a:t>красота,  личные </a:t>
            </a:r>
            <a:r>
              <a:rPr lang="ru-RU" sz="3200" dirty="0" smtClean="0"/>
              <a:t>достоинства</a:t>
            </a:r>
            <a:r>
              <a:rPr lang="ru-RU" sz="3200" dirty="0"/>
              <a:t>,  общие интересы</a:t>
            </a:r>
            <a:r>
              <a:rPr lang="ru-RU" sz="3200" dirty="0" smtClean="0"/>
              <a:t>.</a:t>
            </a:r>
            <a:endParaRPr lang="ru-RU" sz="3200" dirty="0"/>
          </a:p>
          <a:p>
            <a:r>
              <a:rPr lang="ru-RU" sz="3200" dirty="0"/>
              <a:t>Проявления - </a:t>
            </a:r>
            <a:r>
              <a:rPr lang="ru-RU" sz="3200" dirty="0" smtClean="0"/>
              <a:t>Разговор</a:t>
            </a:r>
            <a:r>
              <a:rPr lang="ru-RU" sz="3200" dirty="0"/>
              <a:t>, общение,    </a:t>
            </a:r>
          </a:p>
          <a:p>
            <a:r>
              <a:rPr lang="ru-RU" sz="3200" dirty="0" smtClean="0"/>
              <a:t>сотрудничество</a:t>
            </a:r>
            <a:r>
              <a:rPr lang="ru-RU" sz="3200" dirty="0"/>
              <a:t>, обмен мнением</a:t>
            </a:r>
          </a:p>
          <a:p>
            <a:r>
              <a:rPr lang="ru-RU" sz="3200" dirty="0"/>
              <a:t>Основание - </a:t>
            </a:r>
            <a:r>
              <a:rPr lang="ru-RU" sz="3200" dirty="0" smtClean="0"/>
              <a:t>Чувства</a:t>
            </a:r>
            <a:endParaRPr lang="ru-RU" sz="3200" dirty="0"/>
          </a:p>
        </p:txBody>
      </p:sp>
    </p:spTree>
    <p:extLst>
      <p:ext uri="{BB962C8B-B14F-4D97-AF65-F5344CB8AC3E}">
        <p14:creationId xmlns:p14="http://schemas.microsoft.com/office/powerpoint/2010/main" val="1344931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5471" y="1629375"/>
            <a:ext cx="3214710" cy="4031873"/>
          </a:xfrm>
          <a:prstGeom prst="rect">
            <a:avLst/>
          </a:prstGeom>
          <a:noFill/>
        </p:spPr>
        <p:txBody>
          <a:bodyPr wrap="square" rtlCol="0">
            <a:spAutoFit/>
          </a:bodyPr>
          <a:lstStyle/>
          <a:p>
            <a:r>
              <a:rPr lang="ru-RU" sz="3200" b="1" dirty="0">
                <a:solidFill>
                  <a:schemeClr val="accent1">
                    <a:lumMod val="40000"/>
                    <a:lumOff val="60000"/>
                  </a:schemeClr>
                </a:solidFill>
              </a:rPr>
              <a:t>Единство</a:t>
            </a:r>
          </a:p>
          <a:p>
            <a:r>
              <a:rPr lang="ru-RU" sz="3200" b="1" dirty="0">
                <a:solidFill>
                  <a:schemeClr val="accent1">
                    <a:lumMod val="40000"/>
                    <a:lumOff val="60000"/>
                  </a:schemeClr>
                </a:solidFill>
              </a:rPr>
              <a:t>Жертвенная любовь</a:t>
            </a:r>
          </a:p>
          <a:p>
            <a:r>
              <a:rPr lang="ru-RU" sz="3200" b="1" dirty="0">
                <a:solidFill>
                  <a:schemeClr val="accent1">
                    <a:lumMod val="40000"/>
                    <a:lumOff val="60000"/>
                  </a:schemeClr>
                </a:solidFill>
              </a:rPr>
              <a:t>Преданность</a:t>
            </a:r>
          </a:p>
          <a:p>
            <a:r>
              <a:rPr lang="ru-RU" sz="3200" b="1" dirty="0">
                <a:solidFill>
                  <a:schemeClr val="accent1">
                    <a:lumMod val="40000"/>
                    <a:lumOff val="60000"/>
                  </a:schemeClr>
                </a:solidFill>
              </a:rPr>
              <a:t>Щедрость</a:t>
            </a:r>
          </a:p>
          <a:p>
            <a:r>
              <a:rPr lang="ru-RU" sz="3200" b="1" dirty="0">
                <a:solidFill>
                  <a:schemeClr val="accent1">
                    <a:lumMod val="40000"/>
                    <a:lumOff val="60000"/>
                  </a:schemeClr>
                </a:solidFill>
              </a:rPr>
              <a:t>Честность</a:t>
            </a:r>
          </a:p>
          <a:p>
            <a:r>
              <a:rPr lang="ru-RU" sz="3200" b="1" dirty="0">
                <a:solidFill>
                  <a:schemeClr val="accent1">
                    <a:lumMod val="40000"/>
                    <a:lumOff val="60000"/>
                  </a:schemeClr>
                </a:solidFill>
              </a:rPr>
              <a:t>Хвала</a:t>
            </a:r>
          </a:p>
          <a:p>
            <a:r>
              <a:rPr lang="ru-RU" sz="3200" b="1" dirty="0">
                <a:solidFill>
                  <a:schemeClr val="accent1">
                    <a:lumMod val="40000"/>
                    <a:lumOff val="60000"/>
                  </a:schemeClr>
                </a:solidFill>
              </a:rPr>
              <a:t>Поддержка</a:t>
            </a:r>
          </a:p>
        </p:txBody>
      </p:sp>
      <p:sp>
        <p:nvSpPr>
          <p:cNvPr id="9" name="TextBox 8"/>
          <p:cNvSpPr txBox="1"/>
          <p:nvPr/>
        </p:nvSpPr>
        <p:spPr>
          <a:xfrm>
            <a:off x="4535934" y="1700813"/>
            <a:ext cx="4500562" cy="3416320"/>
          </a:xfrm>
          <a:prstGeom prst="rect">
            <a:avLst/>
          </a:prstGeom>
          <a:noFill/>
        </p:spPr>
        <p:txBody>
          <a:bodyPr wrap="square" rtlCol="0">
            <a:spAutoFit/>
          </a:bodyPr>
          <a:lstStyle/>
          <a:p>
            <a:r>
              <a:rPr lang="ru-RU" sz="3600" b="1" dirty="0">
                <a:solidFill>
                  <a:schemeClr val="accent1">
                    <a:lumMod val="40000"/>
                    <a:lumOff val="60000"/>
                  </a:schemeClr>
                </a:solidFill>
              </a:rPr>
              <a:t>Самоотдача</a:t>
            </a:r>
          </a:p>
          <a:p>
            <a:r>
              <a:rPr lang="ru-RU" sz="3600" b="1" dirty="0">
                <a:solidFill>
                  <a:schemeClr val="accent1">
                    <a:lumMod val="40000"/>
                    <a:lumOff val="60000"/>
                  </a:schemeClr>
                </a:solidFill>
              </a:rPr>
              <a:t>Надежность</a:t>
            </a:r>
          </a:p>
          <a:p>
            <a:r>
              <a:rPr lang="ru-RU" sz="3600" b="1" dirty="0">
                <a:solidFill>
                  <a:schemeClr val="accent1">
                    <a:lumMod val="40000"/>
                    <a:lumOff val="60000"/>
                  </a:schemeClr>
                </a:solidFill>
              </a:rPr>
              <a:t>Верность</a:t>
            </a:r>
          </a:p>
          <a:p>
            <a:r>
              <a:rPr lang="ru-RU" sz="3600" b="1" dirty="0" smtClean="0">
                <a:solidFill>
                  <a:schemeClr val="accent1">
                    <a:lumMod val="40000"/>
                    <a:lumOff val="60000"/>
                  </a:schemeClr>
                </a:solidFill>
              </a:rPr>
              <a:t>Сострадание</a:t>
            </a:r>
            <a:endParaRPr lang="ru-RU" sz="3600" b="1" dirty="0">
              <a:solidFill>
                <a:schemeClr val="accent1">
                  <a:lumMod val="40000"/>
                  <a:lumOff val="60000"/>
                </a:schemeClr>
              </a:solidFill>
            </a:endParaRPr>
          </a:p>
          <a:p>
            <a:r>
              <a:rPr lang="ru-RU" sz="3600" b="1" dirty="0">
                <a:solidFill>
                  <a:schemeClr val="accent1">
                    <a:lumMod val="40000"/>
                    <a:lumOff val="60000"/>
                  </a:schemeClr>
                </a:solidFill>
              </a:rPr>
              <a:t>Отказ от соперничества</a:t>
            </a:r>
          </a:p>
        </p:txBody>
      </p:sp>
      <p:sp>
        <p:nvSpPr>
          <p:cNvPr id="10" name="TextBox 9"/>
          <p:cNvSpPr txBox="1"/>
          <p:nvPr/>
        </p:nvSpPr>
        <p:spPr>
          <a:xfrm>
            <a:off x="3064437" y="649412"/>
            <a:ext cx="2883708" cy="707886"/>
          </a:xfrm>
          <a:prstGeom prst="rect">
            <a:avLst/>
          </a:prstGeom>
          <a:noFill/>
        </p:spPr>
        <p:txBody>
          <a:bodyPr wrap="square" rtlCol="0">
            <a:spAutoFit/>
          </a:bodyPr>
          <a:lstStyle/>
          <a:p>
            <a:r>
              <a:rPr lang="ru-RU" sz="4000" b="1" u="sng" dirty="0">
                <a:solidFill>
                  <a:prstClr val="white"/>
                </a:solidFill>
              </a:rPr>
              <a:t>ДРУЖБА</a:t>
            </a:r>
          </a:p>
        </p:txBody>
      </p:sp>
    </p:spTree>
    <p:extLst>
      <p:ext uri="{BB962C8B-B14F-4D97-AF65-F5344CB8AC3E}">
        <p14:creationId xmlns:p14="http://schemas.microsoft.com/office/powerpoint/2010/main" val="813191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620689"/>
            <a:ext cx="7992888" cy="5447645"/>
          </a:xfrm>
          <a:prstGeom prst="rect">
            <a:avLst/>
          </a:prstGeom>
          <a:noFill/>
        </p:spPr>
        <p:txBody>
          <a:bodyPr wrap="square" rtlCol="0">
            <a:spAutoFit/>
          </a:bodyPr>
          <a:lstStyle/>
          <a:p>
            <a:r>
              <a:rPr lang="ru-RU" sz="6000" b="1" u="sng" dirty="0">
                <a:solidFill>
                  <a:prstClr val="white"/>
                </a:solidFill>
              </a:rPr>
              <a:t>СТОРГЭ</a:t>
            </a:r>
          </a:p>
          <a:p>
            <a:endParaRPr lang="ru-RU" sz="3600" b="1" dirty="0">
              <a:solidFill>
                <a:srgbClr val="FF0000"/>
              </a:solidFill>
            </a:endParaRPr>
          </a:p>
          <a:p>
            <a:r>
              <a:rPr lang="ru-RU" sz="3600" dirty="0"/>
              <a:t>Вид </a:t>
            </a:r>
            <a:r>
              <a:rPr lang="ru-RU" sz="3600" dirty="0" smtClean="0"/>
              <a:t>- Родственная</a:t>
            </a:r>
            <a:endParaRPr lang="ru-RU" sz="3600" dirty="0"/>
          </a:p>
          <a:p>
            <a:r>
              <a:rPr lang="ru-RU" sz="3600" dirty="0" smtClean="0"/>
              <a:t>Условия - Кровная </a:t>
            </a:r>
            <a:r>
              <a:rPr lang="ru-RU" sz="3600" dirty="0"/>
              <a:t>близость, родственные </a:t>
            </a:r>
            <a:r>
              <a:rPr lang="ru-RU" sz="3600" dirty="0" smtClean="0"/>
              <a:t>связи, общность </a:t>
            </a:r>
            <a:r>
              <a:rPr lang="ru-RU" sz="3600" dirty="0"/>
              <a:t>происхождения</a:t>
            </a:r>
          </a:p>
          <a:p>
            <a:r>
              <a:rPr lang="ru-RU" sz="3600" dirty="0"/>
              <a:t>Проявления - </a:t>
            </a:r>
            <a:r>
              <a:rPr lang="ru-RU" sz="3600" dirty="0" smtClean="0"/>
              <a:t>Опека</a:t>
            </a:r>
            <a:r>
              <a:rPr lang="ru-RU" sz="3600" dirty="0"/>
              <a:t>, родительская забота</a:t>
            </a:r>
          </a:p>
          <a:p>
            <a:r>
              <a:rPr lang="ru-RU" sz="3600" dirty="0"/>
              <a:t>Основание - </a:t>
            </a:r>
            <a:r>
              <a:rPr lang="ru-RU" sz="3600" dirty="0" smtClean="0"/>
              <a:t>Чувства</a:t>
            </a:r>
            <a:endParaRPr lang="ru-RU" sz="3600" dirty="0"/>
          </a:p>
        </p:txBody>
      </p:sp>
    </p:spTree>
    <p:extLst>
      <p:ext uri="{BB962C8B-B14F-4D97-AF65-F5344CB8AC3E}">
        <p14:creationId xmlns:p14="http://schemas.microsoft.com/office/powerpoint/2010/main" val="1666106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3976" y="2276872"/>
            <a:ext cx="8572560" cy="3970318"/>
          </a:xfrm>
          <a:prstGeom prst="rect">
            <a:avLst/>
          </a:prstGeom>
          <a:noFill/>
        </p:spPr>
        <p:txBody>
          <a:bodyPr wrap="square" rtlCol="0">
            <a:spAutoFit/>
          </a:bodyPr>
          <a:lstStyle/>
          <a:p>
            <a:r>
              <a:rPr lang="ru-RU" sz="3600" dirty="0" smtClean="0"/>
              <a:t>Вид - Телесная</a:t>
            </a:r>
            <a:r>
              <a:rPr lang="ru-RU" sz="3600" dirty="0"/>
              <a:t>, чувственная, интимная</a:t>
            </a:r>
          </a:p>
          <a:p>
            <a:r>
              <a:rPr lang="ru-RU" sz="3600" dirty="0"/>
              <a:t>Условия - Внешняя красота</a:t>
            </a:r>
          </a:p>
          <a:p>
            <a:r>
              <a:rPr lang="ru-RU" sz="3600" dirty="0"/>
              <a:t>Проявление - </a:t>
            </a:r>
            <a:r>
              <a:rPr lang="ru-RU" sz="3600" dirty="0" smtClean="0"/>
              <a:t>Взгляды</a:t>
            </a:r>
            <a:r>
              <a:rPr lang="ru-RU" sz="3600" dirty="0"/>
              <a:t>, прикосновения, физический контакт</a:t>
            </a:r>
          </a:p>
          <a:p>
            <a:r>
              <a:rPr lang="ru-RU" sz="3600" dirty="0"/>
              <a:t>Основание - </a:t>
            </a:r>
            <a:r>
              <a:rPr lang="ru-RU" sz="3600" dirty="0" smtClean="0"/>
              <a:t>Чувства</a:t>
            </a:r>
            <a:endParaRPr lang="ru-RU" sz="3600" dirty="0"/>
          </a:p>
        </p:txBody>
      </p:sp>
      <p:sp>
        <p:nvSpPr>
          <p:cNvPr id="5" name="TextBox 4"/>
          <p:cNvSpPr txBox="1"/>
          <p:nvPr/>
        </p:nvSpPr>
        <p:spPr>
          <a:xfrm>
            <a:off x="791194" y="685145"/>
            <a:ext cx="5436990" cy="1015663"/>
          </a:xfrm>
          <a:prstGeom prst="rect">
            <a:avLst/>
          </a:prstGeom>
          <a:noFill/>
        </p:spPr>
        <p:txBody>
          <a:bodyPr wrap="square" rtlCol="0">
            <a:spAutoFit/>
          </a:bodyPr>
          <a:lstStyle/>
          <a:p>
            <a:r>
              <a:rPr lang="ru-RU" sz="6000" b="1" u="sng" dirty="0">
                <a:solidFill>
                  <a:schemeClr val="bg1"/>
                </a:solidFill>
              </a:rPr>
              <a:t>ЭРОС</a:t>
            </a:r>
          </a:p>
        </p:txBody>
      </p:sp>
    </p:spTree>
    <p:extLst>
      <p:ext uri="{BB962C8B-B14F-4D97-AF65-F5344CB8AC3E}">
        <p14:creationId xmlns:p14="http://schemas.microsoft.com/office/powerpoint/2010/main" val="3902492064"/>
      </p:ext>
    </p:extLst>
  </p:cSld>
  <p:clrMapOvr>
    <a:masterClrMapping/>
  </p:clrMapOvr>
  <p:transition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дзаголовок 12"/>
          <p:cNvSpPr>
            <a:spLocks noGrp="1"/>
          </p:cNvSpPr>
          <p:nvPr>
            <p:ph type="subTitle" idx="1"/>
          </p:nvPr>
        </p:nvSpPr>
        <p:spPr>
          <a:xfrm>
            <a:off x="1043608" y="1293840"/>
            <a:ext cx="7704856" cy="5447528"/>
          </a:xfrm>
        </p:spPr>
        <p:txBody>
          <a:bodyPr>
            <a:noAutofit/>
          </a:bodyPr>
          <a:lstStyle/>
          <a:p>
            <a:r>
              <a:rPr lang="ru-RU" sz="4000" u="sng" dirty="0" smtClean="0">
                <a:solidFill>
                  <a:schemeClr val="bg1"/>
                </a:solidFill>
              </a:rPr>
              <a:t>ЛЮБОВЬ – ЭРОС</a:t>
            </a:r>
          </a:p>
          <a:p>
            <a:r>
              <a:rPr lang="ru-RU" sz="4000" u="sng" dirty="0" smtClean="0">
                <a:solidFill>
                  <a:schemeClr val="bg1"/>
                </a:solidFill>
              </a:rPr>
              <a:t>ЭТОЙ ЛЮБОВЬЮ НЕЛЬЗЯ ЛЮБИТЬ НИКОГДА НИКОГО, КАК ТОЛЬКО ОДНОГО ЧЕЛОВЕКА </a:t>
            </a:r>
            <a:endParaRPr lang="ru-RU" sz="4000" u="sng" dirty="0">
              <a:solidFill>
                <a:schemeClr val="bg1"/>
              </a:solidFill>
            </a:endParaRPr>
          </a:p>
        </p:txBody>
      </p:sp>
    </p:spTree>
    <p:extLst>
      <p:ext uri="{BB962C8B-B14F-4D97-AF65-F5344CB8AC3E}">
        <p14:creationId xmlns:p14="http://schemas.microsoft.com/office/powerpoint/2010/main" val="1556428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5" y="500042"/>
            <a:ext cx="3528393" cy="5268933"/>
          </a:xfrm>
        </p:spPr>
        <p:txBody>
          <a:bodyPr/>
          <a:lstStyle/>
          <a:p>
            <a:r>
              <a:rPr lang="ru-RU" dirty="0" smtClean="0"/>
              <a:t>1. УЧАСТОК – ЭТО ПРОШЛОЕ</a:t>
            </a:r>
            <a:r>
              <a:rPr lang="en-US" dirty="0" smtClean="0"/>
              <a:t/>
            </a:r>
            <a:br>
              <a:rPr lang="en-US" dirty="0" smtClean="0"/>
            </a:br>
            <a:r>
              <a:rPr lang="en-US" dirty="0" smtClean="0"/>
              <a:t/>
            </a:r>
            <a:br>
              <a:rPr lang="en-US" dirty="0" smtClean="0"/>
            </a:br>
            <a:r>
              <a:rPr lang="ru-RU" dirty="0" smtClean="0"/>
              <a:t>2.ФУНДАМЕНТ </a:t>
            </a:r>
            <a:r>
              <a:rPr lang="ru-RU" dirty="0"/>
              <a:t>– ДУХОВНОСТЬ</a:t>
            </a:r>
          </a:p>
        </p:txBody>
      </p:sp>
      <p:sp>
        <p:nvSpPr>
          <p:cNvPr id="4" name="Текст 3"/>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12776"/>
            <a:ext cx="8075240" cy="5445224"/>
          </a:xfrm>
        </p:spPr>
        <p:txBody>
          <a:bodyPr>
            <a:normAutofit/>
          </a:bodyPr>
          <a:lstStyle/>
          <a:p>
            <a:r>
              <a:rPr lang="ru-RU" dirty="0" smtClean="0">
                <a:solidFill>
                  <a:schemeClr val="tx1"/>
                </a:solidFill>
              </a:rPr>
              <a:t>1. Участок – прошлое</a:t>
            </a:r>
            <a:br>
              <a:rPr lang="ru-RU" dirty="0" smtClean="0">
                <a:solidFill>
                  <a:schemeClr val="tx1"/>
                </a:solidFill>
              </a:rPr>
            </a:br>
            <a:r>
              <a:rPr lang="ru-RU" dirty="0" smtClean="0">
                <a:solidFill>
                  <a:schemeClr val="tx1"/>
                </a:solidFill>
              </a:rPr>
              <a:t>2. Фундамент – духовность</a:t>
            </a:r>
            <a:br>
              <a:rPr lang="ru-RU" dirty="0" smtClean="0">
                <a:solidFill>
                  <a:schemeClr val="tx1"/>
                </a:solidFill>
              </a:rPr>
            </a:br>
            <a:r>
              <a:rPr lang="ru-RU" dirty="0" smtClean="0">
                <a:solidFill>
                  <a:schemeClr val="tx1"/>
                </a:solidFill>
              </a:rPr>
              <a:t>3. Четыре несущие опоры – любовь:</a:t>
            </a:r>
            <a:br>
              <a:rPr lang="ru-RU" dirty="0" smtClean="0">
                <a:solidFill>
                  <a:schemeClr val="tx1"/>
                </a:solidFill>
              </a:rPr>
            </a:br>
            <a:r>
              <a:rPr lang="ru-RU" dirty="0" smtClean="0">
                <a:solidFill>
                  <a:schemeClr val="tx1"/>
                </a:solidFill>
              </a:rPr>
              <a:t>АГАПЕ</a:t>
            </a:r>
            <a:br>
              <a:rPr lang="ru-RU" dirty="0" smtClean="0">
                <a:solidFill>
                  <a:schemeClr val="tx1"/>
                </a:solidFill>
              </a:rPr>
            </a:br>
            <a:r>
              <a:rPr lang="ru-RU" dirty="0" smtClean="0">
                <a:solidFill>
                  <a:schemeClr val="tx1"/>
                </a:solidFill>
              </a:rPr>
              <a:t>ФИЛИО</a:t>
            </a:r>
            <a:br>
              <a:rPr lang="ru-RU" dirty="0" smtClean="0">
                <a:solidFill>
                  <a:schemeClr val="tx1"/>
                </a:solidFill>
              </a:rPr>
            </a:br>
            <a:r>
              <a:rPr lang="ru-RU" dirty="0" smtClean="0">
                <a:solidFill>
                  <a:schemeClr val="tx1"/>
                </a:solidFill>
              </a:rPr>
              <a:t>СТОРГЕ</a:t>
            </a:r>
            <a:br>
              <a:rPr lang="ru-RU" dirty="0" smtClean="0">
                <a:solidFill>
                  <a:schemeClr val="tx1"/>
                </a:solidFill>
              </a:rPr>
            </a:br>
            <a:r>
              <a:rPr lang="ru-RU" dirty="0" smtClean="0">
                <a:solidFill>
                  <a:schemeClr val="tx1"/>
                </a:solidFill>
              </a:rPr>
              <a:t>ЭРОС</a:t>
            </a:r>
            <a:r>
              <a:rPr lang="ru-RU" b="1" dirty="0" smtClean="0">
                <a:solidFill>
                  <a:srgbClr val="F414A9"/>
                </a:solidFill>
              </a:rPr>
              <a:t/>
            </a:r>
            <a:br>
              <a:rPr lang="ru-RU" b="1" dirty="0" smtClean="0">
                <a:solidFill>
                  <a:srgbClr val="F414A9"/>
                </a:solidFill>
              </a:rPr>
            </a:br>
            <a:endParaRPr lang="ru-RU" i="1" dirty="0">
              <a:solidFill>
                <a:schemeClr val="accent6">
                  <a:lumMod val="75000"/>
                </a:schemeClr>
              </a:solidFill>
            </a:endParaRPr>
          </a:p>
        </p:txBody>
      </p:sp>
      <p:pic>
        <p:nvPicPr>
          <p:cNvPr id="4" name="Содержимое 3" descr="1063546_41639374.jpg"/>
          <p:cNvPicPr>
            <a:picLocks noGrp="1" noChangeAspect="1"/>
          </p:cNvPicPr>
          <p:nvPr>
            <p:ph idx="1"/>
          </p:nvPr>
        </p:nvPicPr>
        <p:blipFill>
          <a:blip r:embed="rId3" cstate="print"/>
          <a:stretch>
            <a:fillRect/>
          </a:stretch>
        </p:blipFill>
        <p:spPr>
          <a:xfrm>
            <a:off x="5472123" y="3246700"/>
            <a:ext cx="3214677" cy="2857496"/>
          </a:xfrm>
        </p:spPr>
      </p:pic>
    </p:spTree>
    <p:extLst>
      <p:ext uri="{BB962C8B-B14F-4D97-AF65-F5344CB8AC3E}">
        <p14:creationId xmlns:p14="http://schemas.microsoft.com/office/powerpoint/2010/main" val="342663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flipH="1">
            <a:off x="971600" y="2708920"/>
            <a:ext cx="7344816" cy="1754326"/>
          </a:xfrm>
          <a:prstGeom prst="rect">
            <a:avLst/>
          </a:prstGeom>
          <a:noFill/>
        </p:spPr>
        <p:txBody>
          <a:bodyPr wrap="square" rtlCol="0">
            <a:spAutoFit/>
          </a:bodyPr>
          <a:lstStyle/>
          <a:p>
            <a:r>
              <a:rPr lang="ru-RU" sz="4000" b="1" dirty="0">
                <a:solidFill>
                  <a:srgbClr val="0070C0"/>
                </a:solidFill>
              </a:rPr>
              <a:t> </a:t>
            </a:r>
            <a:r>
              <a:rPr lang="ru-RU" sz="5400" b="1" dirty="0">
                <a:solidFill>
                  <a:schemeClr val="accent1">
                    <a:lumMod val="75000"/>
                  </a:schemeClr>
                </a:solidFill>
              </a:rPr>
              <a:t>Ф</a:t>
            </a:r>
            <a:r>
              <a:rPr lang="ru-RU" sz="5400" b="1" dirty="0" smtClean="0">
                <a:solidFill>
                  <a:schemeClr val="accent1">
                    <a:lumMod val="75000"/>
                  </a:schemeClr>
                </a:solidFill>
              </a:rPr>
              <a:t>ундамент</a:t>
            </a:r>
            <a:r>
              <a:rPr lang="en-US" sz="5400" b="1" dirty="0" smtClean="0">
                <a:solidFill>
                  <a:schemeClr val="accent1">
                    <a:lumMod val="75000"/>
                  </a:schemeClr>
                </a:solidFill>
              </a:rPr>
              <a:t> – </a:t>
            </a:r>
            <a:r>
              <a:rPr lang="ru-RU" sz="5400" b="1" dirty="0" smtClean="0">
                <a:solidFill>
                  <a:schemeClr val="accent1">
                    <a:lumMod val="75000"/>
                  </a:schemeClr>
                </a:solidFill>
              </a:rPr>
              <a:t>   </a:t>
            </a:r>
          </a:p>
          <a:p>
            <a:r>
              <a:rPr lang="ru-RU" sz="5400" b="1" dirty="0">
                <a:solidFill>
                  <a:schemeClr val="accent1">
                    <a:lumMod val="75000"/>
                  </a:schemeClr>
                </a:solidFill>
              </a:rPr>
              <a:t> </a:t>
            </a:r>
            <a:r>
              <a:rPr lang="ru-RU" sz="5400" b="1" dirty="0" smtClean="0">
                <a:solidFill>
                  <a:schemeClr val="accent1">
                    <a:lumMod val="75000"/>
                  </a:schemeClr>
                </a:solidFill>
              </a:rPr>
              <a:t>             духовность </a:t>
            </a:r>
            <a:endParaRPr lang="ru-RU" sz="5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432047" y="0"/>
            <a:ext cx="10116615" cy="6858000"/>
          </a:xfrm>
        </p:spPr>
      </p:pic>
      <p:sp>
        <p:nvSpPr>
          <p:cNvPr id="5127" name="Text Box 7"/>
          <p:cNvSpPr txBox="1">
            <a:spLocks noChangeArrowheads="1"/>
          </p:cNvSpPr>
          <p:nvPr/>
        </p:nvSpPr>
        <p:spPr bwMode="auto">
          <a:xfrm>
            <a:off x="3347865" y="980728"/>
            <a:ext cx="7056783" cy="1569660"/>
          </a:xfrm>
          <a:prstGeom prst="rect">
            <a:avLst/>
          </a:prstGeom>
          <a:noFill/>
          <a:ln w="9525">
            <a:noFill/>
            <a:miter lim="800000"/>
          </a:ln>
          <a:effectLst/>
        </p:spPr>
        <p:txBody>
          <a:bodyPr wrap="square">
            <a:spAutoFit/>
          </a:bodyPr>
          <a:lstStyle/>
          <a:p>
            <a:r>
              <a:rPr lang="ru-RU" sz="3200" dirty="0">
                <a:solidFill>
                  <a:schemeClr val="bg1"/>
                </a:solidFill>
                <a:latin typeface="+mj-lt"/>
                <a:ea typeface="+mj-ea"/>
                <a:cs typeface="+mj-cs"/>
              </a:rPr>
              <a:t>«Любовью вечною </a:t>
            </a:r>
          </a:p>
          <a:p>
            <a:r>
              <a:rPr lang="ru-RU" sz="3200" dirty="0">
                <a:solidFill>
                  <a:schemeClr val="bg1"/>
                </a:solidFill>
                <a:latin typeface="+mj-lt"/>
                <a:ea typeface="+mj-ea"/>
                <a:cs typeface="+mj-cs"/>
              </a:rPr>
              <a:t>Я возлюбил тебя…»</a:t>
            </a:r>
          </a:p>
          <a:p>
            <a:r>
              <a:rPr lang="ru-RU" sz="3200" dirty="0" err="1">
                <a:solidFill>
                  <a:schemeClr val="bg1"/>
                </a:solidFill>
                <a:latin typeface="+mj-lt"/>
                <a:ea typeface="+mj-ea"/>
                <a:cs typeface="+mj-cs"/>
              </a:rPr>
              <a:t>Иер</a:t>
            </a:r>
            <a:r>
              <a:rPr lang="ru-RU" sz="3200" dirty="0">
                <a:solidFill>
                  <a:schemeClr val="bg1"/>
                </a:solidFill>
                <a:latin typeface="+mj-lt"/>
                <a:ea typeface="+mj-ea"/>
                <a:cs typeface="+mj-cs"/>
              </a:rPr>
              <a:t>. 31.3</a:t>
            </a:r>
          </a:p>
        </p:txBody>
      </p:sp>
      <p:sp>
        <p:nvSpPr>
          <p:cNvPr id="5" name="TextBox 4"/>
          <p:cNvSpPr txBox="1"/>
          <p:nvPr/>
        </p:nvSpPr>
        <p:spPr>
          <a:xfrm>
            <a:off x="3347864" y="2996952"/>
            <a:ext cx="5594967" cy="3323987"/>
          </a:xfrm>
          <a:prstGeom prst="rect">
            <a:avLst/>
          </a:prstGeom>
          <a:noFill/>
        </p:spPr>
        <p:txBody>
          <a:bodyPr wrap="square" rtlCol="0">
            <a:spAutoFit/>
          </a:bodyPr>
          <a:lstStyle/>
          <a:p>
            <a:r>
              <a:rPr lang="ru-RU" sz="3200" dirty="0">
                <a:solidFill>
                  <a:schemeClr val="bg1"/>
                </a:solidFill>
                <a:latin typeface="+mj-lt"/>
                <a:ea typeface="+mj-ea"/>
                <a:cs typeface="+mj-cs"/>
              </a:rPr>
              <a:t>«Ибо никто не может положить другого основания, кроме положенного, которое есть Иисус Христос»</a:t>
            </a:r>
          </a:p>
          <a:p>
            <a:r>
              <a:rPr lang="ru-RU" sz="3200" dirty="0">
                <a:solidFill>
                  <a:schemeClr val="bg1"/>
                </a:solidFill>
                <a:latin typeface="+mj-lt"/>
                <a:ea typeface="+mj-ea"/>
                <a:cs typeface="+mj-cs"/>
              </a:rPr>
              <a:t>1-е Кор. 3:11</a:t>
            </a:r>
          </a:p>
          <a:p>
            <a:endParaRPr lang="ru-RU"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555830"/>
            <a:ext cx="7920880" cy="2297106"/>
          </a:xfrm>
        </p:spPr>
        <p:txBody>
          <a:bodyPr>
            <a:normAutofit/>
          </a:bodyPr>
          <a:lstStyle/>
          <a:p>
            <a:pPr algn="ctr"/>
            <a:r>
              <a:rPr lang="ru-RU" sz="3600" b="1" u="sng" dirty="0">
                <a:solidFill>
                  <a:schemeClr val="tx1">
                    <a:lumMod val="75000"/>
                    <a:lumOff val="25000"/>
                  </a:schemeClr>
                </a:solidFill>
                <a:latin typeface="+mn-lt"/>
                <a:ea typeface="+mn-ea"/>
                <a:cs typeface="+mn-cs"/>
              </a:rPr>
              <a:t>Высшие силы</a:t>
            </a:r>
            <a:r>
              <a:rPr lang="ru-RU" sz="3600" dirty="0">
                <a:solidFill>
                  <a:schemeClr val="tx1">
                    <a:lumMod val="75000"/>
                    <a:lumOff val="25000"/>
                  </a:schemeClr>
                </a:solidFill>
                <a:latin typeface="+mn-lt"/>
                <a:ea typeface="+mn-ea"/>
                <a:cs typeface="+mn-cs"/>
              </a:rPr>
              <a:t/>
            </a:r>
            <a:br>
              <a:rPr lang="ru-RU" sz="3600" dirty="0">
                <a:solidFill>
                  <a:schemeClr val="tx1">
                    <a:lumMod val="75000"/>
                    <a:lumOff val="25000"/>
                  </a:schemeClr>
                </a:solidFill>
                <a:latin typeface="+mn-lt"/>
                <a:ea typeface="+mn-ea"/>
                <a:cs typeface="+mn-cs"/>
              </a:rPr>
            </a:br>
            <a:r>
              <a:rPr lang="ru-RU" sz="3600" dirty="0">
                <a:solidFill>
                  <a:schemeClr val="tx1">
                    <a:lumMod val="75000"/>
                    <a:lumOff val="25000"/>
                  </a:schemeClr>
                </a:solidFill>
                <a:latin typeface="+mn-lt"/>
                <a:ea typeface="+mn-ea"/>
                <a:cs typeface="+mn-cs"/>
              </a:rPr>
              <a:t>разум</a:t>
            </a:r>
            <a:br>
              <a:rPr lang="ru-RU" sz="3600" dirty="0">
                <a:solidFill>
                  <a:schemeClr val="tx1">
                    <a:lumMod val="75000"/>
                    <a:lumOff val="25000"/>
                  </a:schemeClr>
                </a:solidFill>
                <a:latin typeface="+mn-lt"/>
                <a:ea typeface="+mn-ea"/>
                <a:cs typeface="+mn-cs"/>
              </a:rPr>
            </a:br>
            <a:r>
              <a:rPr lang="ru-RU" sz="3600" dirty="0">
                <a:solidFill>
                  <a:schemeClr val="tx1">
                    <a:lumMod val="75000"/>
                    <a:lumOff val="25000"/>
                  </a:schemeClr>
                </a:solidFill>
                <a:latin typeface="+mn-lt"/>
                <a:ea typeface="+mn-ea"/>
                <a:cs typeface="+mn-cs"/>
              </a:rPr>
              <a:t>совесть</a:t>
            </a:r>
            <a:br>
              <a:rPr lang="ru-RU" sz="3600" dirty="0">
                <a:solidFill>
                  <a:schemeClr val="tx1">
                    <a:lumMod val="75000"/>
                    <a:lumOff val="25000"/>
                  </a:schemeClr>
                </a:solidFill>
                <a:latin typeface="+mn-lt"/>
                <a:ea typeface="+mn-ea"/>
                <a:cs typeface="+mn-cs"/>
              </a:rPr>
            </a:br>
            <a:r>
              <a:rPr lang="ru-RU" sz="3600" dirty="0">
                <a:solidFill>
                  <a:schemeClr val="tx1">
                    <a:lumMod val="75000"/>
                    <a:lumOff val="25000"/>
                  </a:schemeClr>
                </a:solidFill>
                <a:latin typeface="+mn-lt"/>
                <a:ea typeface="+mn-ea"/>
                <a:cs typeface="+mn-cs"/>
              </a:rPr>
              <a:t>воля</a:t>
            </a:r>
          </a:p>
        </p:txBody>
      </p:sp>
      <p:sp>
        <p:nvSpPr>
          <p:cNvPr id="3" name="Содержимое 2"/>
          <p:cNvSpPr>
            <a:spLocks noGrp="1"/>
          </p:cNvSpPr>
          <p:nvPr>
            <p:ph sz="half" idx="1"/>
          </p:nvPr>
        </p:nvSpPr>
        <p:spPr>
          <a:xfrm>
            <a:off x="457200" y="3143248"/>
            <a:ext cx="4038600" cy="2982915"/>
          </a:xfrm>
        </p:spPr>
        <p:txBody>
          <a:bodyPr>
            <a:normAutofit/>
          </a:bodyPr>
          <a:lstStyle/>
          <a:p>
            <a:pPr algn="ctr">
              <a:buNone/>
            </a:pPr>
            <a:r>
              <a:rPr lang="ru-RU" sz="3600" b="1" u="sng" dirty="0" smtClean="0"/>
              <a:t>Низшие силы</a:t>
            </a:r>
          </a:p>
          <a:p>
            <a:pPr algn="ctr">
              <a:buNone/>
            </a:pPr>
            <a:r>
              <a:rPr lang="ru-RU" sz="3600" dirty="0" smtClean="0"/>
              <a:t>Чувства</a:t>
            </a:r>
          </a:p>
          <a:p>
            <a:pPr algn="ctr">
              <a:buNone/>
            </a:pPr>
            <a:r>
              <a:rPr lang="ru-RU" sz="3600" dirty="0" smtClean="0"/>
              <a:t>Желание</a:t>
            </a:r>
          </a:p>
          <a:p>
            <a:pPr algn="ctr">
              <a:buNone/>
            </a:pPr>
            <a:r>
              <a:rPr lang="ru-RU" sz="3600" dirty="0" smtClean="0"/>
              <a:t>наклонности</a:t>
            </a:r>
            <a:endParaRPr lang="ru-RU" sz="3600" dirty="0"/>
          </a:p>
        </p:txBody>
      </p:sp>
      <p:sp>
        <p:nvSpPr>
          <p:cNvPr id="4" name="Содержимое 3"/>
          <p:cNvSpPr>
            <a:spLocks noGrp="1"/>
          </p:cNvSpPr>
          <p:nvPr>
            <p:ph sz="half" idx="2"/>
          </p:nvPr>
        </p:nvSpPr>
        <p:spPr>
          <a:xfrm>
            <a:off x="4788024" y="3143248"/>
            <a:ext cx="4680520" cy="2982915"/>
          </a:xfrm>
        </p:spPr>
        <p:txBody>
          <a:bodyPr>
            <a:normAutofit/>
          </a:bodyPr>
          <a:lstStyle/>
          <a:p>
            <a:pPr algn="ctr">
              <a:buNone/>
            </a:pPr>
            <a:r>
              <a:rPr lang="ru-RU" sz="3600" b="1" u="sng" dirty="0" smtClean="0"/>
              <a:t>Тело</a:t>
            </a:r>
          </a:p>
          <a:p>
            <a:pPr algn="ctr">
              <a:buNone/>
            </a:pPr>
            <a:r>
              <a:rPr lang="ru-RU" sz="3600" dirty="0" smtClean="0"/>
              <a:t>Физический </a:t>
            </a:r>
            <a:br>
              <a:rPr lang="ru-RU" sz="3600" dirty="0" smtClean="0"/>
            </a:br>
            <a:r>
              <a:rPr lang="ru-RU" sz="3600" dirty="0" smtClean="0"/>
              <a:t>состав</a:t>
            </a:r>
            <a:endParaRPr lang="ru-RU"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0" y="9112"/>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476672"/>
            <a:ext cx="8229600" cy="2666576"/>
          </a:xfrm>
        </p:spPr>
        <p:txBody>
          <a:bodyPr>
            <a:normAutofit/>
          </a:bodyPr>
          <a:lstStyle/>
          <a:p>
            <a:pPr algn="ctr"/>
            <a:r>
              <a:rPr lang="ru-RU" sz="2800" b="1" u="sng" dirty="0" smtClean="0">
                <a:solidFill>
                  <a:schemeClr val="tx1">
                    <a:lumMod val="75000"/>
                    <a:lumOff val="25000"/>
                  </a:schemeClr>
                </a:solidFill>
                <a:latin typeface="+mn-lt"/>
                <a:ea typeface="+mn-ea"/>
                <a:cs typeface="+mn-cs"/>
              </a:rPr>
              <a:t>БОГ</a:t>
            </a:r>
            <a:br>
              <a:rPr lang="ru-RU" sz="2800" b="1" u="sng" dirty="0" smtClean="0">
                <a:solidFill>
                  <a:schemeClr val="tx1">
                    <a:lumMod val="75000"/>
                    <a:lumOff val="25000"/>
                  </a:schemeClr>
                </a:solidFill>
                <a:latin typeface="+mn-lt"/>
                <a:ea typeface="+mn-ea"/>
                <a:cs typeface="+mn-cs"/>
              </a:rPr>
            </a:br>
            <a:r>
              <a:rPr lang="ru-RU" sz="2800" dirty="0" smtClean="0">
                <a:solidFill>
                  <a:schemeClr val="tx1">
                    <a:lumMod val="75000"/>
                    <a:lumOff val="25000"/>
                  </a:schemeClr>
                </a:solidFill>
                <a:latin typeface="+mn-lt"/>
                <a:ea typeface="+mn-ea"/>
                <a:cs typeface="+mn-cs"/>
              </a:rPr>
              <a:t>Высшие силы</a:t>
            </a:r>
            <a:r>
              <a:rPr lang="ru-RU" sz="2800" b="1" u="sng" dirty="0" smtClean="0">
                <a:solidFill>
                  <a:schemeClr val="tx1">
                    <a:lumMod val="75000"/>
                    <a:lumOff val="25000"/>
                  </a:schemeClr>
                </a:solidFill>
                <a:latin typeface="+mn-lt"/>
                <a:ea typeface="+mn-ea"/>
                <a:cs typeface="+mn-cs"/>
              </a:rPr>
              <a:t/>
            </a:r>
            <a:br>
              <a:rPr lang="ru-RU" sz="2800" b="1" u="sng" dirty="0" smtClean="0">
                <a:solidFill>
                  <a:schemeClr val="tx1">
                    <a:lumMod val="75000"/>
                    <a:lumOff val="25000"/>
                  </a:schemeClr>
                </a:solidFill>
                <a:latin typeface="+mn-lt"/>
                <a:ea typeface="+mn-ea"/>
                <a:cs typeface="+mn-cs"/>
              </a:rPr>
            </a:br>
            <a:r>
              <a:rPr lang="ru-RU" sz="2800" dirty="0" smtClean="0">
                <a:solidFill>
                  <a:schemeClr val="tx1">
                    <a:lumMod val="75000"/>
                    <a:lumOff val="25000"/>
                  </a:schemeClr>
                </a:solidFill>
                <a:latin typeface="+mn-lt"/>
                <a:ea typeface="+mn-ea"/>
                <a:cs typeface="+mn-cs"/>
              </a:rPr>
              <a:t>разум</a:t>
            </a:r>
            <a:r>
              <a:rPr lang="ru-RU" sz="2800" dirty="0">
                <a:solidFill>
                  <a:schemeClr val="tx1">
                    <a:lumMod val="75000"/>
                    <a:lumOff val="25000"/>
                  </a:schemeClr>
                </a:solidFill>
                <a:latin typeface="+mn-lt"/>
                <a:ea typeface="+mn-ea"/>
                <a:cs typeface="+mn-cs"/>
              </a:rPr>
              <a:t/>
            </a:r>
            <a:br>
              <a:rPr lang="ru-RU" sz="2800" dirty="0">
                <a:solidFill>
                  <a:schemeClr val="tx1">
                    <a:lumMod val="75000"/>
                    <a:lumOff val="25000"/>
                  </a:schemeClr>
                </a:solidFill>
                <a:latin typeface="+mn-lt"/>
                <a:ea typeface="+mn-ea"/>
                <a:cs typeface="+mn-cs"/>
              </a:rPr>
            </a:br>
            <a:r>
              <a:rPr lang="ru-RU" sz="2800" dirty="0" smtClean="0">
                <a:solidFill>
                  <a:schemeClr val="tx1">
                    <a:lumMod val="75000"/>
                    <a:lumOff val="25000"/>
                  </a:schemeClr>
                </a:solidFill>
                <a:latin typeface="+mn-lt"/>
                <a:ea typeface="+mn-ea"/>
                <a:cs typeface="+mn-cs"/>
              </a:rPr>
              <a:t>совесть</a:t>
            </a:r>
            <a:r>
              <a:rPr lang="ru-RU" dirty="0" smtClean="0"/>
              <a:t/>
            </a:r>
            <a:br>
              <a:rPr lang="ru-RU" dirty="0" smtClean="0"/>
            </a:br>
            <a:r>
              <a:rPr lang="ru-RU" dirty="0" smtClean="0"/>
              <a:t>воля</a:t>
            </a:r>
            <a:endParaRPr lang="ru-RU" dirty="0"/>
          </a:p>
        </p:txBody>
      </p:sp>
      <p:sp>
        <p:nvSpPr>
          <p:cNvPr id="3" name="Содержимое 2"/>
          <p:cNvSpPr>
            <a:spLocks noGrp="1"/>
          </p:cNvSpPr>
          <p:nvPr>
            <p:ph sz="half" idx="1"/>
          </p:nvPr>
        </p:nvSpPr>
        <p:spPr>
          <a:xfrm>
            <a:off x="-900608" y="3068960"/>
            <a:ext cx="6103580" cy="2554287"/>
          </a:xfrm>
        </p:spPr>
        <p:txBody>
          <a:bodyPr>
            <a:normAutofit/>
          </a:bodyPr>
          <a:lstStyle/>
          <a:p>
            <a:pPr algn="ctr">
              <a:buNone/>
            </a:pPr>
            <a:r>
              <a:rPr lang="ru-RU" sz="2400" b="1" u="sng" dirty="0" smtClean="0"/>
              <a:t>Низшие силы</a:t>
            </a:r>
          </a:p>
          <a:p>
            <a:pPr algn="ctr">
              <a:buNone/>
            </a:pPr>
            <a:r>
              <a:rPr lang="ru-RU" sz="2400" dirty="0" smtClean="0"/>
              <a:t>Чувства</a:t>
            </a:r>
          </a:p>
          <a:p>
            <a:pPr algn="ctr">
              <a:buNone/>
            </a:pPr>
            <a:r>
              <a:rPr lang="ru-RU" sz="2400" dirty="0" smtClean="0"/>
              <a:t>Желание</a:t>
            </a:r>
          </a:p>
          <a:p>
            <a:pPr algn="ctr">
              <a:buNone/>
            </a:pPr>
            <a:r>
              <a:rPr lang="ru-RU" sz="2400" dirty="0" smtClean="0"/>
              <a:t>наклонности</a:t>
            </a:r>
          </a:p>
          <a:p>
            <a:pPr algn="ctr"/>
            <a:endParaRPr lang="ru-RU" dirty="0"/>
          </a:p>
        </p:txBody>
      </p:sp>
      <p:sp>
        <p:nvSpPr>
          <p:cNvPr id="4" name="Содержимое 3"/>
          <p:cNvSpPr>
            <a:spLocks noGrp="1"/>
          </p:cNvSpPr>
          <p:nvPr>
            <p:ph sz="half" idx="2"/>
          </p:nvPr>
        </p:nvSpPr>
        <p:spPr>
          <a:xfrm>
            <a:off x="4860032" y="3068961"/>
            <a:ext cx="3816424" cy="1584176"/>
          </a:xfrm>
        </p:spPr>
        <p:txBody>
          <a:bodyPr>
            <a:normAutofit/>
          </a:bodyPr>
          <a:lstStyle/>
          <a:p>
            <a:pPr algn="ctr">
              <a:buNone/>
            </a:pPr>
            <a:r>
              <a:rPr lang="ru-RU" sz="2400" b="1" u="sng" dirty="0"/>
              <a:t> </a:t>
            </a:r>
            <a:r>
              <a:rPr lang="ru-RU" sz="2400" b="1" u="sng" dirty="0" smtClean="0"/>
              <a:t>Тело</a:t>
            </a:r>
            <a:endParaRPr lang="ru-RU" sz="2400" b="1" u="sng" dirty="0"/>
          </a:p>
          <a:p>
            <a:pPr algn="ctr">
              <a:buNone/>
            </a:pPr>
            <a:r>
              <a:rPr lang="ru-RU" sz="2400" dirty="0" smtClean="0"/>
              <a:t>Физический</a:t>
            </a:r>
          </a:p>
          <a:p>
            <a:pPr algn="ctr">
              <a:buNone/>
            </a:pPr>
            <a:r>
              <a:rPr lang="ru-RU" sz="2400" dirty="0" smtClean="0"/>
              <a:t>состав</a:t>
            </a:r>
          </a:p>
        </p:txBody>
      </p:sp>
      <p:sp>
        <p:nvSpPr>
          <p:cNvPr id="6" name="TextBox 5"/>
          <p:cNvSpPr txBox="1"/>
          <p:nvPr/>
        </p:nvSpPr>
        <p:spPr>
          <a:xfrm>
            <a:off x="2699792" y="5623248"/>
            <a:ext cx="3672408" cy="738664"/>
          </a:xfrm>
          <a:prstGeom prst="rect">
            <a:avLst/>
          </a:prstGeom>
          <a:noFill/>
        </p:spPr>
        <p:txBody>
          <a:bodyPr wrap="square" rtlCol="0">
            <a:spAutoFit/>
          </a:bodyPr>
          <a:lstStyle/>
          <a:p>
            <a:pPr algn="ctr"/>
            <a:r>
              <a:rPr lang="ru-RU" sz="2400" dirty="0"/>
              <a:t>ДЬЯВОЛ</a:t>
            </a:r>
          </a:p>
          <a:p>
            <a:pPr algn="ct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 y="0"/>
            <a:ext cx="10930570" cy="9333656"/>
          </a:xfrm>
          <a:prstGeom prst="rect">
            <a:avLst/>
          </a:prstGeom>
        </p:spPr>
      </p:pic>
      <p:sp>
        <p:nvSpPr>
          <p:cNvPr id="7" name="TextBox 6"/>
          <p:cNvSpPr txBox="1"/>
          <p:nvPr/>
        </p:nvSpPr>
        <p:spPr>
          <a:xfrm>
            <a:off x="467544" y="476672"/>
            <a:ext cx="8136904" cy="6001643"/>
          </a:xfrm>
          <a:prstGeom prst="rect">
            <a:avLst/>
          </a:prstGeom>
          <a:noFill/>
        </p:spPr>
        <p:txBody>
          <a:bodyPr wrap="square" rtlCol="0">
            <a:spAutoFit/>
          </a:bodyPr>
          <a:lstStyle/>
          <a:p>
            <a:r>
              <a:rPr lang="ru-RU" sz="3200" b="1" dirty="0" smtClean="0"/>
              <a:t>«Любовь </a:t>
            </a:r>
            <a:r>
              <a:rPr lang="ru-RU" sz="3200" b="1" dirty="0" err="1"/>
              <a:t>долготерпит</a:t>
            </a:r>
            <a:r>
              <a:rPr lang="ru-RU" sz="3200" b="1" dirty="0"/>
              <a:t>, милосердствует, любовь не завидует, любовь </a:t>
            </a:r>
            <a:r>
              <a:rPr lang="ru-RU" sz="3200" b="1" dirty="0" smtClean="0"/>
              <a:t>не </a:t>
            </a:r>
            <a:r>
              <a:rPr lang="ru-RU" sz="3200" b="1" dirty="0"/>
              <a:t>превозносится, не гордится, </a:t>
            </a:r>
            <a:r>
              <a:rPr lang="ru-RU" sz="3200" b="1" dirty="0" smtClean="0"/>
              <a:t>не бесчинствует,</a:t>
            </a:r>
          </a:p>
          <a:p>
            <a:r>
              <a:rPr lang="ru-RU" sz="3200" b="1" dirty="0" smtClean="0"/>
              <a:t>не </a:t>
            </a:r>
            <a:r>
              <a:rPr lang="ru-RU" sz="3200" b="1" dirty="0"/>
              <a:t>ищет своего, </a:t>
            </a:r>
            <a:r>
              <a:rPr lang="ru-RU" sz="3200" b="1" dirty="0" smtClean="0"/>
              <a:t>не </a:t>
            </a:r>
            <a:r>
              <a:rPr lang="ru-RU" sz="3200" b="1" dirty="0"/>
              <a:t>раздражается, </a:t>
            </a:r>
            <a:endParaRPr lang="ru-RU" sz="3200" b="1" dirty="0" smtClean="0"/>
          </a:p>
          <a:p>
            <a:r>
              <a:rPr lang="ru-RU" sz="3200" b="1" dirty="0" smtClean="0"/>
              <a:t>не </a:t>
            </a:r>
            <a:r>
              <a:rPr lang="ru-RU" sz="3200" b="1" dirty="0"/>
              <a:t>мыслит зла, </a:t>
            </a:r>
            <a:r>
              <a:rPr lang="ru-RU" sz="3200" b="1" dirty="0" smtClean="0"/>
              <a:t>не </a:t>
            </a:r>
            <a:r>
              <a:rPr lang="ru-RU" sz="3200" b="1" dirty="0"/>
              <a:t>радуется неправде, </a:t>
            </a:r>
            <a:r>
              <a:rPr lang="ru-RU" sz="3200" b="1" dirty="0" smtClean="0"/>
              <a:t>а </a:t>
            </a:r>
            <a:r>
              <a:rPr lang="ru-RU" sz="3200" b="1" dirty="0" err="1"/>
              <a:t>сорадуется</a:t>
            </a:r>
            <a:r>
              <a:rPr lang="ru-RU" sz="3200" b="1" dirty="0"/>
              <a:t> </a:t>
            </a:r>
            <a:r>
              <a:rPr lang="ru-RU" sz="3200" b="1" dirty="0" smtClean="0"/>
              <a:t>истине</a:t>
            </a:r>
            <a:r>
              <a:rPr lang="ru-RU" sz="3200" b="1" dirty="0"/>
              <a:t>; </a:t>
            </a:r>
            <a:r>
              <a:rPr lang="ru-RU" sz="3200" b="1" dirty="0" smtClean="0"/>
              <a:t/>
            </a:r>
            <a:br>
              <a:rPr lang="ru-RU" sz="3200" b="1" dirty="0" smtClean="0"/>
            </a:br>
            <a:r>
              <a:rPr lang="ru-RU" sz="3200" b="1" dirty="0" smtClean="0"/>
              <a:t>всё </a:t>
            </a:r>
            <a:r>
              <a:rPr lang="ru-RU" sz="3200" b="1" dirty="0"/>
              <a:t>покрывает, всему верит, </a:t>
            </a:r>
            <a:r>
              <a:rPr lang="ru-RU" sz="3200" b="1" dirty="0" smtClean="0"/>
              <a:t/>
            </a:r>
            <a:br>
              <a:rPr lang="ru-RU" sz="3200" b="1" dirty="0" smtClean="0"/>
            </a:br>
            <a:r>
              <a:rPr lang="ru-RU" sz="3200" b="1" dirty="0" smtClean="0"/>
              <a:t>всего </a:t>
            </a:r>
            <a:r>
              <a:rPr lang="ru-RU" sz="3200" b="1" dirty="0"/>
              <a:t>надеется, </a:t>
            </a:r>
            <a:r>
              <a:rPr lang="ru-RU" sz="3200" b="1" dirty="0" smtClean="0"/>
              <a:t>всё </a:t>
            </a:r>
            <a:r>
              <a:rPr lang="ru-RU" sz="3200" b="1" dirty="0"/>
              <a:t>переносит. </a:t>
            </a:r>
            <a:r>
              <a:rPr lang="ru-RU" sz="3200" b="1" dirty="0" smtClean="0"/>
              <a:t>Любовь </a:t>
            </a:r>
            <a:r>
              <a:rPr lang="ru-RU" sz="3200" b="1" dirty="0"/>
              <a:t>никогда </a:t>
            </a:r>
            <a:r>
              <a:rPr lang="ru-RU" sz="3200" b="1" dirty="0" smtClean="0"/>
              <a:t/>
            </a:r>
            <a:br>
              <a:rPr lang="ru-RU" sz="3200" b="1" dirty="0" smtClean="0"/>
            </a:br>
            <a:r>
              <a:rPr lang="ru-RU" sz="3200" b="1" dirty="0" smtClean="0"/>
              <a:t>не перестаёт…»</a:t>
            </a:r>
            <a:endParaRPr lang="ru-RU" sz="3200" b="1" dirty="0"/>
          </a:p>
          <a:p>
            <a:pPr algn="r"/>
            <a:r>
              <a:rPr lang="ru-RU" sz="2400" b="1" dirty="0"/>
              <a:t>1-е Коринфянам    </a:t>
            </a:r>
            <a:r>
              <a:rPr lang="ru-RU" sz="2400" b="1" dirty="0" smtClean="0"/>
              <a:t>13:4-8</a:t>
            </a:r>
            <a:endParaRPr lang="ru-RU"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 y="0"/>
            <a:ext cx="10930570" cy="9333656"/>
          </a:xfrm>
          <a:prstGeom prst="rect">
            <a:avLst/>
          </a:prstGeom>
        </p:spPr>
      </p:pic>
      <p:sp>
        <p:nvSpPr>
          <p:cNvPr id="7" name="TextBox 6"/>
          <p:cNvSpPr txBox="1"/>
          <p:nvPr/>
        </p:nvSpPr>
        <p:spPr>
          <a:xfrm>
            <a:off x="683568" y="980728"/>
            <a:ext cx="6912768" cy="2814297"/>
          </a:xfrm>
          <a:prstGeom prst="rect">
            <a:avLst/>
          </a:prstGeom>
          <a:noFill/>
        </p:spPr>
        <p:txBody>
          <a:bodyPr wrap="square" rtlCol="0">
            <a:spAutoFit/>
          </a:bodyPr>
          <a:lstStyle/>
          <a:p>
            <a:pPr>
              <a:lnSpc>
                <a:spcPct val="80000"/>
              </a:lnSpc>
            </a:pPr>
            <a:r>
              <a:rPr lang="ru-RU" sz="4400" b="1" dirty="0"/>
              <a:t>Никто не может положить другого основания, </a:t>
            </a:r>
            <a:r>
              <a:rPr lang="ru-RU" sz="4400" b="1" dirty="0" smtClean="0"/>
              <a:t/>
            </a:r>
            <a:br>
              <a:rPr lang="ru-RU" sz="4400" b="1" dirty="0" smtClean="0"/>
            </a:br>
            <a:r>
              <a:rPr lang="ru-RU" sz="4400" b="1" dirty="0" smtClean="0"/>
              <a:t>кроме </a:t>
            </a:r>
            <a:r>
              <a:rPr lang="ru-RU" sz="4400" b="1" dirty="0"/>
              <a:t>положенного, которое есть </a:t>
            </a:r>
            <a:endParaRPr lang="ru-RU" sz="4400" b="1" dirty="0" smtClean="0"/>
          </a:p>
          <a:p>
            <a:pPr>
              <a:lnSpc>
                <a:spcPct val="80000"/>
              </a:lnSpc>
            </a:pPr>
            <a:r>
              <a:rPr lang="ru-RU" sz="4400" b="1" dirty="0" smtClean="0"/>
              <a:t>Иисус </a:t>
            </a:r>
            <a:r>
              <a:rPr lang="ru-RU" sz="4400" b="1" dirty="0"/>
              <a:t>Христос</a:t>
            </a:r>
            <a:endParaRPr lang="ru-RU" sz="4400" dirty="0"/>
          </a:p>
        </p:txBody>
      </p:sp>
    </p:spTree>
    <p:extLst>
      <p:ext uri="{BB962C8B-B14F-4D97-AF65-F5344CB8AC3E}">
        <p14:creationId xmlns:p14="http://schemas.microsoft.com/office/powerpoint/2010/main" val="3102188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1" y="716066"/>
            <a:ext cx="3816425" cy="5521246"/>
          </a:xfrm>
        </p:spPr>
        <p:txBody>
          <a:bodyPr/>
          <a:lstStyle/>
          <a:p>
            <a:r>
              <a:rPr lang="ru-RU" dirty="0" smtClean="0"/>
              <a:t>1. УЧАСТОК – ПРОШЛОЕ</a:t>
            </a:r>
            <a:br>
              <a:rPr lang="ru-RU" dirty="0" smtClean="0"/>
            </a:br>
            <a:r>
              <a:rPr lang="ru-RU" dirty="0" smtClean="0"/>
              <a:t/>
            </a:r>
            <a:br>
              <a:rPr lang="ru-RU" dirty="0" smtClean="0"/>
            </a:br>
            <a:r>
              <a:rPr lang="ru-RU" dirty="0" smtClean="0"/>
              <a:t>2. ФУНДАМЕНТ – ДУХОВНОСТЬ</a:t>
            </a:r>
            <a:br>
              <a:rPr lang="ru-RU" dirty="0" smtClean="0"/>
            </a:br>
            <a:r>
              <a:rPr lang="ru-RU" dirty="0" smtClean="0"/>
              <a:t/>
            </a:r>
            <a:br>
              <a:rPr lang="ru-RU" dirty="0" smtClean="0"/>
            </a:br>
            <a:r>
              <a:rPr lang="ru-RU" dirty="0" smtClean="0"/>
              <a:t>3. ЧЕТЫРЕ НЕСУЩИЕ ОПОРЫ - ЛЮБОВЬ</a:t>
            </a:r>
            <a:endParaRPr lang="ru-RU" dirty="0"/>
          </a:p>
        </p:txBody>
      </p:sp>
      <p:sp>
        <p:nvSpPr>
          <p:cNvPr id="4" name="Текст 3"/>
          <p:cNvSpPr>
            <a:spLocks noGrp="1"/>
          </p:cNvSpPr>
          <p:nvPr>
            <p:ph type="body" idx="1"/>
          </p:nvPr>
        </p:nvSpPr>
        <p:spPr/>
        <p:txBody>
          <a:bodyPr/>
          <a:lstStyle/>
          <a:p>
            <a:endParaRPr lang="ru-RU"/>
          </a:p>
        </p:txBody>
      </p:sp>
    </p:spTree>
    <p:extLst>
      <p:ext uri="{BB962C8B-B14F-4D97-AF65-F5344CB8AC3E}">
        <p14:creationId xmlns:p14="http://schemas.microsoft.com/office/powerpoint/2010/main" val="3145741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289</TotalTime>
  <Words>1581</Words>
  <Application>Microsoft Office PowerPoint</Application>
  <PresentationFormat>Экран (4:3)</PresentationFormat>
  <Paragraphs>133</Paragraphs>
  <Slides>20</Slides>
  <Notes>20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Century Gothic</vt:lpstr>
      <vt:lpstr>Wingdings 3</vt:lpstr>
      <vt:lpstr>Совет директоров</vt:lpstr>
      <vt:lpstr>ДОБРО ПОЖАЛОВАТЬ НА ПРОГРАММУ «СЕМЬЯ ДЛЯ ЦАРСТВИЯ БОЖЬЕГО»</vt:lpstr>
      <vt:lpstr>1. УЧАСТОК – ЭТО ПРОШЛОЕ  2.ФУНДАМЕНТ – ДУХОВНОСТЬ</vt:lpstr>
      <vt:lpstr>Презентация PowerPoint</vt:lpstr>
      <vt:lpstr>Презентация PowerPoint</vt:lpstr>
      <vt:lpstr>Высшие силы разум совесть воля</vt:lpstr>
      <vt:lpstr>БОГ Высшие силы разум совесть воля</vt:lpstr>
      <vt:lpstr>Презентация PowerPoint</vt:lpstr>
      <vt:lpstr>Презентация PowerPoint</vt:lpstr>
      <vt:lpstr>1. УЧАСТОК – ПРОШЛОЕ  2. ФУНДАМЕНТ – ДУХОВНОСТЬ  3. ЧЕТЫРЕ НЕСУЩИЕ ОПОРЫ - ЛЮБОВЬ</vt:lpstr>
      <vt:lpstr>ВЕЛИКОЛЕПНОЕ УСТАНОВЛЕНИЕ ИНСТИТУТА СЕМЬИ И БРАКА ОТКРЫВАЕТ НАМ ТАЙНЫ ЦАРСТВИЯ БОЖЬЕГО!</vt:lpstr>
      <vt:lpstr>Четыре несущие опоры – любовь  На чем основана  любовь? </vt:lpstr>
      <vt:lpstr>Презентация PowerPoint</vt:lpstr>
      <vt:lpstr>Презентация PowerPoint</vt:lpstr>
      <vt:lpstr>Презентация PowerPoint</vt:lpstr>
      <vt:lpstr>ФИЛИО</vt:lpstr>
      <vt:lpstr>Презентация PowerPoint</vt:lpstr>
      <vt:lpstr>Презентация PowerPoint</vt:lpstr>
      <vt:lpstr>Презентация PowerPoint</vt:lpstr>
      <vt:lpstr>Презентация PowerPoint</vt:lpstr>
      <vt:lpstr>1. Участок – прошлое 2. Фундамент – духовность 3. Четыре несущие опоры – любовь: АГАПЕ ФИЛИО СТОРГЕ ЭРОС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dc:title>
  <dc:creator>Fedor</dc:creator>
  <cp:lastModifiedBy>Julia Lisovaya</cp:lastModifiedBy>
  <cp:revision>24</cp:revision>
  <dcterms:created xsi:type="dcterms:W3CDTF">2010-02-22T10:42:00Z</dcterms:created>
  <dcterms:modified xsi:type="dcterms:W3CDTF">2022-10-06T12:35:48Z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9D51A2F632AC4209BC2BC2BD86228810</vt:lpwstr>
  </property>
  <property fmtid="{D5CDD505-2E9C-101B-9397-08002B2CF9AE}" pid="3" name="KSOProductBuildVer">
    <vt:lpwstr>1049-11.2.0.11130</vt:lpwstr>
  </property>
</Properties>
</file>