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39"/>
  </p:notesMasterIdLst>
  <p:handoutMasterIdLst>
    <p:handoutMasterId r:id="rId40"/>
  </p:handoutMasterIdLst>
  <p:sldIdLst>
    <p:sldId id="517" r:id="rId2"/>
    <p:sldId id="507" r:id="rId3"/>
    <p:sldId id="473" r:id="rId4"/>
    <p:sldId id="520" r:id="rId5"/>
    <p:sldId id="521" r:id="rId6"/>
    <p:sldId id="522" r:id="rId7"/>
    <p:sldId id="523" r:id="rId8"/>
    <p:sldId id="524" r:id="rId9"/>
    <p:sldId id="454" r:id="rId10"/>
    <p:sldId id="451" r:id="rId11"/>
    <p:sldId id="518" r:id="rId12"/>
    <p:sldId id="525" r:id="rId13"/>
    <p:sldId id="526" r:id="rId14"/>
    <p:sldId id="527" r:id="rId15"/>
    <p:sldId id="528" r:id="rId16"/>
    <p:sldId id="537" r:id="rId17"/>
    <p:sldId id="538" r:id="rId18"/>
    <p:sldId id="500" r:id="rId19"/>
    <p:sldId id="501" r:id="rId20"/>
    <p:sldId id="513" r:id="rId21"/>
    <p:sldId id="539" r:id="rId22"/>
    <p:sldId id="542" r:id="rId23"/>
    <p:sldId id="543" r:id="rId24"/>
    <p:sldId id="545" r:id="rId25"/>
    <p:sldId id="546" r:id="rId26"/>
    <p:sldId id="505" r:id="rId27"/>
    <p:sldId id="502" r:id="rId28"/>
    <p:sldId id="508" r:id="rId29"/>
    <p:sldId id="446" r:id="rId30"/>
    <p:sldId id="531" r:id="rId31"/>
    <p:sldId id="519" r:id="rId32"/>
    <p:sldId id="533" r:id="rId33"/>
    <p:sldId id="534" r:id="rId34"/>
    <p:sldId id="536" r:id="rId35"/>
    <p:sldId id="514" r:id="rId36"/>
    <p:sldId id="547" r:id="rId37"/>
    <p:sldId id="28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64C37A-DED6-44C3-AB37-C3BA51352991}">
          <p14:sldIdLst>
            <p14:sldId id="517"/>
            <p14:sldId id="507"/>
            <p14:sldId id="473"/>
            <p14:sldId id="520"/>
            <p14:sldId id="521"/>
            <p14:sldId id="522"/>
            <p14:sldId id="523"/>
            <p14:sldId id="524"/>
            <p14:sldId id="454"/>
            <p14:sldId id="451"/>
            <p14:sldId id="518"/>
            <p14:sldId id="525"/>
            <p14:sldId id="526"/>
            <p14:sldId id="527"/>
            <p14:sldId id="528"/>
            <p14:sldId id="537"/>
            <p14:sldId id="538"/>
            <p14:sldId id="500"/>
            <p14:sldId id="501"/>
            <p14:sldId id="513"/>
            <p14:sldId id="539"/>
            <p14:sldId id="542"/>
            <p14:sldId id="543"/>
            <p14:sldId id="545"/>
            <p14:sldId id="546"/>
            <p14:sldId id="505"/>
            <p14:sldId id="502"/>
            <p14:sldId id="508"/>
            <p14:sldId id="446"/>
            <p14:sldId id="531"/>
            <p14:sldId id="519"/>
            <p14:sldId id="533"/>
            <p14:sldId id="534"/>
            <p14:sldId id="536"/>
            <p14:sldId id="514"/>
            <p14:sldId id="547"/>
          </p14:sldIdLst>
        </p14:section>
        <p14:section name="Раздел без заголовка" id="{E2FFA205-3EB5-4FB9-ADB0-7D395E9E94A6}">
          <p14:sldIdLst/>
        </p14:section>
        <p14:section name="Раздел без заголовка" id="{04D0BC80-2281-4DDC-81D6-E84388566C83}">
          <p14:sldIdLst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lly" initials="n" lastIdx="16" clrIdx="0">
    <p:extLst>
      <p:ext uri="{19B8F6BF-5375-455C-9EA6-DF929625EA0E}">
        <p15:presenceInfo xmlns:p15="http://schemas.microsoft.com/office/powerpoint/2012/main" userId="7c48e3cb8b74ae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19"/>
    <a:srgbClr val="FFD84B"/>
    <a:srgbClr val="FEFAC8"/>
    <a:srgbClr val="FDF58D"/>
    <a:srgbClr val="808080"/>
    <a:srgbClr val="FCFCFC"/>
    <a:srgbClr val="E8E8E8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9" autoAdjust="0"/>
    <p:restoredTop sz="86382" autoAdjust="0"/>
  </p:normalViewPr>
  <p:slideViewPr>
    <p:cSldViewPr>
      <p:cViewPr varScale="1">
        <p:scale>
          <a:sx n="95" d="100"/>
          <a:sy n="95" d="100"/>
        </p:scale>
        <p:origin x="1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8F76EA-40F3-4282-8414-11FC80FB4AD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1D7681-37F3-44BB-8027-BE45F273788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19018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33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14214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34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31903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64765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9419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67558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10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09006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22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46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23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2705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70414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7681-37F3-44BB-8027-BE45F273788A}" type="slidenum">
              <a:rPr lang="en-US" altLang="ru-RU" smtClean="0"/>
              <a:pPr/>
              <a:t>25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0891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296E-91DB-4671-BDC6-5067DDE194AE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9422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81777-BF23-479D-BB64-FF22CBB15F28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603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81777-BF23-479D-BB64-FF22CBB15F28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641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81777-BF23-479D-BB64-FF22CBB15F28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5875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81777-BF23-479D-BB64-FF22CBB15F28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3925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81777-BF23-479D-BB64-FF22CBB15F28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54957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AF65-E20F-462D-8B46-433B0B17C97E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3241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4133-BD23-4E23-A2F0-4B0F33D441C2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7150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607BB68-67CA-4361-AB6F-88A7FD2604D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6314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32C8A-55CA-4AB4-B337-700F0FFE3C72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8161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E747-073C-41F8-A0D2-2E76DEB201C0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166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557-6C51-4BB3-A328-E39216495200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3427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09CE-F149-4A54-BF09-157B180CDE71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79230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4ED6-96C4-4740-B13F-CAD026994317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18802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CE6F-17FF-4AF5-A2BC-FE991E3A476B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3296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B3025-5A63-4D60-A22D-563F33F601C1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4823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65A3-4B16-4B22-AA35-586D82E53B6A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0706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6A81777-BF23-479D-BB64-FF22CBB15F28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0721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497" y="868363"/>
            <a:ext cx="60486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Связь или разрыв поколений?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4005064"/>
            <a:ext cx="6335689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Тема взята из серии семинаров авторского проекта для учителей и родителей</a:t>
            </a:r>
          </a:p>
          <a:p>
            <a:pPr algn="ctr"/>
            <a:r>
              <a:rPr lang="ru-RU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«СЕМИЦВЕТНАЯ ПЕДАГОГИКА»</a:t>
            </a:r>
          </a:p>
          <a:p>
            <a:pPr algn="ctr"/>
            <a:r>
              <a:rPr lang="ru-RU" sz="2400" b="1" i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Автор:Пашинян</a:t>
            </a:r>
            <a:r>
              <a:rPr lang="ru-RU" sz="2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Нелли Григорьевна.</a:t>
            </a:r>
            <a:endParaRPr lang="ru-RU" sz="2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5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</a:rPr>
              <a:t>Маску сначала надеть на себя, потом на ребёнка.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745331" y="3120231"/>
            <a:ext cx="60769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5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102717"/>
            <a:ext cx="6347714" cy="3880773"/>
          </a:xfrm>
        </p:spPr>
        <p:txBody>
          <a:bodyPr/>
          <a:lstStyle/>
          <a:p>
            <a:r>
              <a:rPr lang="ru-RU" sz="2800" b="1" i="1" dirty="0"/>
              <a:t>Каким-то чудесным образом именно </a:t>
            </a:r>
            <a:r>
              <a:rPr lang="ru-RU" sz="2800" b="1" i="1" u="sng" dirty="0">
                <a:solidFill>
                  <a:srgbClr val="FF0000"/>
                </a:solidFill>
              </a:rPr>
              <a:t>зависимость</a:t>
            </a:r>
            <a:r>
              <a:rPr lang="ru-RU" sz="2800" b="1" i="1" dirty="0"/>
              <a:t> </a:t>
            </a:r>
            <a:r>
              <a:rPr lang="ru-RU" sz="2800" b="1" i="1" dirty="0" smtClean="0"/>
              <a:t>переплавляется </a:t>
            </a:r>
            <a:r>
              <a:rPr lang="ru-RU" sz="2800" b="1" i="1" dirty="0"/>
              <a:t>в </a:t>
            </a:r>
            <a:r>
              <a:rPr lang="ru-RU" sz="2800" b="1" i="1" u="sng" dirty="0">
                <a:solidFill>
                  <a:srgbClr val="FF0000"/>
                </a:solidFill>
              </a:rPr>
              <a:t>свободу</a:t>
            </a:r>
            <a:r>
              <a:rPr lang="ru-RU" sz="2800" b="1" i="1" dirty="0"/>
              <a:t>, именно полная изначальная </a:t>
            </a:r>
            <a:r>
              <a:rPr lang="ru-RU" sz="2800" b="1" i="1" u="sng" dirty="0">
                <a:solidFill>
                  <a:srgbClr val="FF0000"/>
                </a:solidFill>
              </a:rPr>
              <a:t>неприспособленность</a:t>
            </a:r>
            <a:r>
              <a:rPr lang="ru-RU" sz="2800" b="1" i="1" dirty="0"/>
              <a:t> к миру – в способность этот мир </a:t>
            </a:r>
            <a:r>
              <a:rPr lang="ru-RU" sz="2800" b="1" i="1" u="sng" dirty="0" smtClean="0">
                <a:solidFill>
                  <a:srgbClr val="FF0000"/>
                </a:solidFill>
              </a:rPr>
              <a:t>изменять</a:t>
            </a:r>
            <a:r>
              <a:rPr lang="ru-RU" sz="2800" b="1" i="1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429" y="4747251"/>
            <a:ext cx="2648571" cy="213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549275"/>
            <a:ext cx="7707313" cy="5492750"/>
          </a:xfrm>
        </p:spPr>
        <p:txBody>
          <a:bodyPr/>
          <a:lstStyle/>
          <a:p>
            <a:endParaRPr lang="ru-RU" sz="28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ru-RU" sz="2800" b="1" i="1" dirty="0">
                <a:cs typeface="Times New Roman" panose="02020603050405020304" pitchFamily="18" charset="0"/>
              </a:rPr>
              <a:t>«…Я Господь, Бог твой; держу тебя за правую руку твою, говорю тебе: «не бойся, Я помогаю тебе».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Ис.41:13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54" y="3140968"/>
            <a:ext cx="6447594" cy="311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0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Механизмы защиты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892480" cy="507342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b="1" i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Привязанность</a:t>
            </a:r>
            <a:r>
              <a:rPr lang="ru-RU" sz="2800" b="1" i="1" dirty="0">
                <a:cs typeface="Times New Roman" panose="02020603050405020304" pitchFamily="18" charset="0"/>
              </a:rPr>
              <a:t> чудо не меньшее, чем сама беременность. И не меньшее, чем сама жизнь.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i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Привязанность</a:t>
            </a:r>
            <a:r>
              <a:rPr lang="ru-RU" sz="2800" b="1" i="1" dirty="0">
                <a:cs typeface="Times New Roman" panose="02020603050405020304" pitchFamily="18" charset="0"/>
              </a:rPr>
              <a:t> – психологическая пуповина, глубокая эмоциональная пуповина связь между родителем и ребенком.</a:t>
            </a:r>
            <a:r>
              <a:rPr lang="ru-RU" sz="28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i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Программа привязанности диалогична</a:t>
            </a:r>
            <a:r>
              <a:rPr lang="ru-RU" sz="2800" b="1" i="1" dirty="0">
                <a:cs typeface="Times New Roman" panose="02020603050405020304" pitchFamily="18" charset="0"/>
              </a:rPr>
              <a:t>: запрос ребенка (мне нужно! мне страшно!) – ответ родителя (я помогу! я защищу!). Ели на запрос надежно следует ответ, цикл программы закрывается и процесс идет дальше. 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</a:rPr>
              <a:t>Контейнирование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52538"/>
            <a:ext cx="8507288" cy="48736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000000"/>
                </a:solidFill>
              </a:rPr>
              <a:t>Способность одного человека быть для другого психологической утробой, дать ему утешение и успокоение в своих объятиях, называют способностью к </a:t>
            </a:r>
            <a:r>
              <a:rPr lang="ru-RU" sz="2400" b="1" i="1" dirty="0" err="1">
                <a:solidFill>
                  <a:srgbClr val="FF0000"/>
                </a:solidFill>
              </a:rPr>
              <a:t>контейнированию</a:t>
            </a:r>
            <a:r>
              <a:rPr lang="ru-RU" sz="2400" b="1" i="1" dirty="0">
                <a:solidFill>
                  <a:srgbClr val="000000"/>
                </a:solidFill>
              </a:rPr>
              <a:t> - от слова «вместилище» - по смыслу сходно с выражением психологическая утроба.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0000"/>
                </a:solidFill>
              </a:rPr>
              <a:t>Что </a:t>
            </a:r>
            <a:r>
              <a:rPr lang="ru-RU" sz="2400" b="1" i="1" dirty="0">
                <a:solidFill>
                  <a:srgbClr val="000000"/>
                </a:solidFill>
              </a:rPr>
              <a:t>вмещает контейнер?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0000"/>
                </a:solidFill>
              </a:rPr>
              <a:t>Те </a:t>
            </a:r>
            <a:r>
              <a:rPr lang="ru-RU" sz="2400" b="1" i="1" dirty="0">
                <a:solidFill>
                  <a:srgbClr val="000000"/>
                </a:solidFill>
              </a:rPr>
              <a:t>самые чувства, с которыми человеку не под силу справиться самому.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0000"/>
                </a:solidFill>
              </a:rPr>
              <a:t>Боль</a:t>
            </a:r>
            <a:r>
              <a:rPr lang="ru-RU" sz="2400" b="1" i="1" dirty="0">
                <a:solidFill>
                  <a:srgbClr val="000000"/>
                </a:solidFill>
              </a:rPr>
              <a:t>, страх, обиду, разочарование - все то, что мы испытываем в ситуации сильного стресса.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5560824"/>
            <a:ext cx="2079722" cy="131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5" y="18474"/>
            <a:ext cx="9035055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93"/>
            <a:ext cx="9125529" cy="68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252521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4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6348413" cy="13208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Фундаментальный закон взаимосвязи причин и следствий</a:t>
            </a:r>
            <a:r>
              <a:rPr lang="ru-RU" sz="3200" i="1" u="sng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i="1" dirty="0"/>
              <a:t/>
            </a:r>
            <a:br>
              <a:rPr lang="ru-RU" sz="3200" i="1" dirty="0"/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331640" y="3409339"/>
            <a:ext cx="5493302" cy="34833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636912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b="1" i="1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686800" cy="1252538"/>
          </a:xfrm>
        </p:spPr>
        <p:txBody>
          <a:bodyPr>
            <a:normAutofit/>
          </a:bodyPr>
          <a:lstStyle/>
          <a:p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705600" y="5157788"/>
            <a:ext cx="2438400" cy="18764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78843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 smtClean="0"/>
              <a:t>Идеальный ребёнок в нашем воображении не  </a:t>
            </a:r>
            <a:r>
              <a:rPr lang="ru-RU" sz="2800" b="1" i="1" dirty="0"/>
              <a:t>соответствует </a:t>
            </a:r>
            <a:r>
              <a:rPr lang="ru-RU" sz="2800" b="1" i="1" dirty="0" smtClean="0"/>
              <a:t>реальному.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/>
              <a:t>В</a:t>
            </a:r>
            <a:r>
              <a:rPr lang="ru-RU" sz="2800" b="1" i="1" dirty="0" smtClean="0"/>
              <a:t>озникает </a:t>
            </a:r>
            <a:r>
              <a:rPr lang="ru-RU" sz="2800" b="1" i="1" dirty="0"/>
              <a:t>возмущение, раздражение, недовольство. </a:t>
            </a:r>
            <a:endParaRPr lang="ru-RU" sz="2800" b="1" i="1" dirty="0" smtClean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FF0000"/>
                </a:solidFill>
              </a:rPr>
              <a:t>Что это?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/>
              <a:t>Э</a:t>
            </a:r>
            <a:r>
              <a:rPr lang="ru-RU" sz="2800" b="1" i="1" dirty="0" smtClean="0"/>
              <a:t>то </a:t>
            </a:r>
            <a:r>
              <a:rPr lang="ru-RU" sz="2800" b="1" i="1" dirty="0"/>
              <a:t>наши подавленные, непрожитые мечты и эмоции, которые сидят в глубине сердец и подсознательно передаются в сознание и в чувства наших детей. </a:t>
            </a:r>
            <a:endParaRPr lang="ru-RU" sz="2800" b="1" i="1" dirty="0" smtClean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FF0000"/>
                </a:solidFill>
              </a:rPr>
              <a:t>Эмоции </a:t>
            </a:r>
            <a:r>
              <a:rPr lang="ru-RU" sz="2800" b="1" i="1" dirty="0">
                <a:solidFill>
                  <a:srgbClr val="FF0000"/>
                </a:solidFill>
              </a:rPr>
              <a:t>никогда не спрашивают разрешения!</a:t>
            </a:r>
            <a:endParaRPr lang="ru-RU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Таблица 3"/>
          <p:cNvPicPr>
            <a:picLocks noGrp="1" noChangeAspect="1"/>
          </p:cNvPicPr>
          <p:nvPr>
            <p:ph type="tbl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028"/>
            <a:ext cx="9144000" cy="686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9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i="1" dirty="0" smtClean="0">
                <a:solidFill>
                  <a:srgbClr val="7030A0"/>
                </a:solidFill>
              </a:rPr>
              <a:t>Судьба ребёнка зависит от отношения к нему</a:t>
            </a:r>
            <a:endParaRPr lang="ru-RU" sz="3600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i="1" dirty="0" smtClean="0"/>
              <a:t>Мимика , голос, движения….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i="1" dirty="0" smtClean="0"/>
              <a:t>Незначительные прирождённые различия ведут к незначительной разнице в отношении.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i="1" dirty="0" smtClean="0"/>
              <a:t>Человек – это способность ,плюс отношение к людям, к делу, к жизни. Если я хочу вырастить человека для человека, я и должен относиться к ребёнку как к человеку.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i="1" dirty="0" smtClean="0"/>
              <a:t>Победить в себе педагогическую страсть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6685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628"/>
            <a:ext cx="903649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1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36495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0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355"/>
            <a:ext cx="9144000" cy="689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Взрослые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– проводники 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Творца для ребёнка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9875" y="5157192"/>
            <a:ext cx="2524125" cy="1809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1772817"/>
            <a:ext cx="5698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ru-RU" sz="2400" b="1" i="1" dirty="0"/>
              <a:t>Божья любовь заключается не в том , что у нас не будет проблем, а в том, что при любых проблемах Он будет </a:t>
            </a:r>
            <a:r>
              <a:rPr lang="ru-RU" sz="2400" b="1" i="1" dirty="0" smtClean="0"/>
              <a:t>рядом.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400" b="1" i="1" dirty="0" smtClean="0"/>
              <a:t>Эта </a:t>
            </a:r>
            <a:r>
              <a:rPr lang="ru-RU" sz="2400" b="1" i="1" dirty="0"/>
              <a:t>схема любви должна быть и у </a:t>
            </a:r>
            <a:r>
              <a:rPr lang="ru-RU" sz="2400" b="1" i="1" dirty="0" smtClean="0"/>
              <a:t>родителей, и у педагогов.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400" b="1" i="1" dirty="0" smtClean="0"/>
              <a:t>Я </a:t>
            </a:r>
            <a:r>
              <a:rPr lang="ru-RU" sz="2400" b="1" i="1" dirty="0"/>
              <a:t>тот </a:t>
            </a:r>
            <a:r>
              <a:rPr lang="ru-RU" sz="2400" b="1" i="1" dirty="0" smtClean="0"/>
              <a:t>родитель, тот педагог, </a:t>
            </a:r>
            <a:r>
              <a:rPr lang="ru-RU" sz="2400" b="1" i="1" dirty="0"/>
              <a:t>сердце которого может принять страх , скорбь , ошибки,  стыд </a:t>
            </a:r>
            <a:r>
              <a:rPr lang="ru-RU" sz="2400" b="1" i="1" dirty="0" smtClean="0"/>
              <a:t>доверенного мне  ребёнка. Они у него </a:t>
            </a:r>
            <a:r>
              <a:rPr lang="ru-RU" sz="2400" b="1" i="1" dirty="0"/>
              <a:t>возникают </a:t>
            </a:r>
            <a:r>
              <a:rPr lang="ru-RU" sz="2400" b="1" i="1" dirty="0" smtClean="0"/>
              <a:t>почти на </a:t>
            </a:r>
            <a:r>
              <a:rPr lang="ru-RU" sz="2400" b="1" i="1" dirty="0"/>
              <a:t>каждом </a:t>
            </a:r>
            <a:r>
              <a:rPr lang="ru-RU" sz="2400" b="1" i="1" dirty="0" smtClean="0"/>
              <a:t>шагу взросления, развития и приобретения опыта.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5712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542" y="5296235"/>
            <a:ext cx="2649458" cy="17630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16633"/>
            <a:ext cx="6858000" cy="584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ru-RU" sz="2400" b="1" i="1" dirty="0" smtClean="0">
              <a:solidFill>
                <a:srgbClr val="00206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ru-RU" sz="2400" b="1" i="1" dirty="0">
              <a:solidFill>
                <a:srgbClr val="00206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400" b="1" i="1" dirty="0" smtClean="0">
              <a:solidFill>
                <a:srgbClr val="00206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Естественное 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состояние живого существа – это постоянное развитие.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Когда 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мы что-то делаем для других, мы на самом деле, делаем это для самих себя. </a:t>
            </a:r>
            <a:endParaRPr lang="ru-RU" sz="2400" b="1" i="1" dirty="0" smtClean="0">
              <a:solidFill>
                <a:srgbClr val="00206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Любое 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действие по отношению к другому – это 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действие 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 отношению к самому себе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400" b="1" i="1" dirty="0" smtClean="0">
              <a:solidFill>
                <a:srgbClr val="00206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C00000"/>
                </a:solidFill>
              </a:rPr>
              <a:t>Претензии старших к младшим – это всегда претензии к самим себе! </a:t>
            </a:r>
            <a:endParaRPr lang="ru-RU" sz="2400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579296" cy="9198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Взрослые – проводники 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Творца для ребёнка</a:t>
            </a:r>
          </a:p>
        </p:txBody>
      </p:sp>
    </p:spTree>
    <p:extLst>
      <p:ext uri="{BB962C8B-B14F-4D97-AF65-F5344CB8AC3E}">
        <p14:creationId xmlns:p14="http://schemas.microsoft.com/office/powerpoint/2010/main" val="27445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Взрослые – проводники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Творца для ребёнка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/>
              <a:t>Люби </a:t>
            </a:r>
            <a:r>
              <a:rPr lang="ru-RU" sz="2400" b="1" i="1" dirty="0" smtClean="0"/>
              <a:t> </a:t>
            </a:r>
            <a:r>
              <a:rPr lang="ru-RU" sz="2400" b="1" i="1" dirty="0"/>
              <a:t>ребенка любым – неталантливым, некрасивым, неудачливым, люби глупым, неуправляемым маленьким, люби нескладным, эгоистичным, сердитым подростком, люби не оправдавшим надежды и ожидания, скрытным, странным, несчастным взрослым... </a:t>
            </a:r>
            <a:endParaRPr lang="ru-RU" sz="2400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 smtClean="0"/>
              <a:t>Общаясь </a:t>
            </a:r>
            <a:r>
              <a:rPr lang="ru-RU" sz="2400" b="1" i="1" dirty="0"/>
              <a:t>с ним – радуйся, радуйся всегда с полным правом, потому что ребенок – это твой праздник, который пока с тобой.</a:t>
            </a:r>
          </a:p>
          <a:p>
            <a:pPr marL="0" indent="0">
              <a:buNone/>
            </a:pPr>
            <a:r>
              <a:rPr lang="ru-RU" sz="2000" i="1" dirty="0" err="1">
                <a:solidFill>
                  <a:srgbClr val="0070C0"/>
                </a:solidFill>
              </a:rPr>
              <a:t>Януш</a:t>
            </a:r>
            <a:r>
              <a:rPr lang="ru-RU" sz="2000" i="1" dirty="0">
                <a:solidFill>
                  <a:srgbClr val="0070C0"/>
                </a:solidFill>
              </a:rPr>
              <a:t> Корчак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3" y="5013176"/>
            <a:ext cx="2843808" cy="183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25544"/>
          </a:xfrm>
          <a:solidFill>
            <a:srgbClr val="92D050"/>
          </a:solidFill>
          <a:ln w="76200"/>
        </p:spPr>
        <p:txBody>
          <a:bodyPr/>
          <a:lstStyle/>
          <a:p>
            <a:r>
              <a:rPr lang="ru-RU" sz="3600" i="1" dirty="0" smtClean="0">
                <a:solidFill>
                  <a:srgbClr val="7030A0"/>
                </a:solidFill>
              </a:rPr>
              <a:t>Проект для педагогов ,родителей и всех тех, кому не безразличны дети</a:t>
            </a:r>
            <a:r>
              <a:rPr lang="ru-RU" sz="3600" i="1" dirty="0" smtClean="0"/>
              <a:t> </a:t>
            </a:r>
            <a:r>
              <a:rPr lang="ru-RU" dirty="0" smtClean="0"/>
              <a:t>«</a:t>
            </a:r>
            <a:r>
              <a:rPr lang="ru-RU" dirty="0" smtClean="0">
                <a:solidFill>
                  <a:srgbClr val="FF0000"/>
                </a:solidFill>
              </a:rPr>
              <a:t>С</a:t>
            </a:r>
            <a:r>
              <a:rPr lang="ru-RU" dirty="0" smtClean="0">
                <a:solidFill>
                  <a:srgbClr val="FFC319"/>
                </a:solidFill>
              </a:rPr>
              <a:t>е</a:t>
            </a:r>
            <a:r>
              <a:rPr lang="ru-RU" dirty="0" smtClean="0">
                <a:solidFill>
                  <a:srgbClr val="FFFF00"/>
                </a:solidFill>
              </a:rPr>
              <a:t>м</a:t>
            </a:r>
            <a:r>
              <a:rPr lang="ru-RU" dirty="0" smtClean="0">
                <a:solidFill>
                  <a:srgbClr val="00B050"/>
                </a:solidFill>
              </a:rPr>
              <a:t>и</a:t>
            </a:r>
            <a:r>
              <a:rPr lang="ru-RU" dirty="0" smtClean="0">
                <a:solidFill>
                  <a:srgbClr val="00B0F0"/>
                </a:solidFill>
              </a:rPr>
              <a:t>ц</a:t>
            </a:r>
            <a:r>
              <a:rPr lang="ru-RU" dirty="0" smtClean="0">
                <a:solidFill>
                  <a:srgbClr val="0070C0"/>
                </a:solidFill>
              </a:rPr>
              <a:t>в</a:t>
            </a:r>
            <a:r>
              <a:rPr lang="ru-RU" dirty="0" smtClean="0">
                <a:solidFill>
                  <a:srgbClr val="7030A0"/>
                </a:solidFill>
              </a:rPr>
              <a:t>е</a:t>
            </a:r>
            <a:r>
              <a:rPr lang="ru-RU" dirty="0" smtClean="0">
                <a:solidFill>
                  <a:srgbClr val="FF0000"/>
                </a:solidFill>
              </a:rPr>
              <a:t>т</a:t>
            </a:r>
            <a:r>
              <a:rPr lang="ru-RU" dirty="0" smtClean="0">
                <a:solidFill>
                  <a:srgbClr val="FFD84B"/>
                </a:solidFill>
              </a:rPr>
              <a:t>н</a:t>
            </a:r>
            <a:r>
              <a:rPr lang="ru-RU" dirty="0" smtClean="0">
                <a:solidFill>
                  <a:srgbClr val="FFFF00"/>
                </a:solidFill>
              </a:rPr>
              <a:t>а</a:t>
            </a:r>
            <a:r>
              <a:rPr lang="ru-RU" dirty="0" smtClean="0">
                <a:solidFill>
                  <a:srgbClr val="00B050"/>
                </a:solidFill>
              </a:rPr>
              <a:t>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B0F0"/>
                </a:solidFill>
              </a:rPr>
              <a:t>п</a:t>
            </a:r>
            <a:r>
              <a:rPr lang="ru-RU" dirty="0" smtClean="0">
                <a:solidFill>
                  <a:srgbClr val="0070C0"/>
                </a:solidFill>
              </a:rPr>
              <a:t>е</a:t>
            </a:r>
            <a:r>
              <a:rPr lang="ru-RU" dirty="0" smtClean="0">
                <a:solidFill>
                  <a:srgbClr val="7030A0"/>
                </a:solidFill>
              </a:rPr>
              <a:t>д</a:t>
            </a:r>
            <a:r>
              <a:rPr lang="ru-RU" dirty="0" smtClean="0">
                <a:solidFill>
                  <a:srgbClr val="FFC319"/>
                </a:solidFill>
              </a:rPr>
              <a:t>а</a:t>
            </a:r>
            <a:r>
              <a:rPr lang="ru-RU" dirty="0" smtClean="0">
                <a:solidFill>
                  <a:srgbClr val="FFFF00"/>
                </a:solidFill>
              </a:rPr>
              <a:t>г</a:t>
            </a:r>
            <a:r>
              <a:rPr lang="ru-RU" dirty="0" smtClean="0">
                <a:solidFill>
                  <a:srgbClr val="00B050"/>
                </a:solidFill>
              </a:rPr>
              <a:t>о</a:t>
            </a:r>
            <a:r>
              <a:rPr lang="ru-RU" dirty="0" smtClean="0">
                <a:solidFill>
                  <a:srgbClr val="00B0F0"/>
                </a:solidFill>
              </a:rPr>
              <a:t>г</a:t>
            </a:r>
            <a:r>
              <a:rPr lang="ru-RU" dirty="0" smtClean="0">
                <a:solidFill>
                  <a:srgbClr val="0070C0"/>
                </a:solidFill>
              </a:rPr>
              <a:t>и</a:t>
            </a:r>
            <a:r>
              <a:rPr lang="ru-RU" dirty="0" smtClean="0">
                <a:solidFill>
                  <a:srgbClr val="7030A0"/>
                </a:solidFill>
              </a:rPr>
              <a:t>к</a:t>
            </a:r>
            <a:r>
              <a:rPr lang="ru-RU" dirty="0" smtClean="0">
                <a:solidFill>
                  <a:srgbClr val="FF0000"/>
                </a:solidFill>
              </a:rPr>
              <a:t>а</a:t>
            </a:r>
            <a:r>
              <a:rPr lang="ru-RU" dirty="0" smtClean="0"/>
              <a:t>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165" y="1047940"/>
            <a:ext cx="1694835" cy="13107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4398944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66666"/>
                </a:solidFill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025544"/>
            <a:ext cx="8172400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ru-RU" sz="2000" b="1" i="1" dirty="0">
                <a:ea typeface="Times New Roman" panose="02020603050405020304" pitchFamily="18" charset="0"/>
              </a:rPr>
              <a:t>Как родилась </a:t>
            </a:r>
            <a:r>
              <a:rPr lang="ru-RU" sz="2000" b="1" i="1" dirty="0" smtClean="0">
                <a:ea typeface="Times New Roman" panose="02020603050405020304" pitchFamily="18" charset="0"/>
              </a:rPr>
              <a:t>Семицветная Педагогика</a:t>
            </a:r>
            <a:r>
              <a:rPr lang="ru-RU" sz="2000" b="1" i="1" dirty="0">
                <a:ea typeface="Times New Roman" panose="02020603050405020304" pitchFamily="18" charset="0"/>
              </a:rPr>
              <a:t>?</a:t>
            </a:r>
            <a:endParaRPr lang="ru-RU" sz="2000" dirty="0">
              <a:ea typeface="Times New Roman" panose="02020603050405020304" pitchFamily="18" charset="0"/>
            </a:endParaRPr>
          </a:p>
          <a:p>
            <a:r>
              <a:rPr lang="ru-RU" sz="2000" i="1" dirty="0">
                <a:ea typeface="Times New Roman" panose="02020603050405020304" pitchFamily="18" charset="0"/>
              </a:rPr>
              <a:t>В опыте, в молитвах, в муках, в радости, в прозрениях, в поиске…. В общении с детьми и взрослыми, влюблёнными в детство. Это моё детище, но в его «генетике» большой вклад тех, кто встречался на моём   </a:t>
            </a:r>
            <a:r>
              <a:rPr lang="ru-RU" sz="2000" i="1" dirty="0" smtClean="0">
                <a:ea typeface="Times New Roman" panose="02020603050405020304" pitchFamily="18" charset="0"/>
              </a:rPr>
              <a:t>пути.</a:t>
            </a:r>
            <a:r>
              <a:rPr lang="ru-RU" sz="2000" i="1" dirty="0"/>
              <a:t> Это плод Неба. Мы вместе учимся разгадывать тайну за тайной в столь высоконравственном и очень ответственном деле – в воспитании </a:t>
            </a:r>
            <a:r>
              <a:rPr lang="ru-RU" sz="2000" b="1" i="1" dirty="0"/>
              <a:t>себя</a:t>
            </a:r>
            <a:r>
              <a:rPr lang="ru-RU" sz="2000" i="1" dirty="0"/>
              <a:t> и </a:t>
            </a:r>
            <a:r>
              <a:rPr lang="ru-RU" sz="2000" b="1" i="1" dirty="0"/>
              <a:t>детей</a:t>
            </a:r>
            <a:r>
              <a:rPr lang="ru-RU" sz="2000" i="1" dirty="0"/>
              <a:t>. Заметьте, сначала себя, потом ребёнка. Ключевой мыслью моего проекта является всем известное правило безопасности: </a:t>
            </a:r>
            <a:r>
              <a:rPr lang="ru-RU" sz="2000" b="1" i="1" dirty="0"/>
              <a:t>«Чтобы в экстренной ситуации спасти ребёнка, нужно маску надеть на себя, потом на ребёнка.»</a:t>
            </a:r>
            <a:endParaRPr lang="ru-RU" sz="2000" dirty="0"/>
          </a:p>
          <a:p>
            <a:r>
              <a:rPr lang="ru-RU" sz="2000" b="1" i="1" dirty="0">
                <a:solidFill>
                  <a:srgbClr val="C00000"/>
                </a:solidFill>
              </a:rPr>
              <a:t> 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b="1" i="1" dirty="0">
                <a:solidFill>
                  <a:srgbClr val="C00000"/>
                </a:solidFill>
              </a:rPr>
              <a:t> «В наших руках дети, их опускать нельзя!» </a:t>
            </a:r>
            <a:r>
              <a:rPr lang="ru-RU" sz="2000" i="1" dirty="0" err="1"/>
              <a:t>Н.Пашинян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783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dirty="0"/>
              <a:t>Страх не соответствовать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43786" y="3848172"/>
            <a:ext cx="3300214" cy="3009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492896"/>
            <a:ext cx="3951882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568951" cy="703858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7030A0"/>
                </a:solidFill>
              </a:rPr>
              <a:t>«Жалобы </a:t>
            </a:r>
            <a:r>
              <a:rPr lang="ru-RU" sz="3100" b="1" i="1" dirty="0">
                <a:solidFill>
                  <a:srgbClr val="7030A0"/>
                </a:solidFill>
              </a:rPr>
              <a:t>на собственного ребёнка, особенно в его присутствии, похожи на острые ножницы, обрезающие несозревший плод» </a:t>
            </a:r>
            <a:r>
              <a:rPr lang="ru-RU" sz="3100" b="1" i="1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>
                <a:solidFill>
                  <a:schemeClr val="tx1"/>
                </a:solidFill>
              </a:rPr>
              <a:t>(</a:t>
            </a:r>
            <a:r>
              <a:rPr lang="ru-RU" sz="2400" i="1" dirty="0">
                <a:solidFill>
                  <a:schemeClr val="tx1"/>
                </a:solidFill>
              </a:rPr>
              <a:t>Н.Пашинян «Семицветная педагогика»)</a:t>
            </a:r>
            <a:br>
              <a:rPr lang="ru-RU" sz="2400" i="1" dirty="0">
                <a:solidFill>
                  <a:schemeClr val="tx1"/>
                </a:solidFill>
              </a:rPr>
            </a:br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2708920"/>
            <a:ext cx="8795320" cy="34172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200" dirty="0" smtClean="0"/>
              <a:t>                      </a:t>
            </a:r>
            <a:r>
              <a:rPr lang="ru-RU" sz="2400" i="1" dirty="0" smtClean="0"/>
              <a:t>              </a:t>
            </a:r>
            <a:r>
              <a:rPr lang="ru-RU" sz="2400" b="1" i="1" dirty="0" smtClean="0"/>
              <a:t>  </a:t>
            </a:r>
            <a:r>
              <a:rPr lang="ru-RU" sz="2400" b="1" i="1" dirty="0"/>
              <a:t>НЕ ТОРОПИТЕСЬ, </a:t>
            </a:r>
            <a:r>
              <a:rPr lang="ru-RU" sz="2400" b="1" i="1" dirty="0" smtClean="0"/>
              <a:t>Вы в </a:t>
            </a:r>
            <a:r>
              <a:rPr lang="ru-RU" sz="2400" b="1" i="1" dirty="0"/>
              <a:t>ПРОЦЕССЕ.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/>
              <a:t>Взросление малыша очень похоже на созревание плода. В самом начале, он похож нежный бутончик цветка. После, начинаются кризисы! Прекрасные лепестки опадают, и мы наблюдаем медленный и часто, непонятный процесс </a:t>
            </a:r>
            <a:r>
              <a:rPr lang="ru-RU" sz="2000" b="1" i="1" dirty="0" smtClean="0"/>
              <a:t>формирования плода.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 smtClean="0"/>
              <a:t>Ребёнок </a:t>
            </a:r>
            <a:r>
              <a:rPr lang="ru-RU" sz="2000" b="1" i="1" dirty="0"/>
              <a:t>ещё не может полностью показать все те качества, которые в нём заложены, а у нас ОЖИДАНИЯ!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/>
              <a:t>Покажи «послушание», «совесть», осознанность», «честь», «достоинство» … а не покажешь, накажем, поставим в угол, а ещё хлеще, расскажем о твоих шалостях… Возьмём свои ножницы и потихоньку будем обрезать твою связь с нами.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0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24936" cy="919882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7030A0"/>
                </a:solidFill>
              </a:rPr>
              <a:t>«Жалобы </a:t>
            </a:r>
            <a:r>
              <a:rPr lang="ru-RU" sz="2700" b="1" i="1" dirty="0">
                <a:solidFill>
                  <a:srgbClr val="7030A0"/>
                </a:solidFill>
              </a:rPr>
              <a:t>на собственного ребёнка, особенно в его присутствии, похожи на острые ножницы, обрезающие несозревший плод» </a:t>
            </a:r>
            <a:r>
              <a:rPr lang="ru-RU" sz="2700" b="1" i="1" dirty="0" smtClean="0">
                <a:solidFill>
                  <a:srgbClr val="7030A0"/>
                </a:solidFill>
              </a:rPr>
              <a:t> </a:t>
            </a:r>
            <a:r>
              <a:rPr lang="ru-RU" sz="1800" i="1" dirty="0" smtClean="0">
                <a:solidFill>
                  <a:schemeClr val="tx1"/>
                </a:solidFill>
              </a:rPr>
              <a:t>(</a:t>
            </a:r>
            <a:r>
              <a:rPr lang="ru-RU" sz="1800" i="1" dirty="0">
                <a:solidFill>
                  <a:schemeClr val="tx1"/>
                </a:solidFill>
              </a:rPr>
              <a:t>Н.Пашинян «Семицветная педагогика»)</a:t>
            </a:r>
            <a:br>
              <a:rPr lang="ru-RU" sz="1800" i="1" dirty="0">
                <a:solidFill>
                  <a:schemeClr val="tx1"/>
                </a:solidFill>
              </a:rPr>
            </a:br>
            <a:endParaRPr lang="ru-RU" sz="1800" i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96554"/>
            <a:ext cx="8507288" cy="47296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i="1" dirty="0" smtClean="0"/>
              <a:t> </a:t>
            </a:r>
          </a:p>
          <a:p>
            <a:pPr marL="0" indent="0">
              <a:buNone/>
            </a:pPr>
            <a:endParaRPr lang="ru-RU" sz="2400" b="1" i="1" dirty="0" smtClean="0"/>
          </a:p>
          <a:p>
            <a:pPr marL="0" indent="0">
              <a:buNone/>
            </a:pPr>
            <a:endParaRPr lang="ru-RU" sz="2400" b="1" i="1" dirty="0"/>
          </a:p>
          <a:p>
            <a:pPr marL="0" indent="0">
              <a:buNone/>
            </a:pPr>
            <a:r>
              <a:rPr lang="ru-RU" sz="2400" b="1" i="1" dirty="0" smtClean="0"/>
              <a:t>НЕ </a:t>
            </a:r>
            <a:r>
              <a:rPr lang="ru-RU" sz="2400" b="1" i="1" dirty="0"/>
              <a:t>ТОРОПИТЕСЬ, </a:t>
            </a:r>
            <a:r>
              <a:rPr lang="ru-RU" sz="2400" b="1" i="1" dirty="0" smtClean="0"/>
              <a:t>Вы в  </a:t>
            </a:r>
            <a:r>
              <a:rPr lang="ru-RU" sz="2400" b="1" i="1" dirty="0"/>
              <a:t>ПРОЦЕССЕ.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/>
              <a:t>Пока малыш рядом, этого разрыва не видно. Взрослея он потихоньку будет отдаляться. Связь потеряна…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/>
              <a:t>Да, порой нам бывает непонятно его поведение. Порой неприятны те выходки, которые «позорят» и могут  «</a:t>
            </a:r>
            <a:r>
              <a:rPr lang="ru-RU" sz="2400" b="1" i="1" dirty="0" err="1"/>
              <a:t>опятнать</a:t>
            </a:r>
            <a:r>
              <a:rPr lang="ru-RU" sz="2400" b="1" i="1" dirty="0"/>
              <a:t>» нашу педагогическую и родительскую компетентность… бывает.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6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24936" cy="919882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7030A0"/>
                </a:solidFill>
              </a:rPr>
              <a:t>«Жалобы </a:t>
            </a:r>
            <a:r>
              <a:rPr lang="ru-RU" sz="2700" b="1" i="1" dirty="0">
                <a:solidFill>
                  <a:srgbClr val="7030A0"/>
                </a:solidFill>
              </a:rPr>
              <a:t>на собственного ребёнка, особенно в его присутствии, похожи на острые ножницы, обрезающие несозревший плод» </a:t>
            </a:r>
            <a:r>
              <a:rPr lang="ru-RU" sz="2700" b="1" i="1" dirty="0" smtClean="0">
                <a:solidFill>
                  <a:srgbClr val="7030A0"/>
                </a:solidFill>
              </a:rPr>
              <a:t> </a:t>
            </a: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i="1" dirty="0" smtClean="0">
                <a:solidFill>
                  <a:schemeClr val="tx1"/>
                </a:solidFill>
              </a:rPr>
              <a:t>(</a:t>
            </a:r>
            <a:r>
              <a:rPr lang="ru-RU" sz="1800" i="1" dirty="0">
                <a:solidFill>
                  <a:schemeClr val="tx1"/>
                </a:solidFill>
              </a:rPr>
              <a:t>Н.Пашинян «Семицветная педагогика»)</a:t>
            </a:r>
            <a:br>
              <a:rPr lang="ru-RU" sz="1800" i="1" dirty="0">
                <a:solidFill>
                  <a:schemeClr val="tx1"/>
                </a:solidFill>
              </a:rPr>
            </a:br>
            <a:endParaRPr lang="ru-RU" sz="1800" i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780928"/>
            <a:ext cx="8507288" cy="3345235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 smtClean="0"/>
              <a:t>  </a:t>
            </a:r>
            <a:r>
              <a:rPr lang="ru-RU" sz="2400" b="1" i="1" dirty="0"/>
              <a:t>НЕ ТОРОПИТЕСЬ, </a:t>
            </a:r>
            <a:r>
              <a:rPr lang="ru-RU" sz="2400" b="1" i="1" dirty="0" smtClean="0"/>
              <a:t>Вы в  </a:t>
            </a:r>
            <a:r>
              <a:rPr lang="ru-RU" sz="2400" b="1" i="1" dirty="0"/>
              <a:t>ПРОЦЕССЕ.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/>
              <a:t>Дети разные, темперамент тоже… Много всего нужно пройти, чтобы понять, почему он капризничает, сопротивляется и в самый неподходящий момент, когда много наблюдателей, показывает мастер-класс по непослушанию.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1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876" y="260648"/>
            <a:ext cx="8424936" cy="91988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7030A0"/>
                </a:solidFill>
              </a:rPr>
              <a:t>«Жалобы </a:t>
            </a:r>
            <a:r>
              <a:rPr lang="ru-RU" sz="2700" b="1" dirty="0">
                <a:solidFill>
                  <a:srgbClr val="7030A0"/>
                </a:solidFill>
              </a:rPr>
              <a:t>на собственного ребёнка, особенно в его присутствии, похожи на острые ножницы, обрезающие несозревший плод» </a:t>
            </a:r>
            <a:r>
              <a:rPr lang="ru-RU" sz="2700" b="1" dirty="0" smtClean="0">
                <a:solidFill>
                  <a:srgbClr val="7030A0"/>
                </a:solidFill>
              </a:rPr>
              <a:t> </a:t>
            </a: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i="1" dirty="0" smtClean="0">
                <a:solidFill>
                  <a:schemeClr val="tx1"/>
                </a:solidFill>
              </a:rPr>
              <a:t>(</a:t>
            </a:r>
            <a:r>
              <a:rPr lang="ru-RU" sz="1800" i="1" dirty="0">
                <a:solidFill>
                  <a:schemeClr val="tx1"/>
                </a:solidFill>
              </a:rPr>
              <a:t>Н.Пашинян «Семицветная педагогика»)</a:t>
            </a:r>
            <a:br>
              <a:rPr lang="ru-RU" sz="1800" i="1" dirty="0">
                <a:solidFill>
                  <a:schemeClr val="tx1"/>
                </a:solidFill>
              </a:rPr>
            </a:br>
            <a:endParaRPr lang="ru-RU" sz="1800" i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32856"/>
            <a:ext cx="8686800" cy="399330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200" dirty="0"/>
              <a:t> </a:t>
            </a:r>
            <a:r>
              <a:rPr lang="ru-RU" sz="1200" dirty="0" smtClean="0"/>
              <a:t>                                </a:t>
            </a:r>
            <a:r>
              <a:rPr lang="ru-RU" sz="2400" b="1" i="1" dirty="0" smtClean="0">
                <a:solidFill>
                  <a:srgbClr val="7030A0"/>
                </a:solidFill>
              </a:rPr>
              <a:t>НЕ </a:t>
            </a:r>
            <a:r>
              <a:rPr lang="ru-RU" sz="2400" b="1" i="1" dirty="0">
                <a:solidFill>
                  <a:srgbClr val="7030A0"/>
                </a:solidFill>
              </a:rPr>
              <a:t>ТОРОПИТЕСЬ, </a:t>
            </a:r>
            <a:r>
              <a:rPr lang="ru-RU" sz="2400" b="1" i="1" dirty="0" smtClean="0">
                <a:solidFill>
                  <a:srgbClr val="7030A0"/>
                </a:solidFill>
              </a:rPr>
              <a:t>Вы в  </a:t>
            </a:r>
            <a:r>
              <a:rPr lang="ru-RU" sz="2400" b="1" i="1" dirty="0">
                <a:solidFill>
                  <a:srgbClr val="7030A0"/>
                </a:solidFill>
              </a:rPr>
              <a:t>ПРОЦЕССЕ.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/>
              <a:t>Есть один маленький совет на сегодня. Когда вам не очень приятно видеть на себе осуждающие взгляды окружающих, говорите себе и другим: «Мы в процессе!». Плод ещё кислый, не созревший, не очень соответствующий ожиданиям, но при хороших условиях и правильном уходе он обязательно станет тем, кто будет радовать своим приятным «вкусом» и замечательными гранями сформировавшегося характера.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/>
              <a:t>Терпения вам и любви.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/>
              <a:t>Главное- не брать «ножницы»!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5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…И сказал: истинно говорю вам, если не обратитесь и не будете как дети, не войдете в Царство Небесное </a:t>
            </a:r>
            <a:r>
              <a:rPr lang="ru-RU" sz="2400" b="1" i="1" dirty="0">
                <a:solidFill>
                  <a:srgbClr val="0070C0"/>
                </a:solidFill>
              </a:rPr>
              <a:t>(Матф.18:3).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5" y="0"/>
            <a:ext cx="2760041" cy="1725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344" y="5085183"/>
            <a:ext cx="2453656" cy="17446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4725144"/>
            <a:ext cx="6606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…И дам им отроков в начальники, и дети будут господствовать над ними </a:t>
            </a:r>
            <a:endParaRPr lang="ru-RU" sz="2800" b="1" i="1" dirty="0" smtClean="0"/>
          </a:p>
          <a:p>
            <a:r>
              <a:rPr lang="ru-RU" sz="2800" b="1" i="1" dirty="0" smtClean="0"/>
              <a:t>(</a:t>
            </a:r>
            <a:r>
              <a:rPr lang="ru-RU" sz="2800" b="1" i="1" dirty="0">
                <a:solidFill>
                  <a:srgbClr val="0070C0"/>
                </a:solidFill>
              </a:rPr>
              <a:t>Исаия 3:4).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4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65" y="-39925"/>
            <a:ext cx="9254530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98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sz="6000" dirty="0" smtClean="0"/>
              <a:t>Спасибо за внимание!</a:t>
            </a:r>
            <a:endParaRPr lang="en-US" altLang="ru-RU" sz="6000" dirty="0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ru-RU" dirty="0"/>
              <a:t>www.themegallery.com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40" y="4414463"/>
            <a:ext cx="2047320" cy="1390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32" y="120650"/>
            <a:ext cx="8229600" cy="927100"/>
          </a:xfrm>
        </p:spPr>
        <p:txBody>
          <a:bodyPr/>
          <a:lstStyle/>
          <a:p>
            <a:r>
              <a:rPr lang="ru-RU" dirty="0" smtClean="0"/>
              <a:t>Детство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3150" y="1225607"/>
            <a:ext cx="3875069" cy="2575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225607"/>
            <a:ext cx="3869846" cy="2418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60375"/>
            <a:ext cx="3574797" cy="2666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578" y="4160374"/>
            <a:ext cx="4873231" cy="274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Детство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6957313" cy="4844611"/>
          </a:xfrm>
        </p:spPr>
        <p:txBody>
          <a:bodyPr/>
          <a:lstStyle/>
          <a:p>
            <a:r>
              <a:rPr lang="ru-RU" sz="3200" b="1" i="1" dirty="0"/>
              <a:t>Самые беспомощные детеныши и самое долгое детство  - у   человека </a:t>
            </a:r>
            <a:r>
              <a:rPr lang="ru-RU" sz="3200" b="1" i="1" dirty="0" smtClean="0"/>
              <a:t>           </a:t>
            </a:r>
            <a:r>
              <a:rPr lang="ru-RU" sz="2000" b="1" i="1" dirty="0" smtClean="0"/>
              <a:t>Л</a:t>
            </a:r>
            <a:r>
              <a:rPr lang="ru-RU" sz="2000" b="1" i="1" dirty="0"/>
              <a:t>. </a:t>
            </a:r>
            <a:r>
              <a:rPr lang="ru-RU" sz="2000" b="1" i="1" dirty="0" err="1"/>
              <a:t>Петрановская</a:t>
            </a:r>
            <a:endParaRPr lang="ru-RU" sz="2000" b="1" i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3" y="2872334"/>
            <a:ext cx="3923928" cy="39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6750"/>
            <a:ext cx="8507288" cy="9279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Большой размер  мозга– это и привилегия, и испытания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800" b="1" i="1" dirty="0"/>
              <a:t>Стало известно, почему человек так долго и медленно растет в детстве по сравнению с другими млекопитающими: это связано с тем, что его энергетические ресурсы на рост забираются мозгом. Ученые показали, что в пик развития мозга рост ребенка замедляется. </a:t>
            </a:r>
            <a:r>
              <a:rPr lang="ru-RU" sz="2800" b="1" i="1" dirty="0" smtClean="0"/>
              <a:t> </a:t>
            </a:r>
            <a:endParaRPr lang="ru-RU" sz="2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8397" b="11285"/>
          <a:stretch/>
        </p:blipFill>
        <p:spPr>
          <a:xfrm>
            <a:off x="6732240" y="4639930"/>
            <a:ext cx="2411760" cy="22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8686800" cy="34381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Большой размер  мозга– это и привилегия, и испытания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16832"/>
            <a:ext cx="8686800" cy="420933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i="1" dirty="0"/>
              <a:t>До сих пор считалось, что мозг поглощает больше всего энергии у новорожденного младенца, так как отношение размера мозга к телу в этот момент максимально. Но теперь исследователи подсчитали, что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i="1" dirty="0"/>
              <a:t>максимальное количество глюкозы мозг поглощает в возрасте 4– 5 лет. В этот период энергетические затраты мозга составляют 66% энергии метаболизма в покое.</a:t>
            </a:r>
            <a:endParaRPr lang="ru-RU" sz="2800" i="1" dirty="0"/>
          </a:p>
          <a:p>
            <a:pPr>
              <a:buFont typeface="Wingdings" panose="05000000000000000000" pitchFamily="2" charset="2"/>
              <a:buChar char="Ø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9818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Большой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размер  мозга– это и привилегия, и испытания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/>
              <a:t>В течение длинного детства ребенок обучается массе разных вещей, которые делают человека человеком, в первую очередь, конечно, овладевает речью. </a:t>
            </a:r>
            <a:endParaRPr lang="ru-RU" sz="2400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 smtClean="0"/>
              <a:t>Длинное </a:t>
            </a:r>
            <a:r>
              <a:rPr lang="ru-RU" sz="2400" b="1" i="1" dirty="0"/>
              <a:t>детство диктует и особенности человеческих семейных отношений: родители долго заботятся о ребенке и при этом не только растят его, но и воспитывают и </a:t>
            </a:r>
            <a:r>
              <a:rPr lang="ru-RU" sz="2400" b="1" i="1" dirty="0" smtClean="0"/>
              <a:t>учат.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4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4963372"/>
            <a:ext cx="3491880" cy="18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274762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Воспитание- это духовный процесс 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3600" b="1" i="1" dirty="0">
                <a:solidFill>
                  <a:srgbClr val="C00000"/>
                </a:solidFill>
                <a:latin typeface="+mj-lt"/>
              </a:rPr>
              <a:t>«ось» и «питание»: в-ос-питание; </a:t>
            </a:r>
          </a:p>
          <a:p>
            <a:pPr algn="ctr">
              <a:buNone/>
            </a:pP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 есть «воспитание» объединяет в себе </a:t>
            </a:r>
          </a:p>
          <a:p>
            <a:pPr algn="ctr"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целостную идею </a:t>
            </a:r>
          </a:p>
          <a:p>
            <a:pPr algn="ctr"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 питании оси.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23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11829</TotalTime>
  <Words>1431</Words>
  <Application>Microsoft Office PowerPoint</Application>
  <PresentationFormat>Экран (4:3)</PresentationFormat>
  <Paragraphs>114</Paragraphs>
  <Slides>37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Страх не соответствовать  </vt:lpstr>
      <vt:lpstr>Детство</vt:lpstr>
      <vt:lpstr>Детство</vt:lpstr>
      <vt:lpstr> Большой размер  мозга– это и привилегия, и испытания </vt:lpstr>
      <vt:lpstr>Большой размер  мозга– это и привилегия, и испытания </vt:lpstr>
      <vt:lpstr> Большой размер  мозга– это и привилегия, и испытания </vt:lpstr>
      <vt:lpstr>Воспитание- это духовный процесс .</vt:lpstr>
      <vt:lpstr>Маску сначала надеть на себя, потом на ребёнка.</vt:lpstr>
      <vt:lpstr>Презентация PowerPoint</vt:lpstr>
      <vt:lpstr>Презентация PowerPoint</vt:lpstr>
      <vt:lpstr>Механизмы защиты </vt:lpstr>
      <vt:lpstr>Контейнирование</vt:lpstr>
      <vt:lpstr>Презентация PowerPoint</vt:lpstr>
      <vt:lpstr>Презентация PowerPoint</vt:lpstr>
      <vt:lpstr>Презентация PowerPoint</vt:lpstr>
      <vt:lpstr> Фундаментальный закон взаимосвязи причин и следствий.  </vt:lpstr>
      <vt:lpstr>  </vt:lpstr>
      <vt:lpstr>Презентация PowerPoint</vt:lpstr>
      <vt:lpstr>Презентация PowerPoint</vt:lpstr>
      <vt:lpstr>Судьба ребёнка зависит от отношения к нему</vt:lpstr>
      <vt:lpstr>Презентация PowerPoint</vt:lpstr>
      <vt:lpstr>Презентация PowerPoint</vt:lpstr>
      <vt:lpstr>Презентация PowerPoint</vt:lpstr>
      <vt:lpstr>Взрослые – проводники  Творца для ребёнка</vt:lpstr>
      <vt:lpstr>Взрослые – проводники  Творца для ребёнка</vt:lpstr>
      <vt:lpstr>Взрослые – проводники  Творца для ребёнка</vt:lpstr>
      <vt:lpstr>Проект для педагогов ,родителей и всех тех, кому не безразличны дети «Семицветная педагогика»</vt:lpstr>
      <vt:lpstr>Презентация PowerPoint</vt:lpstr>
      <vt:lpstr>«Жалобы на собственного ребёнка, особенно в его присутствии, похожи на острые ножницы, обрезающие несозревший плод»   (Н.Пашинян «Семицветная педагогика») </vt:lpstr>
      <vt:lpstr>«Жалобы на собственного ребёнка, особенно в его присутствии, похожи на острые ножницы, обрезающие несозревший плод»  (Н.Пашинян «Семицветная педагогика») </vt:lpstr>
      <vt:lpstr>«Жалобы на собственного ребёнка, особенно в его присутствии, похожи на острые ножницы, обрезающие несозревший плод»   (Н.Пашинян «Семицветная педагогика») </vt:lpstr>
      <vt:lpstr>«Жалобы на собственного ребёнка, особенно в его присутствии, похожи на острые ножницы, обрезающие несозревший плод»   (Н.Пашинян «Семицветная педагогика») 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Нелли Григорьевна – учитель начальных классов высшей категории в Заокской христианской школе со стажем работы больше двадцати семи лет, заместитель директора по учебно-воспитательной работе начальной школы, учитель гуманной педагогики, ученица основателя Международного центра гуманной педагогики академика Шалвы Александровича Амонашвили.  обладает серебряным знаком «Сердце и лебедь», который жюри при Международном центре гуманной педагогики ежегодно присваивает наиболее отличившимся педагогам и работникам образования, утверждающим в своей педагогической практике идеи гуманной педагогики.</dc:title>
  <dc:creator>nelly</dc:creator>
  <dc:description>http://propowerpoint.ru - Áåñïëàòíûå øàáëîíû äëÿ ïðåçåíòàöèé. Ïîëåçíûå ñîâåòû è óðîêè  _x000d__x000d_
PowerPoint .</dc:description>
  <cp:lastModifiedBy>Julia Lisovaya</cp:lastModifiedBy>
  <cp:revision>488</cp:revision>
  <dcterms:created xsi:type="dcterms:W3CDTF">2020-06-28T17:36:06Z</dcterms:created>
  <dcterms:modified xsi:type="dcterms:W3CDTF">2022-07-18T13:18:47Z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000800ea0c0000000000010243100207f6000400038000</vt:lpwstr>
  </property>
</Properties>
</file>