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7143" autoAdjust="0"/>
  </p:normalViewPr>
  <p:slideViewPr>
    <p:cSldViewPr>
      <p:cViewPr varScale="1">
        <p:scale>
          <a:sx n="61" d="100"/>
          <a:sy n="61" d="100"/>
        </p:scale>
        <p:origin x="1290"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CB1A9-DE90-4070-BC22-90EB86F5CC6E}" type="datetimeFigureOut">
              <a:rPr lang="ru-RU" smtClean="0"/>
              <a:t>05.10.2022</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F0941-100F-4948-AD9A-D9CAC88DD81D}" type="slidenum">
              <a:rPr lang="ru-RU" smtClean="0"/>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3</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Моногамные отношения в браке </a:t>
            </a:r>
            <a:r>
              <a:rPr lang="ru-RU" sz="1200" kern="1200" dirty="0" smtClean="0">
                <a:solidFill>
                  <a:schemeClr val="tx1"/>
                </a:solidFill>
                <a:effectLst/>
                <a:latin typeface="+mn-lt"/>
                <a:ea typeface="+mn-ea"/>
                <a:cs typeface="+mn-cs"/>
              </a:rPr>
              <a:t>– один мужчина и одна женщина наиболее отражают отношения между Христом и его Церковью.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13</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3. </a:t>
            </a:r>
            <a:r>
              <a:rPr lang="ru-RU" sz="1200" b="1" i="1" kern="1200" dirty="0" smtClean="0">
                <a:solidFill>
                  <a:schemeClr val="tx1"/>
                </a:solidFill>
                <a:effectLst/>
                <a:latin typeface="+mn-lt"/>
                <a:ea typeface="+mn-ea"/>
                <a:cs typeface="+mn-cs"/>
              </a:rPr>
              <a:t>Прелюбодеяние и блуд</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«прелюбодеяние» перешагивать через любовь, отвергает любовь. Современные представления о нравственности не предают особого значения браку где оба супруга верны друг другу.  Сожалению такой брак становится причиной насмешек. Любые интимные отношения вне брака в Библии расцениваются как грех.  </a:t>
            </a:r>
            <a:r>
              <a:rPr lang="ru-RU" sz="1200" b="1" kern="1200" dirty="0" smtClean="0">
                <a:solidFill>
                  <a:schemeClr val="tx1"/>
                </a:solidFill>
                <a:effectLst/>
                <a:latin typeface="+mn-lt"/>
                <a:ea typeface="+mn-ea"/>
                <a:cs typeface="+mn-cs"/>
              </a:rPr>
              <a:t>Исход 20:14</a:t>
            </a:r>
            <a:r>
              <a:rPr lang="ru-RU" sz="1200" kern="1200" dirty="0" smtClean="0">
                <a:solidFill>
                  <a:schemeClr val="tx1"/>
                </a:solidFill>
                <a:effectLst/>
                <a:latin typeface="+mn-lt"/>
                <a:ea typeface="+mn-ea"/>
                <a:cs typeface="+mn-cs"/>
              </a:rPr>
              <a:t>. Библейский взгляд на прелюбодеяние и блуд противоположен терпимости современного </a:t>
            </a:r>
            <a:r>
              <a:rPr lang="ru-RU" sz="1200" kern="1200" dirty="0" smtClean="0">
                <a:solidFill>
                  <a:schemeClr val="tx1"/>
                </a:solidFill>
                <a:effectLst/>
                <a:latin typeface="+mn-lt"/>
                <a:ea typeface="+mn-ea"/>
                <a:cs typeface="+mn-cs"/>
              </a:rPr>
              <a:t>общества.</a:t>
            </a:r>
          </a:p>
          <a:p>
            <a:r>
              <a:rPr lang="ru-RU" sz="1200" kern="1200" dirty="0" smtClean="0">
                <a:solidFill>
                  <a:schemeClr val="tx1"/>
                </a:solidFill>
                <a:effectLst/>
                <a:latin typeface="+mn-lt"/>
                <a:ea typeface="+mn-ea"/>
                <a:cs typeface="+mn-cs"/>
              </a:rPr>
              <a:t>Левит </a:t>
            </a:r>
            <a:r>
              <a:rPr lang="ru-RU" sz="1200" kern="1200" dirty="0" smtClean="0">
                <a:solidFill>
                  <a:schemeClr val="tx1"/>
                </a:solidFill>
                <a:effectLst/>
                <a:latin typeface="+mn-lt"/>
                <a:ea typeface="+mn-ea"/>
                <a:cs typeface="+mn-cs"/>
              </a:rPr>
              <a:t>20 глава  Прелюбодеяние и блуд оскорбляет законного супруга и причиняют ему) ей) эмоциональную боль</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14</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заповедь направлена на защиту святости домашнего очага (Евр. 13:4; толкование на Быт. 2:24; Матф. 19:1-12), который является главным «строительным материалом» общества. Брачная клятва – это святое обязательство, которое ни при каких обстоятельствах нельзя нарушать посредством супружеской неверности. Прелюбодеянием объявлялась неверность как со стороны мужчины, так и со стороны женщины (Лев. 20:10</a:t>
            </a:r>
            <a:r>
              <a:rPr lang="ru-RU" sz="1200" b="1" i="0" kern="1200" dirty="0" smtClean="0">
                <a:solidFill>
                  <a:schemeClr val="tx1"/>
                </a:solidFill>
                <a:effectLst/>
                <a:latin typeface="+mn-lt"/>
                <a:ea typeface="+mn-ea"/>
                <a:cs typeface="+mn-cs"/>
              </a:rPr>
              <a:t>).</a:t>
            </a:r>
            <a:r>
              <a:rPr lang="ru-RU" sz="1200" b="1" i="0" kern="1200" baseline="0" dirty="0" smtClean="0">
                <a:solidFill>
                  <a:schemeClr val="tx1"/>
                </a:solidFill>
                <a:effectLst/>
                <a:latin typeface="+mn-lt"/>
                <a:ea typeface="+mn-ea"/>
                <a:cs typeface="+mn-cs"/>
              </a:rPr>
              <a:t> </a:t>
            </a:r>
          </a:p>
          <a:p>
            <a:r>
              <a:rPr lang="ru-RU" sz="1200" b="1" i="0" kern="1200" baseline="0" dirty="0" smtClean="0">
                <a:solidFill>
                  <a:schemeClr val="tx1"/>
                </a:solidFill>
                <a:effectLst/>
                <a:latin typeface="+mn-lt"/>
                <a:ea typeface="+mn-ea"/>
                <a:cs typeface="+mn-cs"/>
              </a:rPr>
              <a:t> 20  главы 14 стиха </a:t>
            </a:r>
            <a:r>
              <a:rPr lang="ru-RU" sz="1200" b="1" i="0" kern="1200" dirty="0" smtClean="0">
                <a:solidFill>
                  <a:schemeClr val="tx1"/>
                </a:solidFill>
                <a:effectLst/>
                <a:latin typeface="+mn-lt"/>
                <a:ea typeface="+mn-ea"/>
                <a:cs typeface="+mn-cs"/>
              </a:rPr>
              <a:t>Комментарий</a:t>
            </a:r>
            <a:r>
              <a:rPr lang="ru-RU" sz="1200" b="1" i="0" kern="1200" baseline="0" dirty="0" smtClean="0">
                <a:solidFill>
                  <a:schemeClr val="tx1"/>
                </a:solidFill>
                <a:effectLst/>
                <a:latin typeface="+mn-lt"/>
                <a:ea typeface="+mn-ea"/>
                <a:cs typeface="+mn-cs"/>
              </a:rPr>
              <a:t> Толкования</a:t>
            </a:r>
            <a:r>
              <a:rPr lang="ru-RU" sz="1200" b="1" i="0" kern="1200" dirty="0" smtClean="0">
                <a:solidFill>
                  <a:schemeClr val="tx1"/>
                </a:solidFill>
                <a:effectLst/>
                <a:latin typeface="+mn-lt"/>
                <a:ea typeface="+mn-ea"/>
                <a:cs typeface="+mn-cs"/>
              </a:rPr>
              <a:t> Далласской семинарии. </a:t>
            </a:r>
          </a:p>
          <a:p>
            <a:r>
              <a:rPr lang="ru-RU" sz="1200" b="0" i="0" kern="1200" dirty="0" smtClean="0">
                <a:solidFill>
                  <a:schemeClr val="tx1"/>
                </a:solidFill>
                <a:effectLst/>
                <a:latin typeface="+mn-lt"/>
                <a:ea typeface="+mn-ea"/>
                <a:cs typeface="+mn-cs"/>
              </a:rPr>
              <a:t>Под прелюбодеянием разумеется связь женатого мужчины с чужой женой, замужней женщиной, а также замужней женщины с чужим мужчиной (Лев.20.10, Притч 6.32, Иер 29.23), и даже невесты с посторонним мужчиной (Ос 4.13). Оно рассматривается как нарушение брачного союза, почему и идолопоклонство народа еврейского, измена завету с Богом, который представляется под образом союза мужа с женой (Иер 3.1, Ос 2.4:13), называется прелюбодеянием. И так как брачной союз является божественным установлением, то уже в патриархальный период прелюбодеяние считается великим злом, грехом пред Господом</a:t>
            </a:r>
            <a:r>
              <a:rPr lang="ru-RU" dirty="0" smtClean="0"/>
              <a:t/>
            </a:r>
            <a:br>
              <a:rPr lang="ru-RU" dirty="0" smtClean="0"/>
            </a:br>
            <a:r>
              <a:rPr lang="ru-RU" sz="1200" b="1" i="0" kern="1200" dirty="0" smtClean="0">
                <a:solidFill>
                  <a:schemeClr val="tx1"/>
                </a:solidFill>
                <a:effectLst/>
                <a:latin typeface="+mn-lt"/>
                <a:ea typeface="+mn-ea"/>
                <a:cs typeface="+mn-cs"/>
              </a:rPr>
              <a:t>Исход 20 глава – Комментарии Лопухина:</a:t>
            </a:r>
            <a:r>
              <a:rPr lang="ru-RU" sz="1200" b="0" i="0" kern="1200" dirty="0" smtClean="0">
                <a:solidFill>
                  <a:schemeClr val="tx1"/>
                </a:solidFill>
                <a:effectLst/>
                <a:latin typeface="+mn-lt"/>
                <a:ea typeface="+mn-ea"/>
                <a:cs typeface="+mn-cs"/>
              </a:rPr>
              <a:t> </a:t>
            </a:r>
            <a:endParaRPr lang="ru-RU" b="1" dirty="0"/>
          </a:p>
        </p:txBody>
      </p:sp>
      <p:sp>
        <p:nvSpPr>
          <p:cNvPr id="4" name="Номер слайда 3"/>
          <p:cNvSpPr>
            <a:spLocks noGrp="1"/>
          </p:cNvSpPr>
          <p:nvPr>
            <p:ph type="sldNum" sz="quarter" idx="10"/>
          </p:nvPr>
        </p:nvSpPr>
        <p:spPr/>
        <p:txBody>
          <a:bodyPr/>
          <a:lstStyle/>
          <a:p>
            <a:fld id="{4D4F0941-100F-4948-AD9A-D9CAC88DD81D}" type="slidenum">
              <a:rPr lang="ru-RU" smtClean="0"/>
              <a:t>15</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Кара смертью за нарушение законов о семье</a:t>
            </a:r>
            <a:r>
              <a:rPr lang="ru-RU" sz="1200" b="0" i="0" kern="1200" baseline="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Левит 20 глава 14</a:t>
            </a:r>
            <a:r>
              <a:rPr lang="ru-RU" sz="1200" b="1" i="0" kern="1200" baseline="0" dirty="0" smtClean="0">
                <a:solidFill>
                  <a:schemeClr val="tx1"/>
                </a:solidFill>
                <a:effectLst/>
                <a:latin typeface="+mn-lt"/>
                <a:ea typeface="+mn-ea"/>
                <a:cs typeface="+mn-cs"/>
              </a:rPr>
              <a:t> стих </a:t>
            </a:r>
            <a:r>
              <a:rPr lang="ru-RU" sz="1200" b="1" i="0" kern="1200" dirty="0" smtClean="0">
                <a:solidFill>
                  <a:schemeClr val="tx1"/>
                </a:solidFill>
                <a:effectLst/>
                <a:latin typeface="+mn-lt"/>
                <a:ea typeface="+mn-ea"/>
                <a:cs typeface="+mn-cs"/>
              </a:rPr>
              <a:t>Комментарии Далласской семинарии:                                                                     </a:t>
            </a:r>
            <a:r>
              <a:rPr lang="ru-RU" sz="1200" b="1" i="0" kern="1200" baseline="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Если кто возьмет себе жену и мать ее: это беззаконие; на огне должно сжечь его и их, чтобы не было беззакония между вами.</a:t>
            </a:r>
            <a:r>
              <a:rPr lang="ru-RU" sz="1200" b="0" i="0" kern="1200" baseline="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Левит 20 глава 14</a:t>
            </a:r>
            <a:r>
              <a:rPr lang="ru-RU" sz="1200" b="1" i="0" kern="1200" baseline="0" dirty="0" smtClean="0">
                <a:solidFill>
                  <a:schemeClr val="tx1"/>
                </a:solidFill>
                <a:effectLst/>
                <a:latin typeface="+mn-lt"/>
                <a:ea typeface="+mn-ea"/>
                <a:cs typeface="+mn-cs"/>
              </a:rPr>
              <a:t> стих </a:t>
            </a:r>
            <a:r>
              <a:rPr lang="ru-RU" sz="1200" b="1" i="0" kern="1200" dirty="0" smtClean="0">
                <a:solidFill>
                  <a:schemeClr val="tx1"/>
                </a:solidFill>
                <a:effectLst/>
                <a:latin typeface="+mn-lt"/>
                <a:ea typeface="+mn-ea"/>
                <a:cs typeface="+mn-cs"/>
              </a:rPr>
              <a:t>Комментарии Лопухина</a:t>
            </a:r>
            <a:r>
              <a:rPr lang="ru-RU" sz="1200" b="0" i="0" kern="1200" dirty="0" smtClean="0">
                <a:solidFill>
                  <a:schemeClr val="tx1"/>
                </a:solidFill>
                <a:effectLst/>
                <a:latin typeface="+mn-lt"/>
                <a:ea typeface="+mn-ea"/>
                <a:cs typeface="+mn-cs"/>
              </a:rPr>
              <a:t>: </a:t>
            </a:r>
            <a:endParaRPr lang="ru-RU" b="1" dirty="0"/>
          </a:p>
        </p:txBody>
      </p:sp>
      <p:sp>
        <p:nvSpPr>
          <p:cNvPr id="4" name="Номер слайда 3"/>
          <p:cNvSpPr>
            <a:spLocks noGrp="1"/>
          </p:cNvSpPr>
          <p:nvPr>
            <p:ph type="sldNum" sz="quarter" idx="10"/>
          </p:nvPr>
        </p:nvSpPr>
        <p:spPr/>
        <p:txBody>
          <a:bodyPr/>
          <a:lstStyle/>
          <a:p>
            <a:fld id="{4D4F0941-100F-4948-AD9A-D9CAC88DD81D}" type="slidenum">
              <a:rPr lang="ru-RU" smtClean="0"/>
              <a:t>16</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Потому предал их Бог постыдным страстям» Речь идет, как это видно из текста, об отношениях мужчины с мужчиной, которыми люди «заменили» естественную близость, т. е. близость между мужчиной и женщиной. «Женщины их заменили естественное употребление (близость) противоестественным» (т. е. связью женщины с женщиной). «Подобно и мужчины… разжигались похотью друг на друга.» Заметьте, что это уже вторая «замена» или подмена, совершаемая упорствующими в своих заблуждениях грешниками. Естественным Библия признает только один вид близости: между мужчиной и женщиной, и только в браке (Быт. 2:21-24; Матф. 19:4-6). Любые другие отношения осуждаются Богом.</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е. Предал их превратному уму (1:28-32)</a:t>
            </a:r>
            <a:r>
              <a:rPr lang="ru-RU" sz="1200" b="0" i="0" kern="1200" baseline="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Римлянам 1 глава –</a:t>
            </a:r>
            <a:r>
              <a:rPr lang="ru-RU" sz="1200" b="1" i="0" kern="1200" baseline="0" dirty="0" smtClean="0">
                <a:solidFill>
                  <a:schemeClr val="tx1"/>
                </a:solidFill>
                <a:effectLst/>
                <a:latin typeface="+mn-lt"/>
                <a:ea typeface="+mn-ea"/>
                <a:cs typeface="+mn-cs"/>
              </a:rPr>
              <a:t> 27 – 28 </a:t>
            </a:r>
            <a:r>
              <a:rPr lang="ru-RU" sz="1200" b="1" i="0" kern="1200" dirty="0" smtClean="0">
                <a:solidFill>
                  <a:schemeClr val="tx1"/>
                </a:solidFill>
                <a:effectLst/>
                <a:latin typeface="+mn-lt"/>
                <a:ea typeface="+mn-ea"/>
                <a:cs typeface="+mn-cs"/>
              </a:rPr>
              <a:t> – Комментарии Далласской семинарии</a:t>
            </a:r>
            <a:r>
              <a:rPr lang="ru-RU" sz="1200" b="0" i="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17</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Стихи 26-27 – очень важный аргумент в современных спорах о гомосексуализме. Традиционная интерпретация этих строк, состоящая в том, что в них осуждается любое гомосексуальное поведение, опротестовывается гомосексуалистским лобби. При этом выдвигаются три аргумента. Во-первых, заявляют, что этот текст вообще неуместен, поскольку цель его не преподание сексуальной этики, не разоблачение греха, а демонстрация проявлений Божьего гнева. Это верно. Но если определенное сексуальное поведение признается следствием Божьего гнева, значит оно не угодно Ему. Во-вторых, высказывают следующее мнение: «создается впечатление, что Павел имеет в виду только педерастию», так как в «греко-римском мире не существовало других форм гомосексуализма», и что он восстает против этого лишь из-за унижения, которому подвергались при этом молодые люди </a:t>
            </a:r>
            <a:r>
              <a:rPr lang="ru-RU" sz="1200" b="0" i="1" kern="1200" dirty="0" smtClean="0">
                <a:solidFill>
                  <a:schemeClr val="tx1"/>
                </a:solidFill>
                <a:effectLst/>
                <a:latin typeface="+mn-lt"/>
                <a:ea typeface="+mn-ea"/>
                <a:cs typeface="+mn-cs"/>
              </a:rPr>
              <a:t>[кроггз Робин. Новый Завет и гомосексуализм. – Robin Scroggs, </a:t>
            </a:r>
            <a:r>
              <a:rPr lang="ru-RU" sz="1200" b="0" i="0" kern="1200" dirty="0" smtClean="0">
                <a:solidFill>
                  <a:schemeClr val="tx1"/>
                </a:solidFill>
                <a:effectLst/>
                <a:latin typeface="+mn-lt"/>
                <a:ea typeface="+mn-ea"/>
                <a:cs typeface="+mn-cs"/>
              </a:rPr>
              <a:t>The New Testament and Homosexuality </a:t>
            </a:r>
            <a:r>
              <a:rPr lang="ru-RU" sz="1200" b="0" i="1" kern="1200" dirty="0" smtClean="0">
                <a:solidFill>
                  <a:schemeClr val="tx1"/>
                </a:solidFill>
                <a:effectLst/>
                <a:latin typeface="+mn-lt"/>
                <a:ea typeface="+mn-ea"/>
                <a:cs typeface="+mn-cs"/>
              </a:rPr>
              <a:t>(Fortress, 1983), pp. 115fT., 130f.]</a:t>
            </a:r>
            <a:r>
              <a:rPr lang="ru-RU" sz="1200" b="0" i="0" kern="1200" dirty="0" smtClean="0">
                <a:solidFill>
                  <a:schemeClr val="tx1"/>
                </a:solidFill>
                <a:effectLst/>
                <a:latin typeface="+mn-lt"/>
                <a:ea typeface="+mn-ea"/>
                <a:cs typeface="+mn-cs"/>
              </a:rPr>
              <a:t>. В связи с этим можно лишь сказать, что в тексте на это нет ни малейшего намека.</a:t>
            </a:r>
            <a:r>
              <a:rPr lang="ru-RU" dirty="0" smtClean="0"/>
              <a:t/>
            </a:r>
            <a:br>
              <a:rPr lang="ru-RU" dirty="0" smtClean="0"/>
            </a:br>
            <a:r>
              <a:rPr lang="ru-RU" sz="1200" b="1" i="0" kern="1200" dirty="0" smtClean="0">
                <a:solidFill>
                  <a:schemeClr val="tx1"/>
                </a:solidFill>
                <a:effectLst/>
                <a:latin typeface="+mn-lt"/>
                <a:ea typeface="+mn-ea"/>
                <a:cs typeface="+mn-cs"/>
              </a:rPr>
              <a:t>Римлянам 1 глава </a:t>
            </a:r>
            <a:r>
              <a:rPr lang="ru-RU" sz="1200" b="1" i="0" kern="1200" baseline="0" dirty="0" smtClean="0">
                <a:solidFill>
                  <a:schemeClr val="tx1"/>
                </a:solidFill>
                <a:effectLst/>
                <a:latin typeface="+mn-lt"/>
                <a:ea typeface="+mn-ea"/>
                <a:cs typeface="+mn-cs"/>
              </a:rPr>
              <a:t> - 26 – 27 стихи</a:t>
            </a:r>
            <a:r>
              <a:rPr lang="ru-RU" sz="1200" b="1" i="0" kern="1200" dirty="0" smtClean="0">
                <a:solidFill>
                  <a:schemeClr val="tx1"/>
                </a:solidFill>
                <a:effectLst/>
                <a:latin typeface="+mn-lt"/>
                <a:ea typeface="+mn-ea"/>
                <a:cs typeface="+mn-cs"/>
              </a:rPr>
              <a:t> Библия – Коментраии Библия говорит </a:t>
            </a:r>
            <a:endParaRPr lang="ru-RU" b="1" dirty="0"/>
          </a:p>
        </p:txBody>
      </p:sp>
      <p:sp>
        <p:nvSpPr>
          <p:cNvPr id="4" name="Номер слайда 3"/>
          <p:cNvSpPr>
            <a:spLocks noGrp="1"/>
          </p:cNvSpPr>
          <p:nvPr>
            <p:ph type="sldNum" sz="quarter" idx="10"/>
          </p:nvPr>
        </p:nvSpPr>
        <p:spPr/>
        <p:txBody>
          <a:bodyPr/>
          <a:lstStyle/>
          <a:p>
            <a:fld id="{4D4F0941-100F-4948-AD9A-D9CAC88DD81D}" type="slidenum">
              <a:rPr lang="ru-RU" smtClean="0"/>
              <a:t>18</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19</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20</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21</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Сожительство</a:t>
            </a:r>
            <a:r>
              <a:rPr lang="ru-RU" sz="1200" kern="1200" dirty="0" smtClean="0">
                <a:solidFill>
                  <a:schemeClr val="tx1"/>
                </a:solidFill>
                <a:effectLst/>
                <a:latin typeface="+mn-lt"/>
                <a:ea typeface="+mn-ea"/>
                <a:cs typeface="+mn-cs"/>
              </a:rPr>
              <a:t> – незарегистрированный брак. «Сейчас человек часто меняет работу, профессию, интересы, место жительства. Также часто он меняет и супругов, что еще 20 лет назад считалось неприемлемым».  Последовательная полигамия» - серия краткосрочных брачных союзов. Люди женятся, у них появляются или не появляются дети, оставляют семьи и заводят новые. В Европе даже есть такое юридическое понятие как «сезонный брак» или ограниченная временем семья. Пара заключает между собой союз на определенный срок. По истечении этого срока брак автоматически расторгается. В целом ограниченные временем браки изучены довольно слабо и не пользуются большой популярностью. Знание того, что через определенное время брак закончится, и надо будет делать выбор, является, на наш взгляд, мощным психологическим давлением. Такая неустойчивая семья, скорее всего, побоится заводить ребенка, будет в постоянном напряжении по поводу будущего.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b="1" kern="1200" dirty="0" smtClean="0">
                <a:solidFill>
                  <a:schemeClr val="tx1"/>
                </a:solidFill>
                <a:effectLst/>
                <a:latin typeface="+mn-lt"/>
                <a:ea typeface="+mn-ea"/>
                <a:cs typeface="+mn-cs"/>
              </a:rPr>
              <a:t>Как можно увидеть, что хорошо для пищи? </a:t>
            </a:r>
            <a:r>
              <a:rPr lang="ru-RU" sz="1200" kern="1200" dirty="0" smtClean="0">
                <a:solidFill>
                  <a:schemeClr val="tx1"/>
                </a:solidFill>
                <a:effectLst/>
                <a:latin typeface="+mn-lt"/>
                <a:ea typeface="+mn-ea"/>
                <a:cs typeface="+mn-cs"/>
              </a:rPr>
              <a:t> Вы приходите в супермаркет и видите на прилавках продукты как вы понимаете, что это хорошо для пищи если вы даже не пробивали это. По внешнему виду невозможно определить. Ева видела, как змей вкусил плоды запретного плода и не умирал. Видеть, что что хорошо, а что-то плохо. Потому что кто-то это делает. Змей инсценировал перед ней наслаждение запрета.  Ева увидела, что плод радует взор. Это правда то что мы видим и нам нравится, мы на это реагируем соответственным образом.               </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4</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Открытый брак –</a:t>
            </a:r>
            <a:r>
              <a:rPr lang="ru-RU" sz="1200" kern="1200" dirty="0" smtClean="0">
                <a:solidFill>
                  <a:schemeClr val="tx1"/>
                </a:solidFill>
                <a:effectLst/>
                <a:latin typeface="+mn-lt"/>
                <a:ea typeface="+mn-ea"/>
                <a:cs typeface="+mn-cs"/>
              </a:rPr>
              <a:t> Во всем мире ищут способы продлить свежесть отношений. Одним из способов считают так называемый открытый брак. По мнению исследователя Л. В. Поповой, понятие «открытый брак» шире, чем только брак, дающий 862 партнеру право на автономную личную жизнь и, соответственно – на измену. Считается, что конфликт современного брака во многом состоит в ограничении сочетания близости и свободного личностного роста. Поэтому главной чертой открытого брака является негласный или озвученный договор о личной жизни, связанный с желанием индивидов реализовываться, постоянно развиваться, поддерживать остроту чувств. </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Сторонники </a:t>
            </a:r>
            <a:r>
              <a:rPr lang="ru-RU" sz="1200" kern="1200" dirty="0" smtClean="0">
                <a:solidFill>
                  <a:schemeClr val="tx1"/>
                </a:solidFill>
                <a:effectLst/>
                <a:latin typeface="+mn-lt"/>
                <a:ea typeface="+mn-ea"/>
                <a:cs typeface="+mn-cs"/>
              </a:rPr>
              <a:t>открытого брака считают, что если брак существует только </a:t>
            </a:r>
            <a:r>
              <a:rPr lang="ru-RU" sz="1200" kern="1200" dirty="0" smtClean="0">
                <a:solidFill>
                  <a:schemeClr val="tx1"/>
                </a:solidFill>
                <a:effectLst/>
                <a:latin typeface="+mn-lt"/>
                <a:ea typeface="+mn-ea"/>
                <a:cs typeface="+mn-cs"/>
              </a:rPr>
              <a:t>из чувства долга, </a:t>
            </a:r>
            <a:r>
              <a:rPr lang="ru-RU" sz="1200" kern="1200" dirty="0" smtClean="0">
                <a:solidFill>
                  <a:schemeClr val="tx1"/>
                </a:solidFill>
                <a:effectLst/>
                <a:latin typeface="+mn-lt"/>
                <a:ea typeface="+mn-ea"/>
                <a:cs typeface="+mn-cs"/>
              </a:rPr>
              <a:t>то он по сути себя исчерпал. Однако, открытый брак, пытаясь решить проблемы равенства, самореализации и прочего, порождает ряд новых более сложных проблем. Любой свободный договор утрачивает свою силу, если один из партнеров, любящий другого, ясно осознает, что в личной жизни другого ему просто не остается </a:t>
            </a:r>
            <a:r>
              <a:rPr lang="ru-RU" sz="1200" kern="1200" dirty="0" smtClean="0">
                <a:solidFill>
                  <a:schemeClr val="tx1"/>
                </a:solidFill>
                <a:effectLst/>
                <a:latin typeface="+mn-lt"/>
                <a:ea typeface="+mn-ea"/>
                <a:cs typeface="+mn-cs"/>
              </a:rPr>
              <a:t>места</a:t>
            </a:r>
            <a:r>
              <a:rPr lang="ru-RU" sz="1200" kern="1200" dirty="0" smtClean="0">
                <a:solidFill>
                  <a:schemeClr val="tx1"/>
                </a:solidFill>
                <a:effectLst/>
                <a:latin typeface="+mn-lt"/>
                <a:ea typeface="+mn-ea"/>
                <a:cs typeface="+mn-cs"/>
              </a:rPr>
              <a:t>. В этом случае брак или распадается, или несет больше конфликтов, чем любой другой. Из-за </a:t>
            </a:r>
            <a:r>
              <a:rPr lang="ru-RU" sz="1200" kern="1200" dirty="0" smtClean="0">
                <a:solidFill>
                  <a:schemeClr val="tx1"/>
                </a:solidFill>
                <a:effectLst/>
                <a:latin typeface="+mn-lt"/>
                <a:ea typeface="+mn-ea"/>
                <a:cs typeface="+mn-cs"/>
              </a:rPr>
              <a:t>эгоцентризма </a:t>
            </a:r>
            <a:r>
              <a:rPr lang="ru-RU" sz="1200" kern="1200" dirty="0" smtClean="0">
                <a:solidFill>
                  <a:schemeClr val="tx1"/>
                </a:solidFill>
                <a:effectLst/>
                <a:latin typeface="+mn-lt"/>
                <a:ea typeface="+mn-ea"/>
                <a:cs typeface="+mn-cs"/>
              </a:rPr>
              <a:t>такие пары чаще не заводят детей. Не выполняя </a:t>
            </a:r>
            <a:r>
              <a:rPr lang="ru-RU" sz="1200" kern="1200" dirty="0" smtClean="0">
                <a:solidFill>
                  <a:schemeClr val="tx1"/>
                </a:solidFill>
                <a:effectLst/>
                <a:latin typeface="+mn-lt"/>
                <a:ea typeface="+mn-ea"/>
                <a:cs typeface="+mn-cs"/>
              </a:rPr>
              <a:t>одной из </a:t>
            </a:r>
            <a:r>
              <a:rPr lang="ru-RU" sz="1200" kern="1200" dirty="0" smtClean="0">
                <a:solidFill>
                  <a:schemeClr val="tx1"/>
                </a:solidFill>
                <a:effectLst/>
                <a:latin typeface="+mn-lt"/>
                <a:ea typeface="+mn-ea"/>
                <a:cs typeface="+mn-cs"/>
              </a:rPr>
              <a:t>функции семьи – репродуктивной.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23</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Групповые браки (шведская семья)</a:t>
            </a:r>
            <a:r>
              <a:rPr lang="ru-RU" sz="1200" kern="1200" dirty="0" smtClean="0">
                <a:solidFill>
                  <a:schemeClr val="tx1"/>
                </a:solidFill>
                <a:effectLst/>
                <a:latin typeface="+mn-lt"/>
                <a:ea typeface="+mn-ea"/>
                <a:cs typeface="+mn-cs"/>
              </a:rPr>
              <a:t> – союз между несколькими мужчинами и женщинами. Такие отношения скрепляют не только сексуальные и приятельские отношения, но и общее хозяйство. В групповом браке роль мужа играет мужской коллектив, а роль жены - женский. Фрагментация на пары отсутствует. Групповой брак, вероятнее всего, не займет прочных позиций в обществе. Во-первых, он широко осуждается. Во-вторых, подобные отношения, в большинстве случаев, с самого начала рассматриваются как временные.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24</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Гостевые браки –</a:t>
            </a:r>
            <a:r>
              <a:rPr lang="ru-RU" sz="1200" kern="1200" dirty="0" smtClean="0">
                <a:solidFill>
                  <a:schemeClr val="tx1"/>
                </a:solidFill>
                <a:effectLst/>
                <a:latin typeface="+mn-lt"/>
                <a:ea typeface="+mn-ea"/>
                <a:cs typeface="+mn-cs"/>
              </a:rPr>
              <a:t> брак между супругами зарегистрирован, но живут они отдельно, каждый у себя. Встречи супругов нерегулярны, в основном для реализации родительского или супружеского долга. Появившихся детей, как правило, растит их мать. Отец занимается детьми только когда есть время и желание». Гостевой брак – одна из тех форм, которая, действительно, решает ряд проблем. В гостевом браке не существует проблем привыкания друг к другу, человек живет так, как ему комфортно, не в ущерб работе или собственным интересам. Но у подобных браков есть и ряд минусов: отсутствие ответственности, отношения легко могут распасться, когда в гостевом браке рождаются дети, то часто мать одна занимается их воспитанием. Что не просто как для ребенка, так и для матери. </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25</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b="1" i="1" kern="1200" dirty="0" smtClean="0">
                <a:solidFill>
                  <a:schemeClr val="tx1"/>
                </a:solidFill>
                <a:effectLst/>
                <a:latin typeface="+mn-lt"/>
                <a:ea typeface="+mn-ea"/>
                <a:cs typeface="+mn-cs"/>
              </a:rPr>
              <a:t>Однополые браки</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Среди гомосексуальных пар есть пары с разными установками по поводу отношений внутри союза. Кто-то из них желает узаконить отношения и создать семью, борется за уравнивание прав сексуальных меньшинств. Для кого-то это форма развлечений, но при этом не исключено стремление демонстративного поведения, борьбы за свои права. Кто-то всячески желает скрыть свои наклонности, что ведет к псих сексуальным проблемам. Но до конца не изучено как влияет однополая семья на психику ребенка. Опасения по этому поводу часто служат поводом для отказа однополым семьям в праве на усыновление или получении опеки над ребенком при разводе.</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26</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effectLst/>
                <a:latin typeface="+mn-lt"/>
                <a:ea typeface="+mn-ea"/>
                <a:cs typeface="+mn-cs"/>
              </a:rPr>
              <a:t>В основе всех этих грехов лежит зависимость, также как у человека есть наркотическая зависимость. Точно также существует и дофаминовая зависимость.  </a:t>
            </a:r>
            <a:r>
              <a:rPr lang="ru-RU" sz="1200" b="1" kern="1200" dirty="0" smtClean="0">
                <a:solidFill>
                  <a:schemeClr val="tx1"/>
                </a:solidFill>
                <a:effectLst/>
                <a:latin typeface="+mn-lt"/>
                <a:ea typeface="+mn-ea"/>
                <a:cs typeface="+mn-cs"/>
              </a:rPr>
              <a:t>Дофамин – естественный гормон в организме человека</a:t>
            </a:r>
            <a:r>
              <a:rPr lang="ru-RU" sz="1200" kern="1200" dirty="0" smtClean="0">
                <a:solidFill>
                  <a:schemeClr val="tx1"/>
                </a:solidFill>
                <a:effectLst/>
                <a:latin typeface="+mn-lt"/>
                <a:ea typeface="+mn-ea"/>
                <a:cs typeface="+mn-cs"/>
              </a:rPr>
              <a:t>, вырабатывающийся регулярно. Многие также называют его гормоном счастья. Несмотря на свое необычное название, он может угрожать состоянию здоровья человека, так как он быстро приводит к зависимости и провоцирует вредные увлечения: Под воздействием такого гормона человек испытывает чувство страсти, любви, радости, совершает различные поступки, на которые вряд ли пойдет в обычном состоянии. Часто под действием дофаминовой зависимости у человека появляются вредные привычки.   При появлении стойкой дофаминовой зависимости человек нуждается в увеличении числа положительных эмоций, получаемых за определенный отрезов времени. По воздействию на организм человека такая зависимость очень схожа с другими. Не найдя источник удовлетворения, человек ощущает себя подавленным и расстроенным, начинает раздражаться и проявляет агрессию. Депрессия продолжает сохраняться на протяжении долгого времени, что приводит к серьезным проблемам. Такие процессы отрицательно влияют на все сферы жизни человека, часто приводят к разрушению семьи, карьеры, нормального образа жизни, не говоря уже о здоровье. Важно начать своевременное лечение дофаминовой зависимости и попытаться улучшить свое состояние. </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27</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28</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29</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30</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31</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effectLst/>
                <a:latin typeface="+mn-lt"/>
                <a:ea typeface="+mn-ea"/>
                <a:cs typeface="+mn-cs"/>
              </a:rPr>
              <a:t>Что этот плод возделанным. Ни одно творение и обитали Эдемского сада не могли так говорить, как говорил змей. Так как говорил человек.  Змей вкусил и говорил, что «мудростью и знанием наделяют отдавшегося их». Ева решила, что если вкусит плод, то будет подобна Богу. Она пыталась стать равно Богу.  Что само по себе говорит о гордости. </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8</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effectLst/>
                <a:latin typeface="+mn-lt"/>
                <a:ea typeface="+mn-ea"/>
                <a:cs typeface="+mn-cs"/>
              </a:rPr>
              <a:t>Это благословение, когда женщина вынашивает девять месяцев свое дитя. Она им дрожит и любит свое дитя.  Если бы женщина рожа легко и просто, и то в наше время есть женщины, которые бросают своих детей. Для мужчин в поте лица – это тоже благословение. </a:t>
            </a:r>
            <a:r>
              <a:rPr lang="ru-RU" sz="1200" b="1" kern="1200" dirty="0" smtClean="0">
                <a:solidFill>
                  <a:schemeClr val="tx1"/>
                </a:solidFill>
                <a:effectLst/>
                <a:latin typeface="+mn-lt"/>
                <a:ea typeface="+mn-ea"/>
                <a:cs typeface="+mn-cs"/>
              </a:rPr>
              <a:t>Давайте вспомним </a:t>
            </a:r>
            <a:r>
              <a:rPr lang="ru-RU" sz="1200" kern="1200" dirty="0" smtClean="0">
                <a:solidFill>
                  <a:schemeClr val="tx1"/>
                </a:solidFill>
                <a:effectLst/>
                <a:latin typeface="+mn-lt"/>
                <a:ea typeface="+mn-ea"/>
                <a:cs typeface="+mn-cs"/>
              </a:rPr>
              <a:t>Содом и Гомору это города где процветала праздность. Там была очень плодородная земля где дважды в год приносила плоды. По сути им не приходилось работать всё делала природа. К чему пришли эти города мы видим</a:t>
            </a:r>
            <a:r>
              <a:rPr lang="ru-RU" sz="1200" kern="1200" baseline="0" dirty="0" smtClean="0">
                <a:solidFill>
                  <a:schemeClr val="tx1"/>
                </a:solidFill>
                <a:effectLst/>
                <a:latin typeface="+mn-lt"/>
                <a:ea typeface="+mn-ea"/>
                <a:cs typeface="+mn-cs"/>
              </a:rPr>
              <a:t> ? К </a:t>
            </a:r>
            <a:r>
              <a:rPr lang="ru-RU" sz="1200" kern="1200" dirty="0" smtClean="0">
                <a:solidFill>
                  <a:schemeClr val="tx1"/>
                </a:solidFill>
                <a:effectLst/>
                <a:latin typeface="+mn-lt"/>
                <a:ea typeface="+mn-ea"/>
                <a:cs typeface="+mn-cs"/>
              </a:rPr>
              <a:t>уничтожению </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9</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effectLst/>
                <a:latin typeface="+mn-lt"/>
                <a:ea typeface="+mn-ea"/>
                <a:cs typeface="+mn-cs"/>
              </a:rPr>
              <a:t>Согрешив Адам и Ева утратили единство. В замены они получили вину, стыд, упрёки, боль, отчуждение, измены, неверность пренебрежение, жестокое обращение, насилие. Там, где процветала любовь вкралась своекорыстие. </a:t>
            </a:r>
          </a:p>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10</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11</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На страницах Священного Писания мы видим что Авраам, Давид, Иаков, Соломон </a:t>
            </a:r>
            <a:r>
              <a:rPr lang="ru-RU" sz="1200" b="1"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имели по несколько жён. Как мы видим это не привело </a:t>
            </a:r>
            <a:r>
              <a:rPr lang="ru-RU" sz="1200" kern="1200" baseline="0" dirty="0" smtClean="0">
                <a:solidFill>
                  <a:schemeClr val="tx1"/>
                </a:solidFill>
                <a:effectLst/>
                <a:latin typeface="+mn-lt"/>
                <a:ea typeface="+mn-ea"/>
                <a:cs typeface="+mn-cs"/>
              </a:rPr>
              <a:t>ни </a:t>
            </a:r>
            <a:r>
              <a:rPr lang="ru-RU" sz="1200" kern="1200" baseline="0" dirty="0" smtClean="0">
                <a:solidFill>
                  <a:schemeClr val="tx1"/>
                </a:solidFill>
                <a:effectLst/>
                <a:latin typeface="+mn-lt"/>
                <a:ea typeface="+mn-ea"/>
                <a:cs typeface="+mn-cs"/>
              </a:rPr>
              <a:t>к чему хорошему в их жизни</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D4F0941-100F-4948-AD9A-D9CAC88DD81D}" type="slidenum">
              <a:rPr lang="ru-RU" smtClean="0"/>
              <a:t>12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panose="020B0604020202020204"/>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panose="020B0604020202020204"/>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3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3"/>
          <p:cNvSpPr>
            <a:spLocks noGrp="1"/>
          </p:cNvSpPr>
          <p:nvPr>
            <p:ph type="ftr" sz="quarter" idx="11"/>
          </p:nvPr>
        </p:nvSpPr>
        <p:spPr/>
        <p:txBody>
          <a:bodyPr/>
          <a:lstStyle/>
          <a:p>
            <a:endParaRPr lang="ru-RU" dirty="0"/>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2"/>
          <p:cNvSpPr>
            <a:spLocks noGrp="1"/>
          </p:cNvSpPr>
          <p:nvPr>
            <p:ph type="ftr" sz="quarter" idx="11"/>
          </p:nvPr>
        </p:nvSpPr>
        <p:spPr/>
        <p:txBody>
          <a:bodyPr/>
          <a:lstStyle/>
          <a:p>
            <a:endParaRPr lang="ru-RU" dirty="0"/>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5" name="Footer Placeholder 5"/>
          <p:cNvSpPr>
            <a:spLocks noGrp="1"/>
          </p:cNvSpPr>
          <p:nvPr>
            <p:ph type="ftr" sz="quarter" idx="11"/>
          </p:nvPr>
        </p:nvSpPr>
        <p:spPr/>
        <p:txBody>
          <a:bodyPr/>
          <a:lstStyle/>
          <a:p>
            <a:endParaRPr lang="ru-RU" dirty="0"/>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05.10.2022</a:t>
            </a:fld>
            <a:endParaRPr lang="ru-RU"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bible.by/verse/42/4/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0" y="1556792"/>
            <a:ext cx="9144000" cy="3220590"/>
          </a:xfrm>
        </p:spPr>
        <p:txBody>
          <a:bodyPr/>
          <a:lstStyle/>
          <a:p>
            <a:pPr algn="ctr"/>
            <a:r>
              <a:rPr lang="ru-RU" b="1" dirty="0" smtClean="0">
                <a:effectLst>
                  <a:outerShdw blurRad="38100" dist="38100" dir="2700000" algn="tl">
                    <a:srgbClr val="000000">
                      <a:alpha val="43137"/>
                    </a:srgbClr>
                  </a:outerShdw>
                </a:effectLst>
                <a:latin typeface="+mn-lt"/>
              </a:rPr>
              <a:t>Как отразилось грехопадение на браке и семье</a:t>
            </a:r>
            <a:endParaRPr lang="ru-RU"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1400530"/>
          </a:xfrm>
        </p:spPr>
        <p:txBody>
          <a:bodyPr/>
          <a:lstStyle/>
          <a:p>
            <a:pPr algn="ctr"/>
            <a:r>
              <a:rPr lang="ru-RU" sz="4000" b="1" dirty="0">
                <a:effectLst>
                  <a:outerShdw blurRad="38100" dist="38100" dir="2700000" algn="tl">
                    <a:srgbClr val="000000">
                      <a:alpha val="43137"/>
                    </a:srgbClr>
                  </a:outerShdw>
                </a:effectLst>
                <a:latin typeface="+mn-lt"/>
              </a:rPr>
              <a:t>Согрешив Адам и Ева утратили единство</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2856"/>
            <a:ext cx="9144000" cy="47210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440160"/>
          </a:xfrm>
        </p:spPr>
        <p:txBody>
          <a:bodyPr/>
          <a:lstStyle/>
          <a:p>
            <a:pPr algn="ctr"/>
            <a:r>
              <a:rPr lang="ru-RU" sz="4000" b="1" dirty="0" smtClean="0">
                <a:effectLst>
                  <a:outerShdw blurRad="38100" dist="38100" dir="2700000" algn="tl">
                    <a:srgbClr val="000000">
                      <a:alpha val="43137"/>
                    </a:srgbClr>
                  </a:outerShdw>
                </a:effectLst>
                <a:latin typeface="+mn-lt"/>
              </a:rPr>
              <a:t>Во что выявилось отступление от Божьего идеала</a:t>
            </a:r>
            <a:endParaRPr lang="ru-RU" sz="4000" b="1" dirty="0">
              <a:effectLst>
                <a:outerShdw blurRad="38100" dist="38100" dir="2700000" algn="tl">
                  <a:srgbClr val="000000">
                    <a:alpha val="43137"/>
                  </a:srgbClr>
                </a:outerShdw>
              </a:effectLst>
              <a:latin typeface="+mn-l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16"/>
            <a:ext cx="9144000" cy="50851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816042"/>
          </a:xfrm>
        </p:spPr>
        <p:txBody>
          <a:bodyPr/>
          <a:lstStyle/>
          <a:p>
            <a:pPr algn="ctr"/>
            <a:r>
              <a:rPr lang="ru-RU" sz="4000" b="1" i="1" dirty="0">
                <a:effectLst>
                  <a:outerShdw blurRad="38100" dist="38100" dir="2700000" algn="tl">
                    <a:srgbClr val="000000">
                      <a:alpha val="43137"/>
                    </a:srgbClr>
                  </a:outerShdw>
                </a:effectLst>
                <a:latin typeface="+mn-lt"/>
              </a:rPr>
              <a:t>1. Многожёнство</a:t>
            </a:r>
            <a:r>
              <a:rPr lang="ru-RU" sz="4000" b="1" dirty="0">
                <a:effectLst>
                  <a:outerShdw blurRad="38100" dist="38100" dir="2700000" algn="tl">
                    <a:srgbClr val="000000">
                      <a:alpha val="43137"/>
                    </a:srgbClr>
                  </a:outerShdw>
                </a:effectLst>
                <a:latin typeface="+mn-lt"/>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5589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1176082"/>
          </a:xfrm>
        </p:spPr>
        <p:txBody>
          <a:bodyPr/>
          <a:lstStyle/>
          <a:p>
            <a:pPr algn="ctr"/>
            <a:r>
              <a:rPr lang="ru-RU" sz="4000" b="1" dirty="0">
                <a:effectLst>
                  <a:outerShdw blurRad="38100" dist="38100" dir="2700000" algn="tl">
                    <a:srgbClr val="000000">
                      <a:alpha val="43137"/>
                    </a:srgbClr>
                  </a:outerShdw>
                </a:effectLst>
                <a:latin typeface="+mn-lt"/>
              </a:rPr>
              <a:t>2. Моногамные отношения в браке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16832"/>
            <a:ext cx="9135737" cy="49411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744034"/>
          </a:xfrm>
        </p:spPr>
        <p:txBody>
          <a:bodyPr/>
          <a:lstStyle/>
          <a:p>
            <a:pPr algn="ctr"/>
            <a:r>
              <a:rPr lang="ru-RU" sz="4000" b="1" dirty="0">
                <a:effectLst>
                  <a:outerShdw blurRad="38100" dist="38100" dir="2700000" algn="tl">
                    <a:srgbClr val="000000">
                      <a:alpha val="43137"/>
                    </a:srgbClr>
                  </a:outerShdw>
                </a:effectLst>
                <a:latin typeface="+mn-lt"/>
              </a:rPr>
              <a:t>3. </a:t>
            </a:r>
            <a:r>
              <a:rPr lang="ru-RU" sz="4000" b="1" i="1" dirty="0">
                <a:effectLst>
                  <a:outerShdw blurRad="38100" dist="38100" dir="2700000" algn="tl">
                    <a:srgbClr val="000000">
                      <a:alpha val="43137"/>
                    </a:srgbClr>
                  </a:outerShdw>
                </a:effectLst>
                <a:latin typeface="+mn-lt"/>
              </a:rPr>
              <a:t>Прелюбодеяние и блуд</a:t>
            </a:r>
            <a:r>
              <a:rPr lang="ru-RU" sz="4000" b="1" dirty="0">
                <a:effectLst>
                  <a:outerShdw blurRad="38100" dist="38100" dir="2700000" algn="tl">
                    <a:srgbClr val="000000">
                      <a:alpha val="43137"/>
                    </a:srgbClr>
                  </a:outerShdw>
                </a:effectLst>
                <a:latin typeface="+mn-lt"/>
              </a:rPr>
              <a:t>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9144000" cy="53732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16832"/>
            <a:ext cx="9144000" cy="1872208"/>
          </a:xfrm>
        </p:spPr>
        <p:txBody>
          <a:bodyPr/>
          <a:lstStyle/>
          <a:p>
            <a:pPr algn="ctr"/>
            <a:r>
              <a:rPr lang="ru-RU" sz="4000" b="1" dirty="0" smtClean="0">
                <a:latin typeface="+mn-lt"/>
              </a:rPr>
              <a:t>Исход 20:14</a:t>
            </a:r>
            <a:br>
              <a:rPr lang="ru-RU" sz="4000" b="1" dirty="0" smtClean="0">
                <a:latin typeface="+mn-lt"/>
              </a:rPr>
            </a:br>
            <a:r>
              <a:rPr lang="ru-RU" sz="4000" dirty="0" smtClean="0">
                <a:latin typeface="+mn-lt"/>
              </a:rPr>
              <a:t/>
            </a:r>
            <a:br>
              <a:rPr lang="ru-RU" sz="4000" dirty="0" smtClean="0">
                <a:latin typeface="+mn-lt"/>
              </a:rPr>
            </a:br>
            <a:r>
              <a:rPr lang="ru-RU" sz="4000" b="1" i="1" dirty="0" smtClean="0">
                <a:effectLst>
                  <a:outerShdw blurRad="38100" dist="38100" dir="2700000" algn="tl">
                    <a:srgbClr val="000000">
                      <a:alpha val="43137"/>
                    </a:srgbClr>
                  </a:outerShdw>
                </a:effectLst>
                <a:latin typeface="+mn-lt"/>
              </a:rPr>
              <a:t> «Не прелюбодействуй!»</a:t>
            </a:r>
            <a:endParaRPr lang="ru-RU" sz="4000" b="1" i="1" dirty="0">
              <a:effectLst>
                <a:outerShdw blurRad="38100" dist="38100" dir="2700000" algn="tl">
                  <a:srgbClr val="000000">
                    <a:alpha val="43137"/>
                  </a:srgbClr>
                </a:outerShdw>
              </a:effectLst>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000" b="1" dirty="0" smtClean="0">
                <a:effectLst>
                  <a:outerShdw blurRad="38100" dist="38100" dir="2700000" algn="tl">
                    <a:srgbClr val="000000">
                      <a:alpha val="43137"/>
                    </a:srgbClr>
                  </a:outerShdw>
                </a:effectLst>
                <a:latin typeface="+mn-lt"/>
              </a:rPr>
              <a:t>Левит 20:10</a:t>
            </a:r>
            <a:br>
              <a:rPr lang="ru-RU" sz="4000" b="1" dirty="0" smtClean="0">
                <a:effectLst>
                  <a:outerShdw blurRad="38100" dist="38100" dir="2700000" algn="tl">
                    <a:srgbClr val="000000">
                      <a:alpha val="43137"/>
                    </a:srgbClr>
                  </a:outerShdw>
                </a:effectLst>
                <a:latin typeface="+mn-lt"/>
              </a:rPr>
            </a:br>
            <a:r>
              <a:rPr lang="ru-RU" sz="4000" b="1" dirty="0">
                <a:effectLst>
                  <a:outerShdw blurRad="38100" dist="38100" dir="2700000" algn="tl">
                    <a:srgbClr val="000000">
                      <a:alpha val="43137"/>
                    </a:srgbClr>
                  </a:outerShdw>
                </a:effectLst>
                <a:latin typeface="+mn-lt"/>
              </a:rPr>
              <a:t/>
            </a:r>
            <a:br>
              <a:rPr lang="ru-RU" sz="4000" b="1" dirty="0">
                <a:effectLst>
                  <a:outerShdw blurRad="38100" dist="38100" dir="2700000" algn="tl">
                    <a:srgbClr val="000000">
                      <a:alpha val="43137"/>
                    </a:srgbClr>
                  </a:outerShdw>
                </a:effectLst>
                <a:latin typeface="+mn-lt"/>
              </a:rPr>
            </a:br>
            <a:r>
              <a:rPr lang="ru-RU" sz="4000" b="1" i="1" dirty="0" smtClean="0">
                <a:effectLst>
                  <a:outerShdw blurRad="38100" dist="38100" dir="2700000" algn="tl">
                    <a:srgbClr val="000000">
                      <a:alpha val="43137"/>
                    </a:srgbClr>
                  </a:outerShdw>
                </a:effectLst>
                <a:latin typeface="+mn-lt"/>
              </a:rPr>
              <a:t>«Если </a:t>
            </a:r>
            <a:r>
              <a:rPr lang="ru-RU" sz="4000" b="1" i="1" dirty="0">
                <a:effectLst>
                  <a:outerShdw blurRad="38100" dist="38100" dir="2700000" algn="tl">
                    <a:srgbClr val="000000">
                      <a:alpha val="43137"/>
                    </a:srgbClr>
                  </a:outerShdw>
                </a:effectLst>
                <a:latin typeface="+mn-lt"/>
              </a:rPr>
              <a:t>кто будет прелюбодействовать с женой замужнею, если кто будет прелюбодействовать с женою ближнего своего, – да будут преданы смерти и прелюбодей и </a:t>
            </a:r>
            <a:r>
              <a:rPr lang="ru-RU" sz="4000" b="1" i="1" dirty="0" smtClean="0">
                <a:effectLst>
                  <a:outerShdw blurRad="38100" dist="38100" dir="2700000" algn="tl">
                    <a:srgbClr val="000000">
                      <a:alpha val="43137"/>
                    </a:srgbClr>
                  </a:outerShdw>
                </a:effectLst>
                <a:latin typeface="+mn-lt"/>
              </a:rPr>
              <a:t>прелюбодейка».</a:t>
            </a:r>
            <a:endParaRPr lang="ru-RU" sz="4000" b="1" i="1" dirty="0">
              <a:effectLst>
                <a:outerShdw blurRad="38100" dist="38100" dir="2700000" algn="tl">
                  <a:srgbClr val="000000">
                    <a:alpha val="43137"/>
                  </a:srgbClr>
                </a:outerShdw>
              </a:effectLst>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Римлянам 1:26 – 28 </a:t>
            </a:r>
            <a:br>
              <a:rPr lang="ru-RU" sz="4000" b="1" dirty="0" smtClean="0">
                <a:effectLst>
                  <a:outerShdw blurRad="38100" dist="38100" dir="2700000" algn="tl">
                    <a:srgbClr val="000000">
                      <a:alpha val="43137"/>
                    </a:srgbClr>
                  </a:outerShdw>
                </a:effectLst>
              </a:rPr>
            </a:br>
            <a:r>
              <a:rPr lang="ru-RU" sz="4000" b="1" i="1" dirty="0">
                <a:effectLst>
                  <a:outerShdw blurRad="38100" dist="38100" dir="2700000" algn="tl">
                    <a:srgbClr val="000000">
                      <a:alpha val="43137"/>
                    </a:srgbClr>
                  </a:outerShdw>
                </a:effectLst>
              </a:rPr>
              <a:t/>
            </a:r>
            <a:br>
              <a:rPr lang="ru-RU" sz="4000" b="1" i="1" dirty="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«Потому </a:t>
            </a:r>
            <a:r>
              <a:rPr lang="ru-RU" sz="4000" b="1" dirty="0">
                <a:effectLst>
                  <a:outerShdw blurRad="38100" dist="38100" dir="2700000" algn="tl">
                    <a:srgbClr val="000000">
                      <a:alpha val="43137"/>
                    </a:srgbClr>
                  </a:outerShdw>
                </a:effectLst>
              </a:rPr>
              <a:t>предал их Бог постыдным страстям: женщины их заменили естественное употребление противоестественным;</a:t>
            </a:r>
            <a:br>
              <a:rPr lang="ru-RU" sz="4000" b="1" dirty="0">
                <a:effectLst>
                  <a:outerShdw blurRad="38100" dist="38100" dir="2700000" algn="tl">
                    <a:srgbClr val="000000">
                      <a:alpha val="43137"/>
                    </a:srgbClr>
                  </a:outerShdw>
                </a:effectLst>
              </a:rPr>
            </a:br>
            <a:r>
              <a:rPr lang="ru-RU" sz="4000" dirty="0"/>
              <a:t/>
            </a:r>
            <a:br>
              <a:rPr lang="ru-RU" sz="4000" dirty="0"/>
            </a:br>
            <a:endParaRPr lang="ru-RU" sz="40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dirty="0" smtClean="0"/>
              <a:t/>
            </a:r>
            <a:br>
              <a:rPr lang="ru-RU" dirty="0" smtClean="0"/>
            </a:br>
            <a:r>
              <a:rPr lang="ru-RU" sz="4400" b="1" dirty="0">
                <a:effectLst>
                  <a:outerShdw blurRad="38100" dist="38100" dir="2700000" algn="tl">
                    <a:srgbClr val="000000">
                      <a:alpha val="43137"/>
                    </a:srgbClr>
                  </a:outerShdw>
                </a:effectLst>
              </a:rPr>
              <a:t>Римлянам 1:26 – 28 </a:t>
            </a:r>
            <a:br>
              <a:rPr lang="ru-RU" sz="4400" b="1" dirty="0">
                <a:effectLst>
                  <a:outerShdw blurRad="38100" dist="38100" dir="2700000" algn="tl">
                    <a:srgbClr val="000000">
                      <a:alpha val="43137"/>
                    </a:srgbClr>
                  </a:outerShdw>
                </a:effectLst>
              </a:rPr>
            </a:br>
            <a:r>
              <a:rPr lang="ru-RU" dirty="0"/>
              <a:t/>
            </a:r>
            <a:br>
              <a:rPr lang="ru-RU" dirty="0"/>
            </a:br>
            <a:r>
              <a:rPr lang="ru-RU" sz="4000" b="1" i="1" dirty="0" smtClean="0">
                <a:effectLst>
                  <a:outerShdw blurRad="38100" dist="38100" dir="2700000" algn="tl">
                    <a:srgbClr val="000000">
                      <a:alpha val="43137"/>
                    </a:srgbClr>
                  </a:outerShdw>
                </a:effectLst>
                <a:latin typeface="+mn-lt"/>
              </a:rPr>
              <a:t>«подобно </a:t>
            </a:r>
            <a:r>
              <a:rPr lang="ru-RU" sz="4000" b="1" i="1" dirty="0">
                <a:effectLst>
                  <a:outerShdw blurRad="38100" dist="38100" dir="2700000" algn="tl">
                    <a:srgbClr val="000000">
                      <a:alpha val="43137"/>
                    </a:srgbClr>
                  </a:outerShdw>
                </a:effectLst>
                <a:latin typeface="+mn-lt"/>
              </a:rPr>
              <a:t>и мужчины, оставив естественное употребление женского пола, разжигались похотью друг на друга, мужчины на мужчинах делая срам и получая в самих себе должное возмездие за своё </a:t>
            </a:r>
            <a:r>
              <a:rPr lang="ru-RU" sz="4000" b="1" i="1" dirty="0" smtClean="0">
                <a:effectLst>
                  <a:outerShdw blurRad="38100" dist="38100" dir="2700000" algn="tl">
                    <a:srgbClr val="000000">
                      <a:alpha val="43137"/>
                    </a:srgbClr>
                  </a:outerShdw>
                </a:effectLst>
                <a:latin typeface="+mn-lt"/>
              </a:rPr>
              <a:t>заблуждение».</a:t>
            </a:r>
            <a:endParaRPr lang="ru-RU" b="1" i="1" dirty="0">
              <a:effectLst>
                <a:outerShdw blurRad="38100" dist="38100" dir="2700000" algn="tl">
                  <a:srgbClr val="000000">
                    <a:alpha val="43137"/>
                  </a:srgbClr>
                </a:outerShdw>
              </a:effectLst>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000" dirty="0" smtClean="0"/>
              <a:t/>
            </a:r>
            <a:br>
              <a:rPr lang="ru-RU" sz="4000" dirty="0" smtClean="0"/>
            </a:br>
            <a:r>
              <a:rPr lang="ru-RU" sz="4000" b="1" dirty="0" smtClean="0">
                <a:effectLst>
                  <a:outerShdw blurRad="38100" dist="38100" dir="2700000" algn="tl">
                    <a:srgbClr val="000000">
                      <a:alpha val="43137"/>
                    </a:srgbClr>
                  </a:outerShdw>
                </a:effectLst>
              </a:rPr>
              <a:t>Римлянам 1:26 – 28 </a:t>
            </a:r>
            <a:br>
              <a:rPr lang="ru-RU" sz="4000" b="1" dirty="0" smtClean="0">
                <a:effectLst>
                  <a:outerShdw blurRad="38100" dist="38100" dir="2700000" algn="tl">
                    <a:srgbClr val="000000">
                      <a:alpha val="43137"/>
                    </a:srgbClr>
                  </a:outerShdw>
                </a:effectLst>
              </a:rPr>
            </a:br>
            <a:r>
              <a:rPr lang="ru-RU" sz="4000" dirty="0"/>
              <a:t/>
            </a:r>
            <a:br>
              <a:rPr lang="ru-RU" sz="4000" dirty="0"/>
            </a:br>
            <a:r>
              <a:rPr lang="ru-RU" sz="4000" b="1" i="1" dirty="0" smtClean="0">
                <a:effectLst>
                  <a:outerShdw blurRad="38100" dist="38100" dir="2700000" algn="tl">
                    <a:srgbClr val="000000">
                      <a:alpha val="43137"/>
                    </a:srgbClr>
                  </a:outerShdw>
                </a:effectLst>
              </a:rPr>
              <a:t>«И </a:t>
            </a:r>
            <a:r>
              <a:rPr lang="ru-RU" sz="4000" b="1" i="1" dirty="0">
                <a:effectLst>
                  <a:outerShdw blurRad="38100" dist="38100" dir="2700000" algn="tl">
                    <a:srgbClr val="000000">
                      <a:alpha val="43137"/>
                    </a:srgbClr>
                  </a:outerShdw>
                </a:effectLst>
              </a:rPr>
              <a:t>как они не заботились иметь Бога в разуме, то предал их Бог превратному уму – делать непотребства</a:t>
            </a:r>
            <a:r>
              <a:rPr lang="ru-RU" sz="4000" b="1" i="1" dirty="0" smtClean="0">
                <a:effectLst>
                  <a:outerShdw blurRad="38100" dist="38100" dir="2700000" algn="tl">
                    <a:srgbClr val="000000">
                      <a:alpha val="43137"/>
                    </a:srgbClr>
                  </a:outerShdw>
                </a:effectLst>
              </a:rPr>
              <a:t>,»</a:t>
            </a:r>
            <a:endParaRPr lang="ru-RU" sz="4000" b="1" i="1" dirty="0">
              <a:effectLst>
                <a:outerShdw blurRad="38100" dist="38100" dir="2700000" algn="tl">
                  <a:srgbClr val="000000">
                    <a:alpha val="43137"/>
                  </a:srgbClr>
                </a:outerShdw>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4536504"/>
          </a:xfrm>
        </p:spPr>
        <p:txBody>
          <a:bodyPr/>
          <a:lstStyle/>
          <a:p>
            <a:pPr algn="ctr"/>
            <a:r>
              <a:rPr lang="ru-RU" sz="4000" b="1" i="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Главная мысль</a:t>
            </a:r>
            <a:br>
              <a:rPr lang="ru-RU" sz="4000" b="1" i="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ru-RU" sz="4000" b="1" i="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
            </a:r>
            <a:br>
              <a:rPr lang="ru-RU" sz="4000" b="1" i="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ru-RU" sz="4000" b="1" i="1" dirty="0" smtClean="0">
                <a:effectLst>
                  <a:outerShdw blurRad="38100" dist="38100" dir="2700000" algn="tl">
                    <a:srgbClr val="000000">
                      <a:alpha val="43137"/>
                    </a:srgbClr>
                  </a:outerShdw>
                </a:effectLst>
                <a:latin typeface="+mn-lt"/>
                <a:cs typeface="Arial" panose="020B0604020202020204" pitchFamily="34" charset="0"/>
              </a:rPr>
              <a:t>«Иисус Христос вчера и сегодня и вовеки Тот же». </a:t>
            </a:r>
            <a:br>
              <a:rPr lang="ru-RU" sz="4000" b="1" i="1" dirty="0" smtClean="0">
                <a:effectLst>
                  <a:outerShdw blurRad="38100" dist="38100" dir="2700000" algn="tl">
                    <a:srgbClr val="000000">
                      <a:alpha val="43137"/>
                    </a:srgbClr>
                  </a:outerShdw>
                </a:effectLst>
                <a:latin typeface="+mn-lt"/>
                <a:cs typeface="Arial" panose="020B0604020202020204" pitchFamily="34" charset="0"/>
              </a:rPr>
            </a:br>
            <a:r>
              <a:rPr lang="ru-RU" sz="4000" i="1" dirty="0" smtClean="0">
                <a:latin typeface="+mn-lt"/>
                <a:cs typeface="Arial" panose="020B0604020202020204" pitchFamily="34" charset="0"/>
              </a:rPr>
              <a:t/>
            </a:r>
            <a:br>
              <a:rPr lang="ru-RU" sz="4000" i="1" dirty="0" smtClean="0">
                <a:latin typeface="+mn-lt"/>
                <a:cs typeface="Arial" panose="020B0604020202020204" pitchFamily="34" charset="0"/>
              </a:rPr>
            </a:br>
            <a:r>
              <a:rPr lang="ru-RU" sz="4000" i="1" dirty="0">
                <a:latin typeface="+mn-lt"/>
                <a:cs typeface="Arial" panose="020B0604020202020204" pitchFamily="34" charset="0"/>
              </a:rPr>
              <a:t> </a:t>
            </a:r>
            <a:r>
              <a:rPr lang="ru-RU" sz="4000" i="1" dirty="0" smtClean="0">
                <a:latin typeface="+mn-lt"/>
                <a:cs typeface="Arial" panose="020B0604020202020204" pitchFamily="34" charset="0"/>
              </a:rPr>
              <a:t>                                 </a:t>
            </a:r>
            <a:r>
              <a:rPr lang="ru-RU" sz="4000" b="1" dirty="0" smtClean="0">
                <a:latin typeface="+mn-lt"/>
                <a:cs typeface="Arial" panose="020B0604020202020204" pitchFamily="34" charset="0"/>
              </a:rPr>
              <a:t>Евреям 13:8</a:t>
            </a:r>
            <a:endParaRPr lang="ru-RU" sz="4000" b="1"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96144"/>
          </a:xfrm>
        </p:spPr>
        <p:txBody>
          <a:bodyPr/>
          <a:lstStyle/>
          <a:p>
            <a:pPr algn="ctr"/>
            <a:r>
              <a:rPr lang="ru-RU" sz="4000" b="1" dirty="0"/>
              <a:t>Современные формы </a:t>
            </a:r>
            <a:r>
              <a:rPr lang="ru-RU" sz="4000" b="1" dirty="0" smtClean="0"/>
              <a:t/>
            </a:r>
            <a:br>
              <a:rPr lang="ru-RU" sz="4000" b="1" dirty="0" smtClean="0"/>
            </a:br>
            <a:r>
              <a:rPr lang="ru-RU" sz="4000" b="1" dirty="0" smtClean="0"/>
              <a:t>семейно </a:t>
            </a:r>
            <a:r>
              <a:rPr lang="ru-RU" sz="4000" b="1" dirty="0"/>
              <a:t>– брачных отношений. </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9144000" cy="51571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000" b="1" dirty="0" smtClean="0">
                <a:latin typeface="+mn-lt"/>
              </a:rPr>
              <a:t>         Сексуальные грехи.                                                                                                                                                                       </a:t>
            </a:r>
            <a:r>
              <a:rPr lang="ru-RU" sz="4000" dirty="0">
                <a:effectLst>
                  <a:outerShdw blurRad="38100" dist="38100" dir="2700000" algn="tl">
                    <a:srgbClr val="000000">
                      <a:alpha val="43137"/>
                    </a:srgbClr>
                  </a:outerShdw>
                </a:effectLst>
                <a:latin typeface="+mn-lt"/>
              </a:rPr>
              <a:t>1. Блуд – сексуальная близость лиц, не состоящих в браке.       </a:t>
            </a:r>
            <a:r>
              <a:rPr lang="ru-RU" sz="4000" dirty="0" smtClean="0">
                <a:effectLst>
                  <a:outerShdw blurRad="38100" dist="38100" dir="2700000" algn="tl">
                    <a:srgbClr val="000000">
                      <a:alpha val="43137"/>
                    </a:srgbClr>
                  </a:outerShdw>
                </a:effectLst>
                <a:latin typeface="+mn-lt"/>
              </a:rPr>
              <a:t>                                                                                   </a:t>
            </a:r>
            <a:r>
              <a:rPr lang="ru-RU" sz="4000" dirty="0">
                <a:effectLst>
                  <a:outerShdw blurRad="38100" dist="38100" dir="2700000" algn="tl">
                    <a:srgbClr val="000000">
                      <a:alpha val="43137"/>
                    </a:srgbClr>
                  </a:outerShdw>
                </a:effectLst>
                <a:latin typeface="+mn-lt"/>
              </a:rPr>
              <a:t>2. Прелюбодеяние – грех супружеской измены.                                                                                                                        3. Малакия – рукоблудие, порнография, сексуальные извращения.                                                                                            4. Мужеложники – блуд однополых.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720080"/>
          </a:xfrm>
        </p:spPr>
        <p:txBody>
          <a:bodyPr/>
          <a:lstStyle/>
          <a:p>
            <a:pPr algn="ctr"/>
            <a:r>
              <a:rPr lang="ru-RU" b="1" dirty="0" smtClean="0">
                <a:effectLst>
                  <a:outerShdw blurRad="38100" dist="38100" dir="2700000" algn="tl">
                    <a:srgbClr val="000000">
                      <a:alpha val="43137"/>
                    </a:srgbClr>
                  </a:outerShdw>
                </a:effectLst>
              </a:rPr>
              <a:t>Сожительство</a:t>
            </a:r>
            <a:endParaRPr lang="ru-RU"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9144000" cy="58772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672026"/>
          </a:xfrm>
        </p:spPr>
        <p:txBody>
          <a:bodyPr/>
          <a:lstStyle/>
          <a:p>
            <a:pPr algn="ctr"/>
            <a:r>
              <a:rPr lang="ru-RU" b="1" i="1" dirty="0"/>
              <a:t>Открытый брак </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5" y="1423533"/>
            <a:ext cx="9144000" cy="54452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96144"/>
          </a:xfrm>
        </p:spPr>
        <p:txBody>
          <a:bodyPr/>
          <a:lstStyle/>
          <a:p>
            <a:pPr algn="ctr"/>
            <a:r>
              <a:rPr lang="ru-RU" b="1" i="1" dirty="0"/>
              <a:t>Групповые </a:t>
            </a:r>
            <a:r>
              <a:rPr lang="ru-RU" b="1" i="1" dirty="0" smtClean="0"/>
              <a:t>браки</a:t>
            </a:r>
            <a:br>
              <a:rPr lang="ru-RU" b="1" i="1" dirty="0" smtClean="0"/>
            </a:br>
            <a:r>
              <a:rPr lang="ru-RU" b="1" i="1" dirty="0" smtClean="0"/>
              <a:t> </a:t>
            </a:r>
            <a:r>
              <a:rPr lang="ru-RU" b="1" i="1" dirty="0"/>
              <a:t>(шведская семья)</a:t>
            </a:r>
            <a:r>
              <a:rPr lang="ru-RU" dirty="0"/>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1732796"/>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744034"/>
          </a:xfrm>
        </p:spPr>
        <p:txBody>
          <a:bodyPr/>
          <a:lstStyle/>
          <a:p>
            <a:pPr algn="ctr"/>
            <a:r>
              <a:rPr lang="ru-RU" b="1" i="1" dirty="0"/>
              <a:t>Гостевые браки </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2776"/>
            <a:ext cx="9144000" cy="55446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9144000" cy="816042"/>
          </a:xfrm>
        </p:spPr>
        <p:txBody>
          <a:bodyPr/>
          <a:lstStyle/>
          <a:p>
            <a:pPr algn="ctr"/>
            <a:r>
              <a:rPr lang="ru-RU" b="1" i="1" dirty="0"/>
              <a:t>Однополые браки</a:t>
            </a:r>
            <a:r>
              <a:rPr lang="ru-RU" i="1" dirty="0"/>
              <a:t> </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2776"/>
            <a:ext cx="9144000" cy="54452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60848"/>
            <a:ext cx="9144000" cy="1440160"/>
          </a:xfrm>
        </p:spPr>
        <p:txBody>
          <a:bodyPr/>
          <a:lstStyle/>
          <a:p>
            <a:pPr algn="ctr"/>
            <a:r>
              <a:rPr lang="ru-RU" b="1" dirty="0">
                <a:effectLst>
                  <a:outerShdw blurRad="38100" dist="38100" dir="2700000" algn="tl">
                    <a:srgbClr val="000000">
                      <a:alpha val="43137"/>
                    </a:srgbClr>
                  </a:outerShdw>
                </a:effectLst>
                <a:latin typeface="+mn-lt"/>
              </a:rPr>
              <a:t>Грех – это состояние нашего сердца на образе мыслей.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b="1" dirty="0" smtClean="0"/>
              <a:t/>
            </a:r>
            <a:br>
              <a:rPr lang="ru-RU" b="1" dirty="0" smtClean="0"/>
            </a:br>
            <a:r>
              <a:rPr lang="ru-RU" b="1" dirty="0" smtClean="0"/>
              <a:t>Матфея 15:19 – 20 </a:t>
            </a:r>
            <a:br>
              <a:rPr lang="ru-RU" b="1" dirty="0" smtClean="0"/>
            </a:br>
            <a:r>
              <a:rPr lang="ru-RU" i="1" dirty="0" smtClean="0">
                <a:effectLst>
                  <a:outerShdw blurRad="38100" dist="38100" dir="2700000" algn="tl">
                    <a:srgbClr val="000000">
                      <a:alpha val="43137"/>
                    </a:srgbClr>
                  </a:outerShdw>
                </a:effectLst>
                <a:latin typeface="+mn-lt"/>
              </a:rPr>
              <a:t>«ибо </a:t>
            </a:r>
            <a:r>
              <a:rPr lang="ru-RU" i="1" dirty="0">
                <a:effectLst>
                  <a:outerShdw blurRad="38100" dist="38100" dir="2700000" algn="tl">
                    <a:srgbClr val="000000">
                      <a:alpha val="43137"/>
                    </a:srgbClr>
                  </a:outerShdw>
                </a:effectLst>
                <a:latin typeface="+mn-lt"/>
              </a:rPr>
              <a:t>из сердца исходят злые помыслы, убийства, прелюбодеяния, любодеяния, кражи, лжесвидетельства, хуления –</a:t>
            </a:r>
            <a:br>
              <a:rPr lang="ru-RU" i="1" dirty="0">
                <a:effectLst>
                  <a:outerShdw blurRad="38100" dist="38100" dir="2700000" algn="tl">
                    <a:srgbClr val="000000">
                      <a:alpha val="43137"/>
                    </a:srgbClr>
                  </a:outerShdw>
                </a:effectLst>
                <a:latin typeface="+mn-lt"/>
              </a:rPr>
            </a:br>
            <a:r>
              <a:rPr lang="ru-RU" i="1" dirty="0" smtClean="0">
                <a:effectLst>
                  <a:outerShdw blurRad="38100" dist="38100" dir="2700000" algn="tl">
                    <a:srgbClr val="000000">
                      <a:alpha val="43137"/>
                    </a:srgbClr>
                  </a:outerShdw>
                </a:effectLst>
                <a:latin typeface="+mn-lt"/>
              </a:rPr>
              <a:t>это </a:t>
            </a:r>
            <a:r>
              <a:rPr lang="ru-RU" i="1" dirty="0">
                <a:effectLst>
                  <a:outerShdw blurRad="38100" dist="38100" dir="2700000" algn="tl">
                    <a:srgbClr val="000000">
                      <a:alpha val="43137"/>
                    </a:srgbClr>
                  </a:outerShdw>
                </a:effectLst>
                <a:latin typeface="+mn-lt"/>
              </a:rPr>
              <a:t>оскверняет человека; а есть неумытыми руками – не оскверняет </a:t>
            </a:r>
            <a:r>
              <a:rPr lang="ru-RU" i="1" dirty="0" smtClean="0">
                <a:effectLst>
                  <a:outerShdw blurRad="38100" dist="38100" dir="2700000" algn="tl">
                    <a:srgbClr val="000000">
                      <a:alpha val="43137"/>
                    </a:srgbClr>
                  </a:outerShdw>
                </a:effectLst>
                <a:latin typeface="+mn-lt"/>
              </a:rPr>
              <a:t>человека».</a:t>
            </a:r>
            <a:r>
              <a:rPr lang="ru-RU" dirty="0"/>
              <a:t/>
            </a:r>
            <a:br>
              <a:rPr lang="ru-RU" dirty="0"/>
            </a:br>
            <a:r>
              <a:rPr lang="ru-RU" dirty="0"/>
              <a:t/>
            </a:r>
            <a:br>
              <a:rPr lang="ru-RU" dirty="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b="1" dirty="0">
                <a:latin typeface="+mn-lt"/>
              </a:rPr>
              <a:t/>
            </a:r>
            <a:br>
              <a:rPr lang="ru-RU" b="1" dirty="0">
                <a:latin typeface="+mn-lt"/>
              </a:rPr>
            </a:br>
            <a:r>
              <a:rPr lang="ru-RU" b="1" dirty="0" smtClean="0">
                <a:latin typeface="+mn-lt"/>
              </a:rPr>
              <a:t>Матфея 5:27 – 28 </a:t>
            </a:r>
            <a:br>
              <a:rPr lang="ru-RU" b="1" dirty="0" smtClean="0">
                <a:latin typeface="+mn-lt"/>
              </a:rPr>
            </a:br>
            <a:r>
              <a:rPr lang="ru-RU" i="1" dirty="0" smtClean="0">
                <a:effectLst>
                  <a:outerShdw blurRad="38100" dist="38100" dir="2700000" algn="tl">
                    <a:srgbClr val="000000">
                      <a:alpha val="43137"/>
                    </a:srgbClr>
                  </a:outerShdw>
                </a:effectLst>
                <a:latin typeface="+mn-lt"/>
              </a:rPr>
              <a:t>«Вы </a:t>
            </a:r>
            <a:r>
              <a:rPr lang="ru-RU" i="1" dirty="0">
                <a:effectLst>
                  <a:outerShdw blurRad="38100" dist="38100" dir="2700000" algn="tl">
                    <a:srgbClr val="000000">
                      <a:alpha val="43137"/>
                    </a:srgbClr>
                  </a:outerShdw>
                </a:effectLst>
                <a:latin typeface="+mn-lt"/>
              </a:rPr>
              <a:t>слышали, что сказано древним: «не прелюбодействуй».</a:t>
            </a:r>
            <a:br>
              <a:rPr lang="ru-RU" i="1" dirty="0">
                <a:effectLst>
                  <a:outerShdw blurRad="38100" dist="38100" dir="2700000" algn="tl">
                    <a:srgbClr val="000000">
                      <a:alpha val="43137"/>
                    </a:srgbClr>
                  </a:outerShdw>
                </a:effectLst>
                <a:latin typeface="+mn-lt"/>
              </a:rPr>
            </a:br>
            <a:r>
              <a:rPr lang="ru-RU" i="1" dirty="0" smtClean="0">
                <a:effectLst>
                  <a:outerShdw blurRad="38100" dist="38100" dir="2700000" algn="tl">
                    <a:srgbClr val="000000">
                      <a:alpha val="43137"/>
                    </a:srgbClr>
                  </a:outerShdw>
                </a:effectLst>
                <a:latin typeface="+mn-lt"/>
              </a:rPr>
              <a:t>А </a:t>
            </a:r>
            <a:r>
              <a:rPr lang="ru-RU" i="1" dirty="0">
                <a:effectLst>
                  <a:outerShdw blurRad="38100" dist="38100" dir="2700000" algn="tl">
                    <a:srgbClr val="000000">
                      <a:alpha val="43137"/>
                    </a:srgbClr>
                  </a:outerShdw>
                </a:effectLst>
                <a:latin typeface="+mn-lt"/>
              </a:rPr>
              <a:t>Я говорю вам, что всякий, кто смотрит на женщину с вожделением, уже прелюбодействовал с нею в сердце </a:t>
            </a:r>
            <a:r>
              <a:rPr lang="ru-RU" i="1" dirty="0" smtClean="0">
                <a:effectLst>
                  <a:outerShdw blurRad="38100" dist="38100" dir="2700000" algn="tl">
                    <a:srgbClr val="000000">
                      <a:alpha val="43137"/>
                    </a:srgbClr>
                  </a:outerShdw>
                </a:effectLst>
                <a:latin typeface="+mn-lt"/>
              </a:rPr>
              <a:t>своём».</a:t>
            </a:r>
            <a:endParaRPr lang="ru-RU" i="1" dirty="0">
              <a:effectLst>
                <a:outerShdw blurRad="38100" dist="38100" dir="2700000" algn="tl">
                  <a:srgbClr val="000000">
                    <a:alpha val="43137"/>
                  </a:srgbClr>
                </a:outerShdw>
              </a:effectLst>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sz="4000" b="1" dirty="0" smtClean="0">
                <a:latin typeface="+mn-lt"/>
              </a:rPr>
              <a:t/>
            </a:r>
            <a:br>
              <a:rPr lang="ru-RU" sz="4000" b="1" dirty="0" smtClean="0">
                <a:latin typeface="+mn-lt"/>
              </a:rPr>
            </a:br>
            <a:r>
              <a:rPr lang="ru-RU" sz="4000" b="1" dirty="0" smtClean="0">
                <a:latin typeface="+mn-lt"/>
              </a:rPr>
              <a:t>          Вопрос: </a:t>
            </a:r>
            <a:r>
              <a:rPr lang="ru-RU" sz="4000" i="1" dirty="0" smtClean="0">
                <a:effectLst>
                  <a:outerShdw blurRad="38100" dist="38100" dir="2700000" algn="tl">
                    <a:srgbClr val="000000">
                      <a:alpha val="43137"/>
                    </a:srgbClr>
                  </a:outerShdw>
                </a:effectLst>
                <a:latin typeface="+mn-lt"/>
              </a:rPr>
              <a:t>Что такое, грех?</a:t>
            </a:r>
            <a:br>
              <a:rPr lang="ru-RU" sz="4000" i="1" dirty="0" smtClean="0">
                <a:effectLst>
                  <a:outerShdw blurRad="38100" dist="38100" dir="2700000" algn="tl">
                    <a:srgbClr val="000000">
                      <a:alpha val="43137"/>
                    </a:srgbClr>
                  </a:outerShdw>
                </a:effectLst>
                <a:latin typeface="+mn-lt"/>
              </a:rPr>
            </a:br>
            <a:r>
              <a:rPr lang="ru-RU" sz="4000" i="1" dirty="0" smtClean="0">
                <a:latin typeface="+mn-lt"/>
              </a:rPr>
              <a:t/>
            </a:r>
            <a:br>
              <a:rPr lang="ru-RU" sz="4000" i="1" dirty="0" smtClean="0">
                <a:latin typeface="+mn-lt"/>
              </a:rPr>
            </a:br>
            <a:r>
              <a:rPr lang="ru-RU" sz="3600" dirty="0" smtClean="0">
                <a:latin typeface="+mn-lt"/>
              </a:rPr>
              <a:t>В </a:t>
            </a:r>
            <a:r>
              <a:rPr lang="ru-RU" sz="3600" dirty="0">
                <a:latin typeface="+mn-lt"/>
              </a:rPr>
              <a:t>этих стихах отражено как историческое грехопадение человека, так и «прототип» искушения, и, следовательно, содержится исчерпывающий «материал» для изучения искушения как феномена, ибо истоки греха не следует искать ни в обстановке, ни </a:t>
            </a:r>
            <a:r>
              <a:rPr lang="ru-RU" sz="3600" dirty="0" smtClean="0">
                <a:latin typeface="+mn-lt"/>
              </a:rPr>
              <a:t>в наследственности.</a:t>
            </a:r>
            <a:endParaRPr lang="ru-RU" sz="3600" i="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60848"/>
            <a:ext cx="9144000" cy="1400530"/>
          </a:xfrm>
        </p:spPr>
        <p:txBody>
          <a:bodyPr/>
          <a:lstStyle/>
          <a:p>
            <a:pPr algn="ctr"/>
            <a:r>
              <a:rPr lang="ru-RU" b="1" dirty="0">
                <a:effectLst>
                  <a:outerShdw blurRad="38100" dist="38100" dir="2700000" algn="tl">
                    <a:srgbClr val="000000">
                      <a:alpha val="43137"/>
                    </a:srgbClr>
                  </a:outerShdw>
                </a:effectLst>
                <a:latin typeface="+mn-lt"/>
              </a:rPr>
              <a:t>Знаки предупреждения </a:t>
            </a:r>
            <a:r>
              <a:rPr lang="ru-RU" b="1" dirty="0" smtClean="0">
                <a:effectLst>
                  <a:outerShdw blurRad="38100" dist="38100" dir="2700000" algn="tl">
                    <a:srgbClr val="000000">
                      <a:alpha val="43137"/>
                    </a:srgbClr>
                  </a:outerShdw>
                </a:effectLst>
                <a:latin typeface="+mn-lt"/>
              </a:rPr>
              <a:t/>
            </a:r>
            <a:br>
              <a:rPr lang="ru-RU" b="1" dirty="0" smtClean="0">
                <a:effectLst>
                  <a:outerShdw blurRad="38100" dist="38100" dir="2700000" algn="tl">
                    <a:srgbClr val="000000">
                      <a:alpha val="43137"/>
                    </a:srgbClr>
                  </a:outerShdw>
                </a:effectLst>
                <a:latin typeface="+mn-lt"/>
              </a:rPr>
            </a:br>
            <a:r>
              <a:rPr lang="ru-RU" b="1" dirty="0" smtClean="0">
                <a:effectLst>
                  <a:outerShdw blurRad="38100" dist="38100" dir="2700000" algn="tl">
                    <a:srgbClr val="000000">
                      <a:alpha val="43137"/>
                    </a:srgbClr>
                  </a:outerShdw>
                </a:effectLst>
                <a:latin typeface="+mn-lt"/>
              </a:rPr>
              <a:t>на </a:t>
            </a:r>
            <a:r>
              <a:rPr lang="ru-RU" b="1" dirty="0">
                <a:effectLst>
                  <a:outerShdw blurRad="38100" dist="38100" dir="2700000" algn="tl">
                    <a:srgbClr val="000000">
                      <a:alpha val="43137"/>
                    </a:srgbClr>
                  </a:outerShdw>
                </a:effectLst>
                <a:latin typeface="+mn-lt"/>
              </a:rPr>
              <a:t>пути человека</a:t>
            </a:r>
            <a:r>
              <a:rPr lang="ru-RU" dirty="0"/>
              <a:t/>
            </a:r>
            <a:br>
              <a:rPr lang="ru-RU" dirty="0"/>
            </a:b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b="1" dirty="0" smtClean="0">
                <a:effectLst>
                  <a:outerShdw blurRad="38100" dist="38100" dir="2700000" algn="tl">
                    <a:srgbClr val="000000">
                      <a:alpha val="43137"/>
                    </a:srgbClr>
                  </a:outerShdw>
                </a:effectLst>
                <a:latin typeface="+mn-lt"/>
              </a:rPr>
              <a:t/>
            </a:r>
            <a:br>
              <a:rPr lang="ru-RU" b="1" dirty="0" smtClean="0">
                <a:effectLst>
                  <a:outerShdw blurRad="38100" dist="38100" dir="2700000" algn="tl">
                    <a:srgbClr val="000000">
                      <a:alpha val="43137"/>
                    </a:srgbClr>
                  </a:outerShdw>
                </a:effectLst>
                <a:latin typeface="+mn-lt"/>
              </a:rPr>
            </a:br>
            <a:r>
              <a:rPr lang="ru-RU" b="1" dirty="0">
                <a:effectLst>
                  <a:outerShdw blurRad="38100" dist="38100" dir="2700000" algn="tl">
                    <a:srgbClr val="000000">
                      <a:alpha val="43137"/>
                    </a:srgbClr>
                  </a:outerShdw>
                </a:effectLst>
                <a:latin typeface="+mn-lt"/>
              </a:rPr>
              <a:t/>
            </a:r>
            <a:br>
              <a:rPr lang="ru-RU" b="1" dirty="0">
                <a:effectLst>
                  <a:outerShdw blurRad="38100" dist="38100" dir="2700000" algn="tl">
                    <a:srgbClr val="000000">
                      <a:alpha val="43137"/>
                    </a:srgbClr>
                  </a:outerShdw>
                </a:effectLst>
                <a:latin typeface="+mn-lt"/>
              </a:rPr>
            </a:br>
            <a:r>
              <a:rPr lang="ru-RU" b="1" dirty="0" smtClean="0">
                <a:effectLst>
                  <a:outerShdw blurRad="38100" dist="38100" dir="2700000" algn="tl">
                    <a:srgbClr val="000000">
                      <a:alpha val="43137"/>
                    </a:srgbClr>
                  </a:outerShdw>
                </a:effectLst>
                <a:latin typeface="+mn-lt"/>
              </a:rPr>
              <a:t>Матфея 7:14</a:t>
            </a:r>
            <a:br>
              <a:rPr lang="ru-RU" b="1" dirty="0" smtClean="0">
                <a:effectLst>
                  <a:outerShdw blurRad="38100" dist="38100" dir="2700000" algn="tl">
                    <a:srgbClr val="000000">
                      <a:alpha val="43137"/>
                    </a:srgbClr>
                  </a:outerShdw>
                </a:effectLst>
                <a:latin typeface="+mn-lt"/>
              </a:rPr>
            </a:br>
            <a:r>
              <a:rPr lang="ru-RU" b="1" i="1" dirty="0">
                <a:effectLst>
                  <a:outerShdw blurRad="38100" dist="38100" dir="2700000" algn="tl">
                    <a:srgbClr val="000000">
                      <a:alpha val="43137"/>
                    </a:srgbClr>
                  </a:outerShdw>
                </a:effectLst>
                <a:latin typeface="+mn-lt"/>
              </a:rPr>
              <a:t/>
            </a:r>
            <a:br>
              <a:rPr lang="ru-RU" b="1" i="1" dirty="0">
                <a:effectLst>
                  <a:outerShdw blurRad="38100" dist="38100" dir="2700000" algn="tl">
                    <a:srgbClr val="000000">
                      <a:alpha val="43137"/>
                    </a:srgbClr>
                  </a:outerShdw>
                </a:effectLst>
                <a:latin typeface="+mn-lt"/>
              </a:rPr>
            </a:br>
            <a:r>
              <a:rPr lang="ru-RU" b="1" i="1" dirty="0" smtClean="0">
                <a:effectLst>
                  <a:outerShdw blurRad="38100" dist="38100" dir="2700000" algn="tl">
                    <a:srgbClr val="000000">
                      <a:alpha val="43137"/>
                    </a:srgbClr>
                  </a:outerShdw>
                </a:effectLst>
                <a:latin typeface="+mn-lt"/>
              </a:rPr>
              <a:t>«потому </a:t>
            </a:r>
            <a:r>
              <a:rPr lang="ru-RU" b="1" i="1" dirty="0">
                <a:effectLst>
                  <a:outerShdw blurRad="38100" dist="38100" dir="2700000" algn="tl">
                    <a:srgbClr val="000000">
                      <a:alpha val="43137"/>
                    </a:srgbClr>
                  </a:outerShdw>
                </a:effectLst>
                <a:latin typeface="+mn-lt"/>
              </a:rPr>
              <a:t>что тесны врата и узок путь, ведущие в жизнь, и немногие находят </a:t>
            </a:r>
            <a:r>
              <a:rPr lang="ru-RU" b="1" i="1" dirty="0" smtClean="0">
                <a:effectLst>
                  <a:outerShdw blurRad="38100" dist="38100" dir="2700000" algn="tl">
                    <a:srgbClr val="000000">
                      <a:alpha val="43137"/>
                    </a:srgbClr>
                  </a:outerShdw>
                </a:effectLst>
                <a:latin typeface="+mn-lt"/>
              </a:rPr>
              <a:t>их».</a:t>
            </a:r>
            <a:endParaRPr lang="ru-RU" b="1" i="1" dirty="0">
              <a:effectLst>
                <a:outerShdw blurRad="38100" dist="38100" dir="2700000" algn="tl">
                  <a:srgbClr val="000000">
                    <a:alpha val="43137"/>
                  </a:srgbClr>
                </a:outerShdw>
              </a:effectLst>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dirty="0" smtClean="0"/>
              <a:t/>
            </a:r>
            <a:br>
              <a:rPr lang="ru-RU" dirty="0" smtClean="0"/>
            </a:br>
            <a:r>
              <a:rPr lang="ru-RU" b="1" dirty="0"/>
              <a:t>1-е послание Коринфянам </a:t>
            </a:r>
            <a:r>
              <a:rPr lang="ru-RU" b="1" dirty="0" smtClean="0"/>
              <a:t>6:18</a:t>
            </a:r>
            <a:br>
              <a:rPr lang="ru-RU" b="1" dirty="0" smtClean="0"/>
            </a:br>
            <a:r>
              <a:rPr lang="ru-RU" dirty="0"/>
              <a:t/>
            </a:r>
            <a:br>
              <a:rPr lang="ru-RU" dirty="0"/>
            </a:br>
            <a:r>
              <a:rPr lang="ru-RU" b="1" i="1" dirty="0" smtClean="0">
                <a:effectLst>
                  <a:outerShdw blurRad="38100" dist="38100" dir="2700000" algn="tl">
                    <a:srgbClr val="000000">
                      <a:alpha val="43137"/>
                    </a:srgbClr>
                  </a:outerShdw>
                </a:effectLst>
              </a:rPr>
              <a:t>«</a:t>
            </a:r>
            <a:r>
              <a:rPr lang="ru-RU" b="1" i="1" dirty="0">
                <a:effectLst>
                  <a:outerShdw blurRad="38100" dist="38100" dir="2700000" algn="tl">
                    <a:srgbClr val="000000">
                      <a:alpha val="43137"/>
                    </a:srgbClr>
                  </a:outerShdw>
                </a:effectLst>
              </a:rPr>
              <a:t>Бегайте блуда; всякий грех, какой делает человек, есть вне тела, а блудник грешит против собственного </a:t>
            </a:r>
            <a:r>
              <a:rPr lang="ru-RU" b="1" i="1" dirty="0" smtClean="0">
                <a:effectLst>
                  <a:outerShdw blurRad="38100" dist="38100" dir="2700000" algn="tl">
                    <a:srgbClr val="000000">
                      <a:alpha val="43137"/>
                    </a:srgbClr>
                  </a:outerShdw>
                </a:effectLst>
              </a:rPr>
              <a:t>тела».</a:t>
            </a:r>
            <a:r>
              <a:rPr lang="ru-RU" i="1" dirty="0"/>
              <a:t/>
            </a:r>
            <a:br>
              <a:rPr lang="ru-RU" i="1" dirty="0"/>
            </a:br>
            <a:endParaRPr lang="ru-RU"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4000" b="1" dirty="0" smtClean="0">
                <a:latin typeface="+mn-lt"/>
              </a:rPr>
              <a:t>1 – послание Коринфянам 6:9.10 </a:t>
            </a:r>
            <a:br>
              <a:rPr lang="ru-RU" sz="4000" b="1" dirty="0" smtClean="0">
                <a:latin typeface="+mn-lt"/>
              </a:rPr>
            </a:br>
            <a:r>
              <a:rPr lang="ru-RU" sz="4000" b="1" dirty="0" smtClean="0">
                <a:latin typeface="+mn-lt"/>
              </a:rPr>
              <a:t/>
            </a:r>
            <a:br>
              <a:rPr lang="ru-RU" sz="4000" b="1" dirty="0" smtClean="0">
                <a:latin typeface="+mn-lt"/>
              </a:rPr>
            </a:br>
            <a:r>
              <a:rPr lang="ru-RU" sz="4000" b="1" i="1" dirty="0" smtClean="0">
                <a:effectLst>
                  <a:outerShdw blurRad="38100" dist="38100" dir="2700000" algn="tl">
                    <a:srgbClr val="000000">
                      <a:alpha val="43137"/>
                    </a:srgbClr>
                  </a:outerShdw>
                </a:effectLst>
                <a:latin typeface="+mn-lt"/>
              </a:rPr>
              <a:t>«Или </a:t>
            </a:r>
            <a:r>
              <a:rPr lang="ru-RU" sz="4000" b="1" i="1" dirty="0">
                <a:effectLst>
                  <a:outerShdw blurRad="38100" dist="38100" dir="2700000" algn="tl">
                    <a:srgbClr val="000000">
                      <a:alpha val="43137"/>
                    </a:srgbClr>
                  </a:outerShdw>
                </a:effectLst>
                <a:latin typeface="+mn-lt"/>
              </a:rPr>
              <a:t>не знаете, что неправедные Царства Божия не наследуют? Не обманывайтесь: ни блудники, ни идолослужители, ни прелюбодеи, ни малакии, ни мужеложники,</a:t>
            </a:r>
            <a:br>
              <a:rPr lang="ru-RU" sz="4000" b="1" i="1" dirty="0">
                <a:effectLst>
                  <a:outerShdw blurRad="38100" dist="38100" dir="2700000" algn="tl">
                    <a:srgbClr val="000000">
                      <a:alpha val="43137"/>
                    </a:srgbClr>
                  </a:outerShdw>
                </a:effectLst>
                <a:latin typeface="+mn-lt"/>
              </a:rPr>
            </a:br>
            <a:r>
              <a:rPr lang="ru-RU" sz="4000" b="1" i="1" dirty="0" smtClean="0">
                <a:effectLst>
                  <a:outerShdw blurRad="38100" dist="38100" dir="2700000" algn="tl">
                    <a:srgbClr val="000000">
                      <a:alpha val="43137"/>
                    </a:srgbClr>
                  </a:outerShdw>
                </a:effectLst>
                <a:latin typeface="+mn-lt"/>
              </a:rPr>
              <a:t>ни </a:t>
            </a:r>
            <a:r>
              <a:rPr lang="ru-RU" sz="4000" b="1" i="1" dirty="0">
                <a:effectLst>
                  <a:outerShdw blurRad="38100" dist="38100" dir="2700000" algn="tl">
                    <a:srgbClr val="000000">
                      <a:alpha val="43137"/>
                    </a:srgbClr>
                  </a:outerShdw>
                </a:effectLst>
                <a:latin typeface="+mn-lt"/>
              </a:rPr>
              <a:t>воры, ни лихоимцы, ни пьяницы, ни злоречивые, ни хищники – Царства Божия не </a:t>
            </a:r>
            <a:r>
              <a:rPr lang="ru-RU" sz="4000" b="1" i="1" dirty="0" smtClean="0">
                <a:effectLst>
                  <a:outerShdw blurRad="38100" dist="38100" dir="2700000" algn="tl">
                    <a:srgbClr val="000000">
                      <a:alpha val="43137"/>
                    </a:srgbClr>
                  </a:outerShdw>
                </a:effectLst>
                <a:latin typeface="+mn-lt"/>
              </a:rPr>
              <a:t>наследуют».</a:t>
            </a:r>
            <a:r>
              <a:rPr lang="ru-RU" dirty="0"/>
              <a:t/>
            </a:r>
            <a:br>
              <a:rPr lang="ru-RU" dirty="0"/>
            </a:br>
            <a:r>
              <a:rPr lang="ru-RU" dirty="0"/>
              <a:t/>
            </a:r>
            <a:br>
              <a:rPr lang="ru-RU" dirty="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b="1" dirty="0" smtClean="0"/>
              <a:t/>
            </a:r>
            <a:br>
              <a:rPr lang="ru-RU" b="1" dirty="0" smtClean="0"/>
            </a:br>
            <a:r>
              <a:rPr lang="ru-RU" sz="4000" b="1" dirty="0" smtClean="0">
                <a:latin typeface="+mn-lt"/>
              </a:rPr>
              <a:t>Вопрос:</a:t>
            </a:r>
            <a:br>
              <a:rPr lang="ru-RU" sz="4000" b="1" dirty="0" smtClean="0">
                <a:latin typeface="+mn-lt"/>
              </a:rPr>
            </a:br>
            <a:r>
              <a:rPr lang="ru-RU" sz="4000" b="1" dirty="0" smtClean="0">
                <a:latin typeface="+mn-lt"/>
              </a:rPr>
              <a:t/>
            </a:r>
            <a:br>
              <a:rPr lang="ru-RU" sz="4000" b="1" dirty="0" smtClean="0">
                <a:latin typeface="+mn-lt"/>
              </a:rPr>
            </a:br>
            <a:r>
              <a:rPr lang="ru-RU" sz="4000" b="1" dirty="0" smtClean="0">
                <a:latin typeface="+mn-lt"/>
              </a:rPr>
              <a:t> </a:t>
            </a:r>
            <a:r>
              <a:rPr lang="ru-RU" sz="4000" b="1" dirty="0">
                <a:latin typeface="+mn-lt"/>
              </a:rPr>
              <a:t>К</a:t>
            </a:r>
            <a:r>
              <a:rPr lang="ru-RU" sz="4000" b="1" dirty="0" smtClean="0">
                <a:latin typeface="+mn-lt"/>
              </a:rPr>
              <a:t>ак </a:t>
            </a:r>
            <a:r>
              <a:rPr lang="ru-RU" sz="4000" b="1" dirty="0">
                <a:latin typeface="+mn-lt"/>
              </a:rPr>
              <a:t>Ева увидела, что дерево хорошо для пищи? </a:t>
            </a:r>
            <a:endParaRPr lang="ru-RU" sz="4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8800"/>
            <a:ext cx="9144000" cy="2592288"/>
          </a:xfrm>
        </p:spPr>
        <p:txBody>
          <a:bodyPr/>
          <a:lstStyle/>
          <a:p>
            <a:pPr algn="ctr"/>
            <a:r>
              <a:rPr lang="ru-RU" b="1" dirty="0" smtClean="0"/>
              <a:t>Вопрос: </a:t>
            </a:r>
            <a:br>
              <a:rPr lang="ru-RU" b="1" dirty="0" smtClean="0"/>
            </a:br>
            <a:r>
              <a:rPr lang="ru-RU" b="1" dirty="0" smtClean="0"/>
              <a:t/>
            </a:r>
            <a:br>
              <a:rPr lang="ru-RU" b="1" dirty="0" smtClean="0"/>
            </a:br>
            <a:r>
              <a:rPr lang="ru-RU" b="1" dirty="0" smtClean="0"/>
              <a:t>Как </a:t>
            </a:r>
            <a:r>
              <a:rPr lang="ru-RU" b="1" dirty="0"/>
              <a:t>Ева узнала, что это вожделенно</a:t>
            </a:r>
            <a:r>
              <a:rPr lang="ru-RU"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3600" baseline="30000" dirty="0" smtClean="0">
                <a:latin typeface="+mn-lt"/>
              </a:rPr>
              <a:t>                                             </a:t>
            </a:r>
            <a:br>
              <a:rPr lang="ru-RU" sz="3600" baseline="30000" dirty="0" smtClean="0">
                <a:latin typeface="+mn-lt"/>
              </a:rPr>
            </a:br>
            <a:r>
              <a:rPr lang="ru-RU" sz="3600" baseline="30000" dirty="0" smtClean="0">
                <a:latin typeface="+mn-lt"/>
                <a:ea typeface="Cambria" panose="02040503050406030204" pitchFamily="18" charset="0"/>
              </a:rPr>
              <a:t> </a:t>
            </a:r>
            <a:r>
              <a:rPr lang="ru-RU" sz="3600" b="1" baseline="30000" dirty="0" smtClean="0">
                <a:solidFill>
                  <a:schemeClr val="tx1"/>
                </a:solidFill>
                <a:effectLst>
                  <a:outerShdw blurRad="38100" dist="38100" dir="2700000" algn="tl">
                    <a:srgbClr val="000000">
                      <a:alpha val="43137"/>
                    </a:srgbClr>
                  </a:outerShdw>
                </a:effectLst>
                <a:latin typeface="+mn-lt"/>
                <a:ea typeface="Cambria" panose="02040503050406030204" pitchFamily="18" charset="0"/>
              </a:rPr>
              <a:t>От </a:t>
            </a:r>
            <a:r>
              <a:rPr lang="ru-RU" sz="3600" b="1" baseline="30000" dirty="0">
                <a:solidFill>
                  <a:schemeClr val="tx1"/>
                </a:solidFill>
                <a:effectLst>
                  <a:outerShdw blurRad="38100" dist="38100" dir="2700000" algn="tl">
                    <a:srgbClr val="000000">
                      <a:alpha val="43137"/>
                    </a:srgbClr>
                  </a:outerShdw>
                </a:effectLst>
                <a:latin typeface="+mn-lt"/>
                <a:ea typeface="Cambria" panose="02040503050406030204" pitchFamily="18" charset="0"/>
              </a:rPr>
              <a:t>Луки  4 – 1 – </a:t>
            </a:r>
            <a:r>
              <a:rPr lang="ru-RU" sz="3600" b="1" baseline="30000" dirty="0" smtClean="0">
                <a:solidFill>
                  <a:schemeClr val="tx1"/>
                </a:solidFill>
                <a:effectLst>
                  <a:outerShdw blurRad="38100" dist="38100" dir="2700000" algn="tl">
                    <a:srgbClr val="000000">
                      <a:alpha val="43137"/>
                    </a:srgbClr>
                  </a:outerShdw>
                </a:effectLst>
                <a:latin typeface="+mn-lt"/>
                <a:ea typeface="Cambria" panose="02040503050406030204" pitchFamily="18" charset="0"/>
              </a:rPr>
              <a:t>12</a:t>
            </a:r>
            <a:r>
              <a:rPr lang="ru-RU" sz="3600" baseline="30000" dirty="0">
                <a:latin typeface="+mn-lt"/>
                <a:ea typeface="Cambria" panose="02040503050406030204" pitchFamily="18" charset="0"/>
                <a:hlinkClick r:id="rId3"/>
              </a:rPr>
              <a:t/>
            </a:r>
            <a:br>
              <a:rPr lang="ru-RU" sz="3600" baseline="30000" dirty="0">
                <a:latin typeface="+mn-lt"/>
                <a:ea typeface="Cambria" panose="02040503050406030204" pitchFamily="18" charset="0"/>
                <a:hlinkClick r:id="rId3"/>
              </a:rPr>
            </a:br>
            <a:r>
              <a:rPr lang="ru-RU" sz="3600" dirty="0" smtClean="0">
                <a:latin typeface="+mn-lt"/>
                <a:ea typeface="Cambria" panose="02040503050406030204" pitchFamily="18" charset="0"/>
              </a:rPr>
              <a:t>вопрос </a:t>
            </a:r>
            <a:r>
              <a:rPr lang="ru-RU" sz="3600" dirty="0">
                <a:latin typeface="+mn-lt"/>
                <a:ea typeface="Cambria" panose="02040503050406030204" pitchFamily="18" charset="0"/>
              </a:rPr>
              <a:t>аппетита – потребность тела. Визуальное восприятие – змей предлагает Иисусу Христу сделать камни хлебами.  Показал царства земли. сбрось да не притянешься о камень ногою твоею. Гордость житейская, то есть на крыльях понесут тебя ангелы.                                                       Похоть очей. Похоть плоти, гордость житейская. </a:t>
            </a:r>
            <a:r>
              <a:rPr lang="ru-RU" sz="4000" dirty="0">
                <a:latin typeface="Cambria" panose="02040503050406030204" pitchFamily="18" charset="0"/>
                <a:ea typeface="Cambria" panose="02040503050406030204" pitchFamily="18" charset="0"/>
              </a:rPr>
              <a:t/>
            </a:r>
            <a:br>
              <a:rPr lang="ru-RU" sz="4000" dirty="0">
                <a:latin typeface="Cambria" panose="02040503050406030204" pitchFamily="18" charset="0"/>
                <a:ea typeface="Cambria" panose="02040503050406030204" pitchFamily="18" charset="0"/>
              </a:rPr>
            </a:br>
            <a:r>
              <a:rPr lang="ru-RU" sz="4000" i="1" dirty="0" smtClean="0">
                <a:latin typeface="Cambria" panose="02040503050406030204" pitchFamily="18" charset="0"/>
                <a:ea typeface="Cambria" panose="02040503050406030204" pitchFamily="18" charset="0"/>
              </a:rPr>
              <a:t/>
            </a:r>
            <a:br>
              <a:rPr lang="ru-RU" sz="4000" i="1" dirty="0" smtClean="0">
                <a:latin typeface="Cambria" panose="02040503050406030204" pitchFamily="18" charset="0"/>
                <a:ea typeface="Cambria" panose="02040503050406030204" pitchFamily="18" charset="0"/>
              </a:rPr>
            </a:br>
            <a:r>
              <a:rPr lang="ru-RU" sz="2800" i="1" dirty="0">
                <a:latin typeface="Cambria" panose="02040503050406030204" pitchFamily="18" charset="0"/>
                <a:ea typeface="Cambria" panose="02040503050406030204" pitchFamily="18" charset="0"/>
              </a:rPr>
              <a:t/>
            </a:r>
            <a:br>
              <a:rPr lang="ru-RU" sz="2800" i="1" dirty="0">
                <a:latin typeface="Cambria" panose="02040503050406030204" pitchFamily="18" charset="0"/>
                <a:ea typeface="Cambria" panose="02040503050406030204" pitchFamily="18" charset="0"/>
              </a:rPr>
            </a:br>
            <a:r>
              <a:rPr lang="ru-RU" sz="2800" i="1" dirty="0" smtClean="0">
                <a:latin typeface="Cambria" panose="02040503050406030204" pitchFamily="18" charset="0"/>
                <a:ea typeface="Cambria" panose="02040503050406030204" pitchFamily="18" charset="0"/>
              </a:rPr>
              <a:t/>
            </a:r>
            <a:br>
              <a:rPr lang="ru-RU" sz="2800" i="1" dirty="0" smtClean="0">
                <a:latin typeface="Cambria" panose="02040503050406030204" pitchFamily="18" charset="0"/>
                <a:ea typeface="Cambria" panose="02040503050406030204" pitchFamily="18" charset="0"/>
              </a:rPr>
            </a:br>
            <a:r>
              <a:rPr lang="ru-RU" sz="2800" i="1" dirty="0">
                <a:latin typeface="Cambria" panose="02040503050406030204" pitchFamily="18" charset="0"/>
                <a:ea typeface="Cambria" panose="02040503050406030204" pitchFamily="18" charset="0"/>
              </a:rPr>
              <a:t/>
            </a:r>
            <a:br>
              <a:rPr lang="ru-RU" sz="2800" i="1" dirty="0">
                <a:latin typeface="Cambria" panose="02040503050406030204" pitchFamily="18" charset="0"/>
                <a:ea typeface="Cambria" panose="02040503050406030204" pitchFamily="18" charset="0"/>
              </a:rPr>
            </a:br>
            <a:r>
              <a:rPr lang="ru-RU" sz="2400" i="1" dirty="0">
                <a:latin typeface="Arial Black" panose="020B0A04020102020204" pitchFamily="34" charset="0"/>
              </a:rPr>
              <a:t/>
            </a:r>
            <a:br>
              <a:rPr lang="ru-RU" sz="2400" i="1" dirty="0">
                <a:latin typeface="Arial Black" panose="020B0A04020102020204" pitchFamily="34" charset="0"/>
              </a:rPr>
            </a:br>
            <a:endParaRPr lang="ru-RU" sz="2400" i="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68760"/>
            <a:ext cx="9144000" cy="864096"/>
          </a:xfrm>
        </p:spPr>
        <p:txBody>
          <a:bodyPr/>
          <a:lstStyle/>
          <a:p>
            <a:pPr algn="ctr"/>
            <a:r>
              <a:rPr lang="ru-RU" sz="4000" b="1" dirty="0" smtClean="0">
                <a:latin typeface="+mn-lt"/>
              </a:rPr>
              <a:t>Наказание </a:t>
            </a:r>
            <a:r>
              <a:rPr lang="ru-RU" sz="4000" b="1" dirty="0">
                <a:latin typeface="+mn-lt"/>
              </a:rPr>
              <a:t>за грех </a:t>
            </a:r>
            <a:endParaRPr lang="ru-RU" sz="40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0" y="4724"/>
            <a:ext cx="9135390" cy="6853276"/>
          </a:xfrm>
        </p:spPr>
        <p:txBody>
          <a:bodyPr/>
          <a:lstStyle/>
          <a:p>
            <a:r>
              <a:rPr lang="ru-RU" sz="3600" b="1" dirty="0" smtClean="0">
                <a:solidFill>
                  <a:schemeClr val="tx1">
                    <a:lumMod val="65000"/>
                  </a:schemeClr>
                </a:solidFill>
                <a:latin typeface="+mn-lt"/>
                <a:ea typeface="Cambria" panose="02040503050406030204" pitchFamily="18" charset="0"/>
              </a:rPr>
              <a:t>                 Патриархи </a:t>
            </a:r>
            <a:r>
              <a:rPr lang="ru-RU" sz="3600" b="1" dirty="0">
                <a:solidFill>
                  <a:schemeClr val="tx1">
                    <a:lumMod val="65000"/>
                  </a:schemeClr>
                </a:solidFill>
                <a:latin typeface="+mn-lt"/>
                <a:ea typeface="Cambria" panose="02040503050406030204" pitchFamily="18" charset="0"/>
              </a:rPr>
              <a:t>и пророки </a:t>
            </a:r>
            <a:r>
              <a:rPr lang="ru-RU" sz="3600" b="1" dirty="0" smtClean="0">
                <a:solidFill>
                  <a:schemeClr val="tx1">
                    <a:lumMod val="65000"/>
                  </a:schemeClr>
                </a:solidFill>
                <a:latin typeface="+mn-lt"/>
                <a:ea typeface="Cambria" panose="02040503050406030204" pitchFamily="18" charset="0"/>
              </a:rPr>
              <a:t/>
            </a:r>
            <a:br>
              <a:rPr lang="ru-RU" sz="3600" b="1" dirty="0" smtClean="0">
                <a:solidFill>
                  <a:schemeClr val="tx1">
                    <a:lumMod val="65000"/>
                  </a:schemeClr>
                </a:solidFill>
                <a:latin typeface="+mn-lt"/>
                <a:ea typeface="Cambria" panose="02040503050406030204" pitchFamily="18" charset="0"/>
              </a:rPr>
            </a:br>
            <a:r>
              <a:rPr lang="ru-RU" sz="3600" b="1" dirty="0">
                <a:solidFill>
                  <a:schemeClr val="tx1">
                    <a:lumMod val="65000"/>
                  </a:schemeClr>
                </a:solidFill>
                <a:latin typeface="+mn-lt"/>
                <a:ea typeface="Cambria" panose="02040503050406030204" pitchFamily="18" charset="0"/>
              </a:rPr>
              <a:t> </a:t>
            </a:r>
            <a:r>
              <a:rPr lang="ru-RU" sz="3600" b="1" dirty="0" smtClean="0">
                <a:solidFill>
                  <a:schemeClr val="tx1">
                    <a:lumMod val="65000"/>
                  </a:schemeClr>
                </a:solidFill>
                <a:latin typeface="+mn-lt"/>
                <a:ea typeface="Cambria" panose="02040503050406030204" pitchFamily="18" charset="0"/>
              </a:rPr>
              <a:t>                     глава </a:t>
            </a:r>
            <a:r>
              <a:rPr lang="ru-RU" sz="3600" b="1" dirty="0">
                <a:solidFill>
                  <a:schemeClr val="tx1">
                    <a:lumMod val="65000"/>
                  </a:schemeClr>
                </a:solidFill>
                <a:latin typeface="+mn-lt"/>
                <a:ea typeface="Cambria" panose="02040503050406030204" pitchFamily="18" charset="0"/>
              </a:rPr>
              <a:t>3 стр. </a:t>
            </a:r>
            <a:r>
              <a:rPr lang="ru-RU" sz="3600" b="1" dirty="0" smtClean="0">
                <a:solidFill>
                  <a:schemeClr val="tx1">
                    <a:lumMod val="65000"/>
                  </a:schemeClr>
                </a:solidFill>
                <a:latin typeface="+mn-lt"/>
                <a:ea typeface="Cambria" panose="02040503050406030204" pitchFamily="18" charset="0"/>
              </a:rPr>
              <a:t>27      </a:t>
            </a:r>
            <a:r>
              <a:rPr lang="ru-RU" sz="3600" b="1" dirty="0" smtClean="0">
                <a:latin typeface="+mn-lt"/>
                <a:ea typeface="Cambria" panose="02040503050406030204" pitchFamily="18" charset="0"/>
              </a:rPr>
              <a:t>                                                                                                                                                   </a:t>
            </a:r>
            <a:r>
              <a:rPr lang="ru-RU" sz="3600" b="1" dirty="0">
                <a:latin typeface="+mn-lt"/>
                <a:ea typeface="Cambria" panose="02040503050406030204" pitchFamily="18" charset="0"/>
              </a:rPr>
              <a:t/>
            </a:r>
            <a:br>
              <a:rPr lang="ru-RU" sz="3600" b="1" dirty="0">
                <a:latin typeface="+mn-lt"/>
                <a:ea typeface="Cambria" panose="02040503050406030204" pitchFamily="18" charset="0"/>
              </a:rPr>
            </a:br>
            <a:r>
              <a:rPr lang="ru-RU" sz="3600" b="1" dirty="0" smtClean="0">
                <a:latin typeface="+mn-lt"/>
                <a:ea typeface="Cambria" panose="02040503050406030204" pitchFamily="18" charset="0"/>
              </a:rPr>
              <a:t/>
            </a:r>
            <a:br>
              <a:rPr lang="ru-RU" sz="3600" b="1" dirty="0" smtClean="0">
                <a:latin typeface="+mn-lt"/>
                <a:ea typeface="Cambria" panose="02040503050406030204" pitchFamily="18" charset="0"/>
              </a:rPr>
            </a:br>
            <a:r>
              <a:rPr lang="ru-RU" sz="3600" b="1" dirty="0" smtClean="0">
                <a:effectLst>
                  <a:outerShdw blurRad="38100" dist="38100" dir="2700000" algn="tl">
                    <a:srgbClr val="000000">
                      <a:alpha val="43137"/>
                    </a:srgbClr>
                  </a:outerShdw>
                </a:effectLst>
                <a:latin typeface="+mn-lt"/>
                <a:ea typeface="Cambria" panose="02040503050406030204" pitchFamily="18" charset="0"/>
              </a:rPr>
              <a:t>«</a:t>
            </a:r>
            <a:r>
              <a:rPr lang="ru-RU" sz="3600" b="1" i="1" dirty="0">
                <a:effectLst>
                  <a:outerShdw blurRad="38100" dist="38100" dir="2700000" algn="tl">
                    <a:srgbClr val="000000">
                      <a:alpha val="43137"/>
                    </a:srgbClr>
                  </a:outerShdw>
                </a:effectLst>
                <a:latin typeface="+mn-lt"/>
                <a:ea typeface="Cambria" panose="02040503050406030204" pitchFamily="18" charset="0"/>
              </a:rPr>
              <a:t>Еве было сказано, что отныне ее уделом станут страдания и горе. И сказал Бог: «Умножая умножу скорбь твою в беременности твоей; в болезни будешь рождать детей; и к мужу твоему влечение твое, и он будет господствовать над тобою</a:t>
            </a:r>
            <a:r>
              <a:rPr lang="ru-RU" sz="3600" b="1" dirty="0">
                <a:effectLst>
                  <a:outerShdw blurRad="38100" dist="38100" dir="2700000" algn="tl">
                    <a:srgbClr val="000000">
                      <a:alpha val="43137"/>
                    </a:srgbClr>
                  </a:outerShdw>
                </a:effectLst>
                <a:latin typeface="+mn-lt"/>
                <a:ea typeface="Cambria" panose="02040503050406030204"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2816"/>
            <a:ext cx="9144000" cy="1368152"/>
          </a:xfrm>
        </p:spPr>
        <p:txBody>
          <a:bodyPr/>
          <a:lstStyle/>
          <a:p>
            <a:pPr algn="ctr"/>
            <a:r>
              <a:rPr lang="ru-RU" sz="4000" b="1" dirty="0">
                <a:latin typeface="+mn-lt"/>
              </a:rPr>
              <a:t>Является ли этот текст благословением или проклятием? </a:t>
            </a:r>
            <a:endParaRPr lang="ru-RU" sz="4000"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TM02836342[[fn=Ион]]</Template>
  <TotalTime>4</TotalTime>
  <Words>2622</Words>
  <Application>Microsoft Office PowerPoint</Application>
  <PresentationFormat>Экран (4:3)</PresentationFormat>
  <Paragraphs>84</Paragraphs>
  <Slides>33</Slides>
  <Notes>28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Arial Black</vt:lpstr>
      <vt:lpstr>Calibri</vt:lpstr>
      <vt:lpstr>Cambria</vt:lpstr>
      <vt:lpstr>Century Gothic</vt:lpstr>
      <vt:lpstr>Wingdings 3</vt:lpstr>
      <vt:lpstr>Ион</vt:lpstr>
      <vt:lpstr>Как отразилось грехопадение на браке и семье</vt:lpstr>
      <vt:lpstr>Главная мысль  «Иисус Христос вчера и сегодня и вовеки Тот же».                                     Евреям 13:8</vt:lpstr>
      <vt:lpstr>           Вопрос: Что такое, грех?  В этих стихах отражено как историческое грехопадение человека, так и «прототип» искушения, и, следовательно, содержится исчерпывающий «материал» для изучения искушения как феномена, ибо истоки греха не следует искать ни в обстановке, ни в наследственности.</vt:lpstr>
      <vt:lpstr> Вопрос:   Как Ева увидела, что дерево хорошо для пищи? </vt:lpstr>
      <vt:lpstr>Вопрос:   Как Ева узнала, что это вожделенно? </vt:lpstr>
      <vt:lpstr>                                               От Луки  4 – 1 – 12 вопрос аппетита – потребность тела. Визуальное восприятие – змей предлагает Иисусу Христу сделать камни хлебами.  Показал царства земли. сбрось да не притянешься о камень ногою твоею. Гордость житейская, то есть на крыльях понесут тебя ангелы.                                                       Похоть очей. Похоть плоти, гордость житейская.       </vt:lpstr>
      <vt:lpstr>Наказание за грех </vt:lpstr>
      <vt:lpstr>                 Патриархи и пророки                        глава 3 стр. 27                                                                                                                                                           «Еве было сказано, что отныне ее уделом станут страдания и горе. И сказал Бог: «Умножая умножу скорбь твою в беременности твоей; в болезни будешь рождать детей; и к мужу твоему влечение твое, и он будет господствовать над тобою». </vt:lpstr>
      <vt:lpstr>Является ли этот текст благословением или проклятием? </vt:lpstr>
      <vt:lpstr>Согрешив Адам и Ева утратили единство</vt:lpstr>
      <vt:lpstr>Во что выявилось отступление от Божьего идеала</vt:lpstr>
      <vt:lpstr>1. Многожёнство </vt:lpstr>
      <vt:lpstr>2. Моногамные отношения в браке </vt:lpstr>
      <vt:lpstr>3. Прелюбодеяние и блуд </vt:lpstr>
      <vt:lpstr>Исход 20:14   «Не прелюбодействуй!»</vt:lpstr>
      <vt:lpstr>Левит 20:10  «Если кто будет прелюбодействовать с женой замужнею, если кто будет прелюбодействовать с женою ближнего своего, – да будут преданы смерти и прелюбодей и прелюбодейка».</vt:lpstr>
      <vt:lpstr> Римлянам 1:26 – 28   «Потому предал их Бог постыдным страстям: женщины их заменили естественное употребление противоестественным;  </vt:lpstr>
      <vt:lpstr> Римлянам 1:26 – 28   «подобно и мужчины, оставив естественное употребление женского пола, разжигались похотью друг на друга, мужчины на мужчинах делая срам и получая в самих себе должное возмездие за своё заблуждение».</vt:lpstr>
      <vt:lpstr> Римлянам 1:26 – 28   «И как они не заботились иметь Бога в разуме, то предал их Бог превратному уму – делать непотребства,»</vt:lpstr>
      <vt:lpstr>Современные формы  семейно – брачных отношений. </vt:lpstr>
      <vt:lpstr>         Сексуальные грехи.                                                                                                                                                                       1. Блуд – сексуальная близость лиц, не состоящих в браке.                                                                                          2. Прелюбодеяние – грех супружеской измены.                                                                                                                        3. Малакия – рукоблудие, порнография, сексуальные извращения.                                                                                            4. Мужеложники – блуд однополых. </vt:lpstr>
      <vt:lpstr>Сожительство</vt:lpstr>
      <vt:lpstr>Открытый брак </vt:lpstr>
      <vt:lpstr>Групповые браки  (шведская семья) </vt:lpstr>
      <vt:lpstr>Гостевые браки </vt:lpstr>
      <vt:lpstr>Однополые браки </vt:lpstr>
      <vt:lpstr>Грех – это состояние нашего сердца на образе мыслей. </vt:lpstr>
      <vt:lpstr> Матфея 15:19 – 20  «ибо из сердца исходят злые помыслы, убийства, прелюбодеяния, любодеяния, кражи, лжесвидетельства, хуления – это оскверняет человека; а есть неумытыми руками – не оскверняет человека».  </vt:lpstr>
      <vt:lpstr> Матфея 5:27 – 28  «Вы слышали, что сказано древним: «не прелюбодействуй». А Я говорю вам, что всякий, кто смотрит на женщину с вожделением, уже прелюбодействовал с нею в сердце своём».</vt:lpstr>
      <vt:lpstr>Знаки предупреждения  на пути человека </vt:lpstr>
      <vt:lpstr>  Матфея 7:14  «потому что тесны врата и узок путь, ведущие в жизнь, и немногие находят их».</vt:lpstr>
      <vt:lpstr> 1-е послание Коринфянам 6:18  «Бегайте блуда; всякий грех, какой делает человек, есть вне тела, а блудник грешит против собственного тела». </vt:lpstr>
      <vt:lpstr>1 – послание Коринфянам 6:9.10   «Или не знаете, что неправедные Царства Божия не наследуют? Не обманывайтесь: ни блудники, ни идолослужители, ни прелюбодеи, ни малакии, ни мужеложники, ни воры, ни лихоимцы, ни пьяницы, ни злоречивые, ни хищники – Царства Божия не наследуют».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отразилось грехопадение на браке и семье</dc:title>
  <dc:creator>Lenovo</dc:creator>
  <cp:lastModifiedBy>Julia Lisovaya</cp:lastModifiedBy>
  <cp:revision>36</cp:revision>
  <dcterms:created xsi:type="dcterms:W3CDTF">2021-03-26T10:36:00Z</dcterms:created>
  <dcterms:modified xsi:type="dcterms:W3CDTF">2022-10-05T08:41:17Z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51356EECDB6F41B28620DC89DA39C451</vt:lpwstr>
  </property>
  <property fmtid="{D5CDD505-2E9C-101B-9397-08002B2CF9AE}" pid="3" name="KSOProductBuildVer">
    <vt:lpwstr>1049-11.2.0.11130</vt:lpwstr>
  </property>
</Properties>
</file>