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5" r:id="rId3"/>
    <p:sldId id="286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7" r:id="rId21"/>
    <p:sldId id="281" r:id="rId22"/>
    <p:sldId id="282" r:id="rId23"/>
    <p:sldId id="283" r:id="rId24"/>
    <p:sldId id="284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E2"/>
    <a:srgbClr val="EDD6D1"/>
    <a:srgbClr val="EFDEDA"/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764" autoAdjust="0"/>
  </p:normalViewPr>
  <p:slideViewPr>
    <p:cSldViewPr snapToGrid="0" snapToObjects="1">
      <p:cViewPr>
        <p:scale>
          <a:sx n="130" d="100"/>
          <a:sy n="130" d="100"/>
        </p:scale>
        <p:origin x="2328" y="2688"/>
      </p:cViewPr>
      <p:guideLst>
        <p:guide orient="horz" pos="2160"/>
        <p:guide pos="4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B6E31D-137F-4B4C-9CD6-1C77565A9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213331-9CCF-6541-8CFF-4AFB9940891D}"/>
              </a:ext>
            </a:extLst>
          </p:cNvPr>
          <p:cNvSpPr/>
          <p:nvPr userDrawn="1"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BEING REFINED BY THE FIRE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78833F-EBF4-9B46-891A-2A0024F39C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0815" y="1158263"/>
            <a:ext cx="3170968" cy="19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45082B35-F07E-814C-B48C-92E591BC9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30209" cy="646331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3600" b="1" kern="1200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B6E31D-137F-4B4C-9CD6-1C77565A9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213331-9CCF-6541-8CFF-4AFB9940891D}"/>
              </a:ext>
            </a:extLst>
          </p:cNvPr>
          <p:cNvSpPr/>
          <p:nvPr userDrawn="1"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BEING REFINED BY THE FIRE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45082B35-F07E-814C-B48C-92E591BC9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30209" cy="646331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3600" b="1" kern="1200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11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54" y="4379"/>
            <a:ext cx="9145507" cy="6853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08" y="1931635"/>
            <a:ext cx="6935723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ЖИЗНЕСПОСОБНОСТЬ </a:t>
            </a:r>
            <a:r>
              <a:rPr lang="en-US" sz="4000" b="1" dirty="0">
                <a:solidFill>
                  <a:schemeClr val="bg1"/>
                </a:solidFill>
                <a:latin typeface="Arial Black"/>
                <a:cs typeface="Arial Black"/>
              </a:rPr>
              <a:t>СЕМЬИ:</a:t>
            </a:r>
            <a:endParaRPr lang="ru-RU" sz="40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ОЧИЩЕННЫЕ</a:t>
            </a:r>
            <a:r>
              <a:rPr lang="ru-RU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ОГН</a:t>
            </a:r>
            <a:r>
              <a:rPr lang="ru-RU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Ё</a:t>
            </a:r>
            <a:r>
              <a:rPr lang="en-US" sz="40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М</a:t>
            </a:r>
            <a:r>
              <a:rPr lang="ru-RU" sz="4000" b="1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 Black"/>
                <a:cs typeface="Arial Black"/>
              </a:rPr>
              <a:t>ТРУДНОСТЕЙ</a:t>
            </a:r>
            <a:endParaRPr lang="ru-RU" sz="4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5" y="6086737"/>
            <a:ext cx="7799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Подготовлено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Алин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ой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Балтазар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Д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октор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ом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философии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М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агистр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ом в области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социальной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работы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сертифицированны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м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специалист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ом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по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вопросам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семейной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жизни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Д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оцент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ом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и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Д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иректор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ом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Центра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обучения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методам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профилактики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Института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профилактики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зависимостей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Университета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Эндрюса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в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Берриен-Спрингс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штат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Мичиган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США.</a:t>
            </a:r>
            <a:endParaRPr lang="ru-RU" sz="1100" dirty="0">
              <a:ln w="18415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31" y="570159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Представлено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добавить имя проводящего семинар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  <a:endParaRPr lang="en-US" spc="50" dirty="0">
              <a:ln w="13500">
                <a:noFill/>
                <a:prstDash val="solid"/>
              </a:ln>
              <a:solidFill>
                <a:srgbClr val="FDA400"/>
              </a:solidFill>
              <a:latin typeface="Avenir Next Condensed Medium" panose="020B050602020202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4" y="265436"/>
            <a:ext cx="8935790" cy="6463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Жизнеспособность в контексте отношений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254" y="1600200"/>
            <a:ext cx="7462345" cy="4184151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Уверенность </a:t>
            </a:r>
            <a:r>
              <a:rPr lang="ru-RU" sz="2800" dirty="0"/>
              <a:t>в себе - ключ к </a:t>
            </a:r>
            <a:r>
              <a:rPr lang="ru-RU" sz="2800" dirty="0" smtClean="0"/>
              <a:t>устойчивости и жизнеспособности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Самоуважение строится внутри отношений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После травмирующего события исцеление начинается со стабильности заботливых отношений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Все отношения </a:t>
            </a:r>
            <a:r>
              <a:rPr lang="ru-RU" sz="2800" dirty="0" smtClean="0"/>
              <a:t>оказывают влияние на наш характер на то, </a:t>
            </a:r>
            <a:r>
              <a:rPr lang="ru-RU" sz="2800" dirty="0"/>
              <a:t>кем мы станем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Не каждый может вернуться к нормальной жизни и </a:t>
            </a:r>
            <a:r>
              <a:rPr lang="ru-RU" sz="2800" dirty="0" smtClean="0"/>
              <a:t>процветать после перенесённой травмы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Чем больше трагедий пережито человеком, чем серьёзнее травмы и чем моложе его возраст, тем сложнее даётся устойчивость </a:t>
            </a:r>
            <a:r>
              <a:rPr lang="ru-RU" sz="1800" dirty="0"/>
              <a:t>(Мастер, 2013)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Улучшения могут произойти, но возможно они будут ограниченными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" y="274638"/>
            <a:ext cx="8917384" cy="6463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Классическое </a:t>
            </a:r>
            <a:r>
              <a:rPr lang="ru-RU" dirty="0"/>
              <a:t>исследование устойчивости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6634" y="1718596"/>
            <a:ext cx="5198723" cy="45259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Дети </a:t>
            </a:r>
            <a:r>
              <a:rPr lang="ru-RU" sz="2400" dirty="0"/>
              <a:t>работников плантаций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гавайском острове </a:t>
            </a:r>
            <a:r>
              <a:rPr lang="ru-RU" sz="2400" dirty="0" err="1"/>
              <a:t>Кауаи</a:t>
            </a: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1/3 из них </a:t>
            </a:r>
            <a:r>
              <a:rPr lang="ru-RU" sz="2400" dirty="0" smtClean="0"/>
              <a:t>сталкивались 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многочисленными факторами риска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2/3 из них </a:t>
            </a:r>
            <a:r>
              <a:rPr lang="ru-RU" sz="2400" dirty="0" smtClean="0"/>
              <a:t>к </a:t>
            </a:r>
            <a:r>
              <a:rPr lang="ru-RU" sz="2400" dirty="0"/>
              <a:t>18 </a:t>
            </a:r>
            <a:r>
              <a:rPr lang="ru-RU" sz="2400" dirty="0" smtClean="0"/>
              <a:t>годам не преуспевали</a:t>
            </a: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 1/3 из них дела шли хорошо, почему?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Поддерживающие отношения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религиозное участие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dirty="0"/>
              <a:t>(Вернер, 1993</a:t>
            </a:r>
            <a:r>
              <a:rPr lang="ru-RU" sz="1700" dirty="0" smtClean="0"/>
              <a:t>)</a:t>
            </a:r>
            <a:endParaRPr lang="en-US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700" dirty="0"/>
              <a:t>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10B6B2-165F-7541-AAFA-CB9F9848E4AA}"/>
              </a:ext>
            </a:extLst>
          </p:cNvPr>
          <p:cNvSpPr/>
          <p:nvPr/>
        </p:nvSpPr>
        <p:spPr>
          <a:xfrm>
            <a:off x="783771" y="1718596"/>
            <a:ext cx="2349848" cy="39630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7" y="274638"/>
            <a:ext cx="8130209" cy="646331"/>
          </a:xfrm>
        </p:spPr>
        <p:txBody>
          <a:bodyPr/>
          <a:lstStyle/>
          <a:p>
            <a:r>
              <a:rPr lang="ru-RU" dirty="0" smtClean="0"/>
              <a:t>Вопрос для обсуждения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3631" y="1592494"/>
            <a:ext cx="7273373" cy="3955551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Кто</a:t>
            </a:r>
            <a:r>
              <a:rPr lang="en-US" dirty="0" smtClean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знает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несмотря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трудности</a:t>
            </a:r>
            <a:r>
              <a:rPr lang="en-US" dirty="0"/>
              <a:t>, </a:t>
            </a:r>
            <a:r>
              <a:rPr lang="en-US" dirty="0" err="1"/>
              <a:t>жил</a:t>
            </a:r>
            <a:r>
              <a:rPr lang="en-US" dirty="0"/>
              <a:t>/</a:t>
            </a:r>
            <a:r>
              <a:rPr lang="en-US" dirty="0" err="1"/>
              <a:t>продолжает</a:t>
            </a:r>
            <a:r>
              <a:rPr lang="en-US" dirty="0"/>
              <a:t> </a:t>
            </a:r>
            <a:r>
              <a:rPr lang="en-US" dirty="0" err="1"/>
              <a:t>жить</a:t>
            </a:r>
            <a:r>
              <a:rPr lang="en-US" dirty="0"/>
              <a:t> </a:t>
            </a:r>
            <a:r>
              <a:rPr lang="en-US" dirty="0" err="1"/>
              <a:t>здоровой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успешной</a:t>
            </a:r>
            <a:r>
              <a:rPr lang="en-US" dirty="0"/>
              <a:t> </a:t>
            </a:r>
            <a:r>
              <a:rPr lang="en-US" dirty="0" err="1"/>
              <a:t>жизнью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дети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острова</a:t>
            </a:r>
            <a:r>
              <a:rPr lang="en-US" dirty="0"/>
              <a:t> </a:t>
            </a:r>
            <a:r>
              <a:rPr lang="en-US" dirty="0" err="1"/>
              <a:t>Кауаи</a:t>
            </a:r>
            <a:r>
              <a:rPr lang="en-US" dirty="0" smtClean="0"/>
              <a:t>?</a:t>
            </a:r>
            <a:endParaRPr lang="ru-RU" dirty="0" smtClean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думаете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сделало</a:t>
            </a:r>
            <a:r>
              <a:rPr lang="en-US" dirty="0"/>
              <a:t> </a:t>
            </a:r>
            <a:r>
              <a:rPr lang="en-US" dirty="0" err="1" smtClean="0"/>
              <a:t>его</a:t>
            </a:r>
            <a:r>
              <a:rPr lang="en-US" dirty="0" smtClean="0"/>
              <a:t>/</a:t>
            </a:r>
            <a:r>
              <a:rPr lang="en-US" dirty="0" err="1" smtClean="0"/>
              <a:t>е</a:t>
            </a:r>
            <a:r>
              <a:rPr lang="ru-RU" dirty="0" smtClean="0"/>
              <a:t>ё</a:t>
            </a:r>
            <a:r>
              <a:rPr lang="en-US" dirty="0" smtClean="0"/>
              <a:t> </a:t>
            </a:r>
            <a:r>
              <a:rPr lang="en-US" dirty="0" err="1" smtClean="0"/>
              <a:t>жизнестойким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3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52" y="274638"/>
            <a:ext cx="8806952" cy="6463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Стресс</a:t>
            </a:r>
            <a:r>
              <a:rPr lang="ru-RU" dirty="0" smtClean="0"/>
              <a:t> в семье</a:t>
            </a:r>
            <a:r>
              <a:rPr lang="en-US" dirty="0" smtClean="0"/>
              <a:t>, </a:t>
            </a:r>
            <a:r>
              <a:rPr lang="en-US" dirty="0" err="1" smtClean="0"/>
              <a:t>адаптация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устойчивость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254" y="1602768"/>
            <a:ext cx="7835013" cy="480021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000" dirty="0" smtClean="0"/>
              <a:t>Стрессовые </a:t>
            </a:r>
            <a:r>
              <a:rPr lang="ru-RU" sz="3000" dirty="0"/>
              <a:t>кризисы и хронические проблемы случаются не только с отдельными </a:t>
            </a:r>
            <a:r>
              <a:rPr lang="ru-RU" sz="3000" dirty="0" smtClean="0"/>
              <a:t>личностями</a:t>
            </a:r>
            <a:endParaRPr lang="ru-RU" sz="30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30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000" dirty="0"/>
              <a:t>То, что происходит с одним человеком, влияет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 </a:t>
            </a:r>
            <a:r>
              <a:rPr lang="ru-RU" sz="3000" dirty="0"/>
              <a:t>всю семью</a:t>
            </a:r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30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000" dirty="0"/>
              <a:t>Опираясь на </a:t>
            </a:r>
            <a:r>
              <a:rPr lang="ru-RU" sz="3000" dirty="0" smtClean="0"/>
              <a:t>свои сильные стороны, семья может сплотиться и стать источником обретения силы и решением будущих проблем </a:t>
            </a:r>
            <a:r>
              <a:rPr lang="ru-RU" sz="1900" dirty="0" smtClean="0"/>
              <a:t>(</a:t>
            </a:r>
            <a:r>
              <a:rPr lang="ru-RU" sz="1900" dirty="0" err="1" smtClean="0"/>
              <a:t>Уолш</a:t>
            </a:r>
            <a:r>
              <a:rPr lang="ru-RU" sz="1900" dirty="0" smtClean="0"/>
              <a:t>, 2003)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0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5029" y="1466802"/>
            <a:ext cx="7358099" cy="40051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Clr>
                <a:srgbClr val="E18F39"/>
              </a:buClr>
              <a:buNone/>
            </a:pPr>
            <a:endParaRPr lang="ru-RU" sz="8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Приходилось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кому-то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/>
              <a:t>ваших</a:t>
            </a:r>
            <a:r>
              <a:rPr lang="en-US" dirty="0"/>
              <a:t> </a:t>
            </a:r>
            <a:r>
              <a:rPr lang="en-US" dirty="0" err="1"/>
              <a:t>знакомых</a:t>
            </a:r>
            <a:r>
              <a:rPr lang="en-US" dirty="0"/>
              <a:t> </a:t>
            </a:r>
            <a:r>
              <a:rPr lang="en-US" dirty="0" err="1"/>
              <a:t>когда-нибудь</a:t>
            </a:r>
            <a:r>
              <a:rPr lang="en-US" dirty="0"/>
              <a:t> </a:t>
            </a:r>
            <a:r>
              <a:rPr lang="en-US" dirty="0" err="1"/>
              <a:t>испытывать</a:t>
            </a:r>
            <a:r>
              <a:rPr lang="en-US" dirty="0"/>
              <a:t> </a:t>
            </a:r>
            <a:r>
              <a:rPr lang="en-US" dirty="0" err="1"/>
              <a:t>кризис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результате</a:t>
            </a:r>
            <a:r>
              <a:rPr lang="en-US" dirty="0"/>
              <a:t> </a:t>
            </a:r>
            <a:r>
              <a:rPr lang="en-US" dirty="0" err="1"/>
              <a:t>которого</a:t>
            </a:r>
            <a:r>
              <a:rPr lang="en-US" dirty="0"/>
              <a:t> </a:t>
            </a:r>
            <a:r>
              <a:rPr lang="en-US" dirty="0" err="1"/>
              <a:t>укреплялись</a:t>
            </a:r>
            <a:r>
              <a:rPr lang="en-US" dirty="0"/>
              <a:t> </a:t>
            </a:r>
            <a:r>
              <a:rPr lang="en-US" dirty="0" err="1"/>
              <a:t>семейные</a:t>
            </a:r>
            <a:r>
              <a:rPr lang="en-US" dirty="0"/>
              <a:t> </a:t>
            </a:r>
            <a:r>
              <a:rPr lang="en-US" dirty="0" err="1"/>
              <a:t>отношения</a:t>
            </a:r>
            <a:r>
              <a:rPr lang="en-US" dirty="0"/>
              <a:t>? </a:t>
            </a:r>
            <a:endParaRPr lang="ru-RU" dirty="0" smtClean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думаете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помогло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достичь</a:t>
            </a:r>
            <a:r>
              <a:rPr lang="en-US" dirty="0"/>
              <a:t>?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944" y="274638"/>
            <a:ext cx="8130209" cy="646331"/>
          </a:xfrm>
        </p:spPr>
        <p:txBody>
          <a:bodyPr/>
          <a:lstStyle/>
          <a:p>
            <a:r>
              <a:rPr lang="ru-RU" dirty="0" smtClean="0"/>
              <a:t>Вопрос для обсуждения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" y="274638"/>
            <a:ext cx="9144000" cy="6463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семейных религиозных ценностей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3516" y="1600200"/>
            <a:ext cx="4656083" cy="4525963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Трудности заставляют задуматься</a:t>
            </a:r>
            <a:endParaRPr lang="en-US" sz="26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Позитивное мышление</a:t>
            </a:r>
            <a:endParaRPr lang="en-US" sz="26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Духовность</a:t>
            </a: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7B72E3-33BC-3148-8EE5-5A211373F51D}"/>
              </a:ext>
            </a:extLst>
          </p:cNvPr>
          <p:cNvSpPr/>
          <p:nvPr/>
        </p:nvSpPr>
        <p:spPr>
          <a:xfrm>
            <a:off x="777847" y="1295350"/>
            <a:ext cx="2795669" cy="42672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8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Организационные паттерны (модели)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1338" y="1600200"/>
            <a:ext cx="4255030" cy="452596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 smtClean="0"/>
              <a:t>Гибкость и стабильность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 smtClean="0"/>
              <a:t>Сплочённость</a:t>
            </a:r>
            <a:endParaRPr lang="ru-RU" sz="3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/>
              <a:t>Социальные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экономические ресурсы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30B31E-9ED6-754A-B385-2098A0C7CD9D}"/>
              </a:ext>
            </a:extLst>
          </p:cNvPr>
          <p:cNvSpPr/>
          <p:nvPr/>
        </p:nvSpPr>
        <p:spPr>
          <a:xfrm>
            <a:off x="5319820" y="1457182"/>
            <a:ext cx="2972842" cy="42891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4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</a:t>
            </a:r>
            <a:r>
              <a:rPr lang="en-US" dirty="0" smtClean="0"/>
              <a:t>/</a:t>
            </a:r>
            <a:r>
              <a:rPr lang="ru-RU" dirty="0" smtClean="0"/>
              <a:t>Решение проблем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2868" y="1600200"/>
            <a:ext cx="7346731" cy="452596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 smtClean="0"/>
              <a:t>Ясность</a:t>
            </a:r>
            <a:endParaRPr lang="en-US" sz="3600" dirty="0"/>
          </a:p>
          <a:p>
            <a:pPr marL="0" indent="0">
              <a:buClr>
                <a:srgbClr val="E18F39"/>
              </a:buClr>
              <a:buNone/>
            </a:pPr>
            <a:endParaRPr lang="ru-RU" sz="3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/>
              <a:t>Открытое эмоциональное выражение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3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dirty="0"/>
              <a:t>Совместное решение проблем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2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30" y="274638"/>
            <a:ext cx="8130209" cy="646331"/>
          </a:xfrm>
        </p:spPr>
        <p:txBody>
          <a:bodyPr/>
          <a:lstStyle/>
          <a:p>
            <a:r>
              <a:rPr lang="ru-RU" dirty="0" smtClean="0"/>
              <a:t>Сценарий позитивного общения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191" y="1203912"/>
            <a:ext cx="7786548" cy="4285663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Я</a:t>
            </a:r>
            <a:r>
              <a:rPr lang="en-US" sz="2400" dirty="0" smtClean="0"/>
              <a:t> </a:t>
            </a:r>
            <a:r>
              <a:rPr lang="en-US" sz="2400" dirty="0" err="1"/>
              <a:t>чувствую</a:t>
            </a:r>
            <a:r>
              <a:rPr lang="en-US" sz="2400" dirty="0"/>
              <a:t> ______ (</a:t>
            </a:r>
            <a:r>
              <a:rPr lang="en-US" sz="2400" dirty="0" err="1"/>
              <a:t>сформулируйте</a:t>
            </a:r>
            <a:r>
              <a:rPr lang="en-US" sz="2400" dirty="0"/>
              <a:t> </a:t>
            </a:r>
            <a:r>
              <a:rPr lang="ru-RU" sz="2400" dirty="0" smtClean="0"/>
              <a:t>свою </a:t>
            </a:r>
            <a:r>
              <a:rPr lang="en-US" sz="2400" dirty="0" err="1" smtClean="0"/>
              <a:t>эмоцию</a:t>
            </a:r>
            <a:r>
              <a:rPr lang="en-US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а</a:t>
            </a:r>
            <a:r>
              <a:rPr lang="en-US" sz="2400" dirty="0" smtClean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мнение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говорите</a:t>
            </a:r>
            <a:r>
              <a:rPr lang="en-US" sz="2400" dirty="0"/>
              <a:t> “</a:t>
            </a:r>
            <a:r>
              <a:rPr lang="en-US" sz="2400" dirty="0" err="1"/>
              <a:t>это</a:t>
            </a:r>
            <a:r>
              <a:rPr lang="en-US" sz="2400" dirty="0"/>
              <a:t>”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Когда</a:t>
            </a:r>
            <a:r>
              <a:rPr lang="en-US" sz="2400" dirty="0" smtClean="0"/>
              <a:t> </a:t>
            </a:r>
            <a:r>
              <a:rPr lang="en-US" sz="2400" dirty="0"/>
              <a:t>____ </a:t>
            </a:r>
            <a:r>
              <a:rPr lang="en-US" sz="2400" dirty="0" err="1" smtClean="0"/>
              <a:t>прои</a:t>
            </a:r>
            <a:r>
              <a:rPr lang="ru-RU" sz="2400" dirty="0" smtClean="0"/>
              <a:t>сходит </a:t>
            </a:r>
            <a:r>
              <a:rPr lang="ru-RU" sz="2400" dirty="0"/>
              <a:t>или в отношении</a:t>
            </a:r>
            <a:r>
              <a:rPr lang="en-US" sz="2400" dirty="0"/>
              <a:t>____ (</a:t>
            </a:r>
            <a:r>
              <a:rPr lang="en-US" sz="2400" dirty="0" err="1"/>
              <a:t>избегайте</a:t>
            </a:r>
            <a:r>
              <a:rPr lang="en-US" sz="2400" dirty="0"/>
              <a:t> </a:t>
            </a:r>
            <a:r>
              <a:rPr lang="en-US" sz="2400" dirty="0" err="1"/>
              <a:t>слова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ru-RU" sz="2400" dirty="0" err="1" smtClean="0"/>
              <a:t>т</a:t>
            </a:r>
            <a:r>
              <a:rPr lang="en-US" sz="2400" dirty="0" err="1" smtClean="0"/>
              <a:t>ы</a:t>
            </a:r>
            <a:r>
              <a:rPr lang="en-US" sz="2400" dirty="0"/>
              <a:t>”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Причина</a:t>
            </a:r>
            <a:r>
              <a:rPr lang="en-US" sz="2400" dirty="0"/>
              <a:t>,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которой</a:t>
            </a:r>
            <a:r>
              <a:rPr lang="en-US" sz="2400" dirty="0"/>
              <a:t>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меня</a:t>
            </a:r>
            <a:r>
              <a:rPr lang="en-US" sz="2400" dirty="0"/>
              <a:t> </a:t>
            </a:r>
            <a:r>
              <a:rPr lang="en-US" sz="2400" dirty="0" err="1"/>
              <a:t>расстраивает</a:t>
            </a:r>
            <a:r>
              <a:rPr lang="en-US" sz="2400" dirty="0"/>
              <a:t>, </a:t>
            </a:r>
            <a:r>
              <a:rPr lang="en-US" sz="2400" dirty="0" err="1"/>
              <a:t>заключается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том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__________ </a:t>
            </a:r>
            <a:r>
              <a:rPr lang="en-US" sz="2400" dirty="0" smtClean="0"/>
              <a:t>(</a:t>
            </a:r>
            <a:r>
              <a:rPr lang="ru-RU" sz="2400" dirty="0" smtClean="0"/>
              <a:t>способствуйте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разви</a:t>
            </a:r>
            <a:r>
              <a:rPr lang="ru-RU" sz="2400" dirty="0" err="1" smtClean="0"/>
              <a:t>тию</a:t>
            </a:r>
            <a:r>
              <a:rPr lang="en-US" sz="2400" dirty="0" smtClean="0"/>
              <a:t> </a:t>
            </a:r>
            <a:r>
              <a:rPr lang="en-US" sz="2400" dirty="0" err="1" smtClean="0"/>
              <a:t>понимани</a:t>
            </a:r>
            <a:r>
              <a:rPr lang="ru-RU" sz="2400" dirty="0" smtClean="0"/>
              <a:t>я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чём я нуждаюсь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тебя</a:t>
            </a:r>
            <a:r>
              <a:rPr lang="en-US" sz="2400" dirty="0"/>
              <a:t>,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smtClean="0"/>
              <a:t>__________</a:t>
            </a:r>
            <a:endParaRPr lang="ru-RU" sz="2400" dirty="0" smtClean="0"/>
          </a:p>
          <a:p>
            <a:pPr marL="0" indent="0">
              <a:buClr>
                <a:srgbClr val="E18F39"/>
              </a:buClr>
              <a:buNone/>
            </a:pPr>
            <a:endParaRPr lang="ru-RU" sz="2400" dirty="0" smtClean="0"/>
          </a:p>
          <a:p>
            <a:pPr marL="0" indent="0">
              <a:buClr>
                <a:srgbClr val="E18F39"/>
              </a:buClr>
              <a:buNone/>
            </a:pPr>
            <a:r>
              <a:rPr lang="en-US" sz="2400" dirty="0" err="1" smtClean="0"/>
              <a:t>Теперь</a:t>
            </a:r>
            <a:r>
              <a:rPr lang="en-US" sz="2400" dirty="0" smtClean="0"/>
              <a:t> </a:t>
            </a:r>
            <a:r>
              <a:rPr lang="en-US" sz="2400" dirty="0" err="1"/>
              <a:t>потренируйтесь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партн</a:t>
            </a:r>
            <a:r>
              <a:rPr lang="ru-RU" sz="2400" dirty="0"/>
              <a:t>ё</a:t>
            </a:r>
            <a:r>
              <a:rPr lang="en-US" sz="2400" dirty="0" err="1"/>
              <a:t>ром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запишите</a:t>
            </a:r>
            <a:r>
              <a:rPr lang="en-US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что</a:t>
            </a:r>
            <a:r>
              <a:rPr lang="en-US" sz="2400" dirty="0" smtClean="0"/>
              <a:t> </a:t>
            </a:r>
            <a:r>
              <a:rPr lang="en-US" sz="2400" dirty="0" err="1"/>
              <a:t>бы</a:t>
            </a:r>
            <a:r>
              <a:rPr lang="en-US" sz="2400" dirty="0"/>
              <a:t> </a:t>
            </a:r>
            <a:r>
              <a:rPr lang="en-US" sz="2400" dirty="0" err="1"/>
              <a:t>вы</a:t>
            </a:r>
            <a:r>
              <a:rPr lang="en-US" sz="2400" dirty="0"/>
              <a:t> </a:t>
            </a:r>
            <a:r>
              <a:rPr lang="en-US" sz="2400" dirty="0" err="1" smtClean="0"/>
              <a:t>сказали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2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254" y="1971241"/>
            <a:ext cx="7462345" cy="41549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Clr>
                <a:srgbClr val="E18F39"/>
              </a:buClr>
              <a:buNone/>
            </a:pPr>
            <a:r>
              <a:rPr lang="ru-RU" b="1" dirty="0" smtClean="0"/>
              <a:t>Насколько жизнеспособна ваша </a:t>
            </a:r>
            <a:r>
              <a:rPr lang="ru-RU" b="1" dirty="0"/>
              <a:t>семья?</a:t>
            </a:r>
          </a:p>
          <a:p>
            <a:pPr marL="0" indent="0" algn="ctr">
              <a:lnSpc>
                <a:spcPct val="90000"/>
              </a:lnSpc>
              <a:buClr>
                <a:srgbClr val="E18F39"/>
              </a:buClr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Воспользуйтесь анкетой </a:t>
            </a:r>
            <a:r>
              <a:rPr lang="en-US" sz="2400" dirty="0" err="1" smtClean="0"/>
              <a:t>жизнеспособности</a:t>
            </a:r>
            <a:r>
              <a:rPr lang="en-US" sz="2400" dirty="0" smtClean="0"/>
              <a:t> </a:t>
            </a:r>
            <a:r>
              <a:rPr lang="en-US" sz="2400" dirty="0" err="1"/>
              <a:t>семьи</a:t>
            </a:r>
            <a:r>
              <a:rPr lang="en-US" sz="2400" dirty="0"/>
              <a:t> </a:t>
            </a:r>
            <a:r>
              <a:rPr lang="en-US" sz="2400" dirty="0" err="1"/>
              <a:t>Уолша</a:t>
            </a:r>
            <a:r>
              <a:rPr lang="en-US" sz="2400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узнать</a:t>
            </a:r>
            <a:r>
              <a:rPr lang="en-US" sz="2400" dirty="0"/>
              <a:t>, </a:t>
            </a:r>
            <a:r>
              <a:rPr lang="en-US" sz="2400" dirty="0" err="1"/>
              <a:t>каким</a:t>
            </a:r>
            <a:r>
              <a:rPr lang="en-US" sz="2400" dirty="0"/>
              <a:t> </a:t>
            </a:r>
            <a:r>
              <a:rPr lang="en-US" sz="2400" dirty="0" err="1"/>
              <a:t>уровнем</a:t>
            </a:r>
            <a:r>
              <a:rPr lang="en-US" sz="2400" dirty="0"/>
              <a:t> </a:t>
            </a:r>
            <a:r>
              <a:rPr lang="en-US" sz="2400" dirty="0" err="1"/>
              <a:t>устойчивости</a:t>
            </a:r>
            <a:r>
              <a:rPr lang="en-US" sz="2400" dirty="0"/>
              <a:t> </a:t>
            </a:r>
            <a:r>
              <a:rPr lang="en-US" sz="2400" dirty="0" err="1"/>
              <a:t>обладает</a:t>
            </a:r>
            <a:r>
              <a:rPr lang="en-US" sz="2400" dirty="0"/>
              <a:t> </a:t>
            </a:r>
            <a:r>
              <a:rPr lang="en-US" sz="2400" dirty="0" err="1"/>
              <a:t>ваша</a:t>
            </a:r>
            <a:r>
              <a:rPr lang="en-US" sz="2400" dirty="0"/>
              <a:t> </a:t>
            </a:r>
            <a:r>
              <a:rPr lang="en-US" sz="2400" dirty="0" err="1"/>
              <a:t>семья</a:t>
            </a:r>
            <a:r>
              <a:rPr lang="en-US" sz="2400" dirty="0"/>
              <a:t>. </a:t>
            </a:r>
            <a:r>
              <a:rPr lang="en-US" sz="2400" dirty="0" err="1"/>
              <a:t>Задайте</a:t>
            </a:r>
            <a:r>
              <a:rPr lang="en-US" sz="2400" dirty="0"/>
              <a:t> </a:t>
            </a:r>
            <a:r>
              <a:rPr lang="en-US" sz="2400" dirty="0" err="1"/>
              <a:t>себе</a:t>
            </a:r>
            <a:r>
              <a:rPr lang="en-US" sz="2400" dirty="0"/>
              <a:t> </a:t>
            </a:r>
            <a:r>
              <a:rPr lang="en-US" sz="2400" dirty="0" err="1"/>
              <a:t>вопрос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моя</a:t>
            </a:r>
            <a:r>
              <a:rPr lang="en-US" sz="2400" dirty="0"/>
              <a:t> </a:t>
            </a:r>
            <a:r>
              <a:rPr lang="en-US" sz="2400" dirty="0" err="1"/>
              <a:t>семья</a:t>
            </a:r>
            <a:r>
              <a:rPr lang="en-US" sz="2400" dirty="0"/>
              <a:t> </a:t>
            </a:r>
            <a:r>
              <a:rPr lang="en-US" sz="2400" dirty="0" err="1"/>
              <a:t>справляется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кризисными</a:t>
            </a:r>
            <a:r>
              <a:rPr lang="en-US" sz="2400" dirty="0"/>
              <a:t> </a:t>
            </a:r>
            <a:r>
              <a:rPr lang="en-US" sz="2400" dirty="0" err="1"/>
              <a:t>ситуациями</a:t>
            </a:r>
            <a:r>
              <a:rPr lang="en-US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/>
              <a:t>текущими</a:t>
            </a:r>
            <a:r>
              <a:rPr lang="en-US" sz="2400" dirty="0"/>
              <a:t> </a:t>
            </a:r>
            <a:r>
              <a:rPr lang="en-US" sz="2400" dirty="0" err="1"/>
              <a:t>проблемами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ОЧИЩЕННЫЕ</a:t>
            </a:r>
            <a:r>
              <a:rPr lang="ru-RU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ОГН</a:t>
            </a:r>
            <a:r>
              <a:rPr lang="ru-RU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Ё</a:t>
            </a:r>
            <a:r>
              <a:rPr lang="en-US" sz="3600" b="1" dirty="0" err="1" smtClean="0">
                <a:solidFill>
                  <a:schemeClr val="bg1"/>
                </a:solidFill>
                <a:latin typeface="Avenir Black"/>
                <a:cs typeface="Avenir Black"/>
              </a:rPr>
              <a:t>М</a:t>
            </a:r>
            <a:endParaRPr lang="ru-RU" sz="36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47463" y="2011569"/>
            <a:ext cx="7451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«</a:t>
            </a:r>
            <a:r>
              <a:rPr lang="en-US" sz="2800" dirty="0" err="1"/>
              <a:t>О</a:t>
            </a:r>
            <a:r>
              <a:rPr lang="en-US" sz="2800" dirty="0"/>
              <a:t> </a:t>
            </a:r>
            <a:r>
              <a:rPr lang="en-US" sz="2800" dirty="0" err="1" smtClean="0"/>
              <a:t>с</a:t>
            </a:r>
            <a:r>
              <a:rPr lang="ru-RU" sz="2800" dirty="0" smtClean="0"/>
              <a:t>ё</a:t>
            </a:r>
            <a:r>
              <a:rPr lang="en-US" sz="2800" dirty="0" err="1" smtClean="0"/>
              <a:t>м</a:t>
            </a:r>
            <a:r>
              <a:rPr lang="en-US" sz="2800" dirty="0" smtClean="0"/>
              <a:t> </a:t>
            </a:r>
            <a:r>
              <a:rPr lang="en-US" sz="2800" dirty="0" err="1"/>
              <a:t>радуйтесь</a:t>
            </a:r>
            <a:r>
              <a:rPr lang="en-US" sz="2800" dirty="0"/>
              <a:t>, </a:t>
            </a:r>
            <a:r>
              <a:rPr lang="en-US" sz="2800" dirty="0" err="1"/>
              <a:t>поскорбев</a:t>
            </a:r>
            <a:r>
              <a:rPr lang="en-US" sz="2800" dirty="0"/>
              <a:t> </a:t>
            </a:r>
            <a:r>
              <a:rPr lang="en-US" sz="2800" dirty="0" err="1"/>
              <a:t>теперь</a:t>
            </a:r>
            <a:r>
              <a:rPr lang="en-US" sz="2800" dirty="0"/>
              <a:t> </a:t>
            </a:r>
            <a:r>
              <a:rPr lang="en-US" sz="2800" dirty="0" err="1"/>
              <a:t>немного</a:t>
            </a:r>
            <a:r>
              <a:rPr lang="en-US" sz="2800" dirty="0"/>
              <a:t>, </a:t>
            </a:r>
            <a:r>
              <a:rPr lang="en-US" sz="2800" dirty="0" err="1"/>
              <a:t>если</a:t>
            </a:r>
            <a:r>
              <a:rPr lang="en-US" sz="2800" dirty="0"/>
              <a:t> </a:t>
            </a:r>
            <a:r>
              <a:rPr lang="en-US" sz="2800" dirty="0" err="1"/>
              <a:t>нужно</a:t>
            </a:r>
            <a:r>
              <a:rPr lang="en-US" sz="2800" dirty="0"/>
              <a:t>,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различных</a:t>
            </a:r>
            <a:r>
              <a:rPr lang="en-US" sz="2800" dirty="0"/>
              <a:t> </a:t>
            </a:r>
            <a:r>
              <a:rPr lang="en-US" sz="2800" dirty="0" err="1"/>
              <a:t>искушений</a:t>
            </a:r>
            <a:r>
              <a:rPr lang="en-US" sz="2800" dirty="0"/>
              <a:t>, </a:t>
            </a:r>
            <a:r>
              <a:rPr lang="en-US" sz="2800" dirty="0" err="1"/>
              <a:t>дабы</a:t>
            </a:r>
            <a:r>
              <a:rPr lang="en-US" sz="2800" dirty="0"/>
              <a:t> </a:t>
            </a:r>
            <a:r>
              <a:rPr lang="en-US" sz="2800" dirty="0" err="1"/>
              <a:t>испытанная</a:t>
            </a:r>
            <a:r>
              <a:rPr lang="en-US" sz="2800" dirty="0"/>
              <a:t> </a:t>
            </a:r>
            <a:r>
              <a:rPr lang="en-US" sz="2800" dirty="0" err="1"/>
              <a:t>вера</a:t>
            </a:r>
            <a:r>
              <a:rPr lang="en-US" sz="2800" dirty="0"/>
              <a:t> </a:t>
            </a:r>
            <a:r>
              <a:rPr lang="en-US" sz="2800" dirty="0" err="1"/>
              <a:t>ваша</a:t>
            </a:r>
            <a:r>
              <a:rPr lang="en-US" sz="2800" dirty="0"/>
              <a:t> </a:t>
            </a:r>
            <a:r>
              <a:rPr lang="en-US" sz="2800" dirty="0" err="1"/>
              <a:t>оказалась</a:t>
            </a:r>
            <a:r>
              <a:rPr lang="en-US" sz="2800" dirty="0"/>
              <a:t> </a:t>
            </a:r>
            <a:r>
              <a:rPr lang="en-US" sz="2800" dirty="0" err="1"/>
              <a:t>драгоценнее</a:t>
            </a:r>
            <a:r>
              <a:rPr lang="en-US" sz="2800" dirty="0"/>
              <a:t> </a:t>
            </a:r>
            <a:r>
              <a:rPr lang="en-US" sz="2800" dirty="0" err="1"/>
              <a:t>гибнущего</a:t>
            </a:r>
            <a:r>
              <a:rPr lang="en-US" sz="2800" dirty="0"/>
              <a:t>, </a:t>
            </a:r>
            <a:r>
              <a:rPr lang="en-US" sz="2800" dirty="0" err="1"/>
              <a:t>хотя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 smtClean="0"/>
              <a:t>огн</a:t>
            </a:r>
            <a:r>
              <a:rPr lang="ru-RU" sz="2800" dirty="0" smtClean="0"/>
              <a:t>ё</a:t>
            </a:r>
            <a:r>
              <a:rPr lang="en-US" sz="2800" dirty="0" err="1" smtClean="0"/>
              <a:t>м</a:t>
            </a:r>
            <a:r>
              <a:rPr lang="en-US" sz="2800" dirty="0" smtClean="0"/>
              <a:t> </a:t>
            </a:r>
            <a:r>
              <a:rPr lang="en-US" sz="2800" dirty="0" err="1"/>
              <a:t>испытываемого</a:t>
            </a:r>
            <a:r>
              <a:rPr lang="en-US" sz="2800" dirty="0"/>
              <a:t> </a:t>
            </a:r>
            <a:r>
              <a:rPr lang="en-US" sz="2800" dirty="0" err="1"/>
              <a:t>золота</a:t>
            </a:r>
            <a:r>
              <a:rPr lang="en-US" sz="2800" dirty="0"/>
              <a:t>,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похвале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чести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славе</a:t>
            </a:r>
            <a:r>
              <a:rPr lang="en-US" sz="2800" dirty="0"/>
              <a:t> </a:t>
            </a:r>
            <a:r>
              <a:rPr lang="en-US" sz="2800" dirty="0" err="1"/>
              <a:t>в</a:t>
            </a:r>
            <a:r>
              <a:rPr lang="en-US" sz="2800" dirty="0"/>
              <a:t> </a:t>
            </a:r>
            <a:r>
              <a:rPr lang="en-US" sz="2800" dirty="0" err="1"/>
              <a:t>явление</a:t>
            </a:r>
            <a:r>
              <a:rPr lang="en-US" sz="2800" dirty="0"/>
              <a:t> </a:t>
            </a:r>
            <a:r>
              <a:rPr lang="en-US" sz="2800" dirty="0" err="1"/>
              <a:t>Иисуса</a:t>
            </a:r>
            <a:r>
              <a:rPr lang="en-US" sz="2800" dirty="0"/>
              <a:t> </a:t>
            </a:r>
            <a:r>
              <a:rPr lang="en-US" sz="2800" dirty="0" err="1"/>
              <a:t>Христа</a:t>
            </a:r>
            <a:r>
              <a:rPr lang="en-US" sz="2800" dirty="0"/>
              <a:t>»</a:t>
            </a:r>
            <a:r>
              <a:rPr lang="en-US" sz="2800" dirty="0" smtClean="0"/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Петра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1: 6-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2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Колесо</a:t>
            </a:r>
            <a:r>
              <a:rPr lang="en-US" dirty="0" smtClean="0"/>
              <a:t> </a:t>
            </a:r>
            <a:r>
              <a:rPr lang="en-US" dirty="0"/>
              <a:t>эмоций Роберта </a:t>
            </a:r>
            <a:r>
              <a:rPr lang="en-US" dirty="0" err="1"/>
              <a:t>Плутчика</a:t>
            </a:r>
            <a:r>
              <a:rPr lang="en-US" dirty="0"/>
              <a:t> </a:t>
            </a:r>
            <a:r>
              <a:rPr lang="ru-RU" dirty="0" smtClean="0"/>
              <a:t>(</a:t>
            </a:r>
            <a:r>
              <a:rPr lang="en-US" dirty="0" smtClean="0"/>
              <a:t>1980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1" descr="Как использовать колесо эмоций Роберта Плутчика для развития эмоционального  интеллекта. | ВКонтак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79" y="980043"/>
            <a:ext cx="5636453" cy="54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848034" y="6439777"/>
            <a:ext cx="1719998" cy="193187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5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6744" y="1273996"/>
            <a:ext cx="7472855" cy="485216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На фоне всеобщей обеспокоенности по поводу распада семьи, важно сосредоточить своё внимание </a:t>
            </a:r>
            <a:br>
              <a:rPr lang="ru-RU" sz="2800" dirty="0" smtClean="0"/>
            </a:br>
            <a:r>
              <a:rPr lang="ru-RU" sz="2800" dirty="0" smtClean="0"/>
              <a:t>на её потенциале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Это помогает </a:t>
            </a:r>
            <a:r>
              <a:rPr lang="ru-RU" sz="2800" dirty="0" smtClean="0"/>
              <a:t>повысить её жизнестойкость </a:t>
            </a:r>
            <a:r>
              <a:rPr lang="ru-RU" sz="2800" dirty="0"/>
              <a:t>и</a:t>
            </a:r>
            <a:r>
              <a:rPr lang="ru-RU" sz="2800" dirty="0" smtClean="0"/>
              <a:t> укрепить связи внутри семьи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Вместо </a:t>
            </a:r>
            <a:r>
              <a:rPr lang="ru-RU" sz="2800" dirty="0" smtClean="0"/>
              <a:t>того, </a:t>
            </a:r>
            <a:r>
              <a:rPr lang="ru-RU" sz="2800" dirty="0"/>
              <a:t>чтобы </a:t>
            </a:r>
            <a:r>
              <a:rPr lang="ru-RU" sz="2800" dirty="0" smtClean="0"/>
              <a:t>думать о стрессе, концентрируйтесь на сильных сторонах семьи и на том, как семья может добиться успеха, преодолеть трудности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9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900" dirty="0"/>
              <a:t>Мы рассмотрели </a:t>
            </a:r>
            <a:r>
              <a:rPr lang="en-US" sz="2900" dirty="0" err="1"/>
              <a:t>жизнеспособность</a:t>
            </a:r>
            <a:r>
              <a:rPr lang="en-US" sz="2900" dirty="0"/>
              <a:t>, </a:t>
            </a:r>
            <a:r>
              <a:rPr lang="en-US" sz="2900" dirty="0" err="1"/>
              <a:t>пределы</a:t>
            </a:r>
            <a:r>
              <a:rPr lang="en-US" sz="2900" dirty="0"/>
              <a:t> </a:t>
            </a:r>
            <a:r>
              <a:rPr lang="en-US" sz="2900" dirty="0" err="1"/>
              <a:t>жизнеспособности</a:t>
            </a:r>
            <a:r>
              <a:rPr lang="en-US" sz="2900" dirty="0"/>
              <a:t>, </a:t>
            </a:r>
            <a:r>
              <a:rPr lang="en-US" sz="2900" dirty="0" err="1"/>
              <a:t>способы</a:t>
            </a:r>
            <a:r>
              <a:rPr lang="en-US" sz="2900" dirty="0"/>
              <a:t> </a:t>
            </a:r>
            <a:r>
              <a:rPr lang="en-US" sz="2900" dirty="0" err="1"/>
              <a:t>повышения</a:t>
            </a:r>
            <a:r>
              <a:rPr lang="en-US" sz="2900" dirty="0"/>
              <a:t> </a:t>
            </a:r>
            <a:r>
              <a:rPr lang="en-US" sz="2900" dirty="0" err="1"/>
              <a:t>устойчивости</a:t>
            </a:r>
            <a:r>
              <a:rPr lang="en-US" sz="2900" dirty="0"/>
              <a:t> </a:t>
            </a:r>
            <a:r>
              <a:rPr lang="en-US" sz="2900" dirty="0" err="1"/>
              <a:t>семей</a:t>
            </a:r>
            <a:r>
              <a:rPr lang="en-US" sz="2900" dirty="0"/>
              <a:t> </a:t>
            </a:r>
            <a:r>
              <a:rPr lang="en-US" sz="2900" dirty="0" err="1"/>
              <a:t>посредством</a:t>
            </a:r>
            <a:r>
              <a:rPr lang="en-US" sz="2900" dirty="0"/>
              <a:t> </a:t>
            </a:r>
            <a:r>
              <a:rPr lang="en-US" sz="2900" dirty="0" err="1"/>
              <a:t>духовного</a:t>
            </a:r>
            <a:r>
              <a:rPr lang="en-US" sz="2900" dirty="0"/>
              <a:t> </a:t>
            </a:r>
            <a:r>
              <a:rPr lang="en-US" sz="2900" dirty="0" err="1"/>
              <a:t>влияния</a:t>
            </a:r>
            <a:r>
              <a:rPr lang="en-US" sz="2900" dirty="0"/>
              <a:t>, </a:t>
            </a:r>
            <a:r>
              <a:rPr lang="en-US" sz="2900" dirty="0" err="1"/>
              <a:t>а</a:t>
            </a:r>
            <a:r>
              <a:rPr lang="en-US" sz="2900" dirty="0"/>
              <a:t> </a:t>
            </a:r>
            <a:r>
              <a:rPr lang="en-US" sz="2900" dirty="0" err="1"/>
              <a:t>также</a:t>
            </a:r>
            <a:r>
              <a:rPr lang="en-US" sz="2900" dirty="0"/>
              <a:t> </a:t>
            </a:r>
            <a:r>
              <a:rPr lang="en-US" sz="2900" dirty="0" err="1"/>
              <a:t>уровни</a:t>
            </a:r>
            <a:r>
              <a:rPr lang="en-US" sz="2900" dirty="0"/>
              <a:t> </a:t>
            </a:r>
            <a:r>
              <a:rPr lang="en-US" sz="2900" dirty="0" err="1"/>
              <a:t>жизнеспособности</a:t>
            </a:r>
            <a:r>
              <a:rPr lang="en-US" sz="2900" dirty="0"/>
              <a:t> </a:t>
            </a:r>
            <a:r>
              <a:rPr lang="ru-RU" sz="2900" dirty="0"/>
              <a:t>вашей семьи</a:t>
            </a:r>
            <a:endParaRPr lang="en-US" sz="29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3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вопрос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192" y="1600200"/>
            <a:ext cx="7357457" cy="37937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Теперь</a:t>
            </a:r>
            <a:r>
              <a:rPr lang="en-US" sz="2800" dirty="0"/>
              <a:t>, </a:t>
            </a:r>
            <a:r>
              <a:rPr lang="en-US" sz="2800" dirty="0" err="1"/>
              <a:t>когда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знаете</a:t>
            </a:r>
            <a:r>
              <a:rPr lang="en-US" sz="2800" dirty="0"/>
              <a:t> </a:t>
            </a:r>
            <a:r>
              <a:rPr lang="en-US" sz="2800" dirty="0" err="1"/>
              <a:t>уровень</a:t>
            </a:r>
            <a:r>
              <a:rPr lang="en-US" sz="2800" dirty="0"/>
              <a:t> </a:t>
            </a:r>
            <a:r>
              <a:rPr lang="en-US" sz="2800" dirty="0" err="1"/>
              <a:t>устойчивости</a:t>
            </a:r>
            <a:r>
              <a:rPr lang="en-US" sz="2800" dirty="0"/>
              <a:t> </a:t>
            </a:r>
            <a:r>
              <a:rPr lang="en-US" sz="2800" dirty="0" err="1"/>
              <a:t>своей</a:t>
            </a:r>
            <a:r>
              <a:rPr lang="en-US" sz="2800" dirty="0"/>
              <a:t> </a:t>
            </a:r>
            <a:r>
              <a:rPr lang="en-US" sz="2800" dirty="0" err="1"/>
              <a:t>семьи</a:t>
            </a:r>
            <a:r>
              <a:rPr lang="en-US" sz="2800" dirty="0"/>
              <a:t>, </a:t>
            </a:r>
            <a:r>
              <a:rPr lang="en-US" sz="2800" dirty="0" err="1"/>
              <a:t>как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думаете</a:t>
            </a:r>
            <a:r>
              <a:rPr lang="en-US" sz="2800" dirty="0"/>
              <a:t>, </a:t>
            </a:r>
            <a:r>
              <a:rPr lang="ru-RU" sz="2800" dirty="0" smtClean="0"/>
              <a:t>чем</a:t>
            </a:r>
            <a:r>
              <a:rPr lang="en-US" sz="2800" dirty="0" smtClean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можете</a:t>
            </a:r>
            <a:r>
              <a:rPr lang="en-US" sz="2800" dirty="0"/>
              <a:t> </a:t>
            </a:r>
            <a:r>
              <a:rPr lang="en-US" sz="2800" dirty="0" err="1" smtClean="0"/>
              <a:t>помочь</a:t>
            </a:r>
            <a:r>
              <a:rPr lang="en-US" sz="2800" dirty="0" smtClean="0"/>
              <a:t> </a:t>
            </a:r>
            <a:r>
              <a:rPr lang="en-US" sz="2800" dirty="0" err="1" smtClean="0"/>
              <a:t>с</a:t>
            </a:r>
            <a:r>
              <a:rPr lang="ru-RU" sz="2800" dirty="0" err="1" smtClean="0"/>
              <a:t>обственной</a:t>
            </a:r>
            <a:r>
              <a:rPr lang="en-US" sz="2800" dirty="0" smtClean="0"/>
              <a:t> </a:t>
            </a:r>
            <a:r>
              <a:rPr lang="en-US" sz="2800" dirty="0" err="1"/>
              <a:t>семье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другим</a:t>
            </a:r>
            <a:r>
              <a:rPr lang="en-US" sz="2800" dirty="0"/>
              <a:t> </a:t>
            </a:r>
            <a:r>
              <a:rPr lang="en-US" sz="2800" dirty="0" err="1"/>
              <a:t>семьям</a:t>
            </a:r>
            <a:r>
              <a:rPr lang="en-US" sz="2800" dirty="0"/>
              <a:t>, </a:t>
            </a:r>
            <a:r>
              <a:rPr lang="en-US" sz="2800" dirty="0" err="1"/>
              <a:t>которые</a:t>
            </a:r>
            <a:r>
              <a:rPr lang="en-US" sz="2800" dirty="0"/>
              <a:t> </a:t>
            </a:r>
            <a:r>
              <a:rPr lang="en-US" sz="2800" dirty="0" err="1"/>
              <a:t>пытаются</a:t>
            </a:r>
            <a:r>
              <a:rPr lang="en-US" sz="2800" dirty="0"/>
              <a:t> </a:t>
            </a:r>
            <a:r>
              <a:rPr lang="en-US" sz="2800" dirty="0" err="1"/>
              <a:t>стать</a:t>
            </a:r>
            <a:r>
              <a:rPr lang="en-US" sz="2800" dirty="0"/>
              <a:t> </a:t>
            </a:r>
            <a:r>
              <a:rPr lang="en-US" sz="2800" dirty="0" err="1" smtClean="0"/>
              <a:t>более</a:t>
            </a:r>
            <a:r>
              <a:rPr lang="ru-RU" sz="2800" dirty="0"/>
              <a:t> </a:t>
            </a:r>
            <a:r>
              <a:rPr lang="ru-RU" sz="2800" dirty="0" err="1" smtClean="0"/>
              <a:t>стрессоустойчивыми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жизнеспособными</a:t>
            </a:r>
            <a:r>
              <a:rPr lang="en-US" sz="2800" dirty="0"/>
              <a:t>? </a:t>
            </a:r>
            <a:endParaRPr lang="ru-RU" sz="2800" dirty="0" smtClean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Назовите</a:t>
            </a:r>
            <a:r>
              <a:rPr lang="en-US" sz="2800" dirty="0" smtClean="0"/>
              <a:t> </a:t>
            </a:r>
            <a:r>
              <a:rPr lang="ru-RU" sz="2800" dirty="0" smtClean="0"/>
              <a:t>то</a:t>
            </a:r>
            <a:r>
              <a:rPr lang="en-US" sz="2800" dirty="0" smtClean="0"/>
              <a:t>, </a:t>
            </a:r>
            <a:r>
              <a:rPr lang="ru-RU" sz="2800" dirty="0" smtClean="0"/>
              <a:t>что </a:t>
            </a:r>
            <a:r>
              <a:rPr lang="en-US" sz="2800" dirty="0" err="1" smtClean="0"/>
              <a:t>вы</a:t>
            </a:r>
            <a:r>
              <a:rPr lang="en-US" sz="2800" dirty="0" smtClean="0"/>
              <a:t> </a:t>
            </a:r>
            <a:r>
              <a:rPr lang="en-US" sz="2800" dirty="0" err="1"/>
              <a:t>можете</a:t>
            </a:r>
            <a:r>
              <a:rPr lang="en-US" sz="2800" dirty="0"/>
              <a:t> </a:t>
            </a:r>
            <a:r>
              <a:rPr lang="en-US" sz="2800" dirty="0" err="1"/>
              <a:t>сделать</a:t>
            </a:r>
            <a:r>
              <a:rPr lang="en-US" sz="2800" dirty="0"/>
              <a:t> </a:t>
            </a:r>
            <a:r>
              <a:rPr lang="ru-RU" sz="2800" dirty="0" smtClean="0"/>
              <a:t>для этого </a:t>
            </a:r>
            <a:br>
              <a:rPr lang="ru-RU" sz="2800" dirty="0" smtClean="0"/>
            </a:b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ru-RU" sz="2800" dirty="0" smtClean="0"/>
              <a:t>предстоящей </a:t>
            </a:r>
            <a:r>
              <a:rPr lang="en-US" sz="2800" dirty="0" err="1" smtClean="0"/>
              <a:t>неделе</a:t>
            </a:r>
            <a:r>
              <a:rPr lang="en-US" sz="2800" dirty="0" smtClean="0"/>
              <a:t> </a:t>
            </a:r>
            <a:r>
              <a:rPr lang="ru-RU" sz="2800" dirty="0" smtClean="0"/>
              <a:t>(а может быть, это будут какие-то новые обязательства </a:t>
            </a:r>
            <a:br>
              <a:rPr lang="ru-RU" sz="2800" dirty="0" smtClean="0"/>
            </a:br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en-US" sz="2800" dirty="0" err="1"/>
              <a:t>ближайшем</a:t>
            </a:r>
            <a:r>
              <a:rPr lang="en-US" sz="2800" dirty="0"/>
              <a:t> </a:t>
            </a:r>
            <a:r>
              <a:rPr lang="en-US" sz="2800" dirty="0" err="1" smtClean="0"/>
              <a:t>будущем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8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32386" y="4403985"/>
            <a:ext cx="6329068" cy="1807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«</a:t>
            </a:r>
            <a:r>
              <a:rPr lang="en-US" sz="3600" i="1" dirty="0" err="1"/>
              <a:t>Всё</a:t>
            </a:r>
            <a:r>
              <a:rPr lang="en-US" sz="3600" i="1" dirty="0"/>
              <a:t> </a:t>
            </a:r>
            <a:r>
              <a:rPr lang="en-US" sz="3600" i="1" dirty="0" err="1"/>
              <a:t>могу</a:t>
            </a:r>
            <a:r>
              <a:rPr lang="en-US" sz="3600" i="1" dirty="0"/>
              <a:t> </a:t>
            </a:r>
            <a:r>
              <a:rPr lang="en-US" sz="3600" i="1" dirty="0" err="1"/>
              <a:t>в</a:t>
            </a:r>
            <a:r>
              <a:rPr lang="en-US" sz="3600" i="1" dirty="0"/>
              <a:t> </a:t>
            </a:r>
            <a:r>
              <a:rPr lang="en-US" sz="3600" i="1" dirty="0" err="1"/>
              <a:t>укрепляющем</a:t>
            </a:r>
            <a:r>
              <a:rPr lang="en-US" sz="3600" i="1" dirty="0"/>
              <a:t> </a:t>
            </a:r>
            <a:r>
              <a:rPr lang="en-US" sz="3600" i="1" dirty="0" err="1"/>
              <a:t>меня</a:t>
            </a:r>
            <a:r>
              <a:rPr lang="en-US" sz="3600" i="1" dirty="0"/>
              <a:t> </a:t>
            </a:r>
            <a:r>
              <a:rPr lang="en-US" sz="3600" i="1" dirty="0" err="1"/>
              <a:t>Иисусе</a:t>
            </a:r>
            <a:r>
              <a:rPr lang="en-US" sz="3600" i="1" dirty="0"/>
              <a:t> </a:t>
            </a:r>
            <a:r>
              <a:rPr lang="en-US" sz="3600" i="1" dirty="0" err="1"/>
              <a:t>Христе</a:t>
            </a:r>
            <a:r>
              <a:rPr lang="en-US" sz="3600" i="1" dirty="0" smtClean="0"/>
              <a:t>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2000" dirty="0" err="1" smtClean="0"/>
              <a:t>Филиппийцам</a:t>
            </a:r>
            <a:r>
              <a:rPr lang="en-US" sz="2000" dirty="0" smtClean="0"/>
              <a:t> </a:t>
            </a:r>
            <a:r>
              <a:rPr lang="en-US" sz="2000" dirty="0"/>
              <a:t>4:</a:t>
            </a:r>
            <a:r>
              <a:rPr lang="en-US" sz="2000" dirty="0" smtClean="0"/>
              <a:t>13</a:t>
            </a:r>
            <a:endParaRPr lang="ru-RU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CB038-D91F-E14E-A7D7-D73F7A7D050E}"/>
              </a:ext>
            </a:extLst>
          </p:cNvPr>
          <p:cNvSpPr/>
          <p:nvPr/>
        </p:nvSpPr>
        <p:spPr>
          <a:xfrm>
            <a:off x="1532386" y="1550489"/>
            <a:ext cx="6329068" cy="27415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42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Использованная</a:t>
            </a:r>
            <a:r>
              <a:rPr lang="en-US" dirty="0" smtClean="0"/>
              <a:t> </a:t>
            </a:r>
            <a:r>
              <a:rPr lang="en-US" dirty="0" err="1" smtClean="0"/>
              <a:t>литература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8254" y="1600200"/>
            <a:ext cx="7301345" cy="452596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Duncan, J.M., Garrison, M.E., Killian, T.S. (2021).  Measuring family 	resilience: Evaluating the  Walsh Family Resilience Questionnaire.  	Family Journal, 29(1), 80-85</a:t>
            </a:r>
          </a:p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400" dirty="0" err="1"/>
              <a:t>Masten</a:t>
            </a:r>
            <a:r>
              <a:rPr lang="en-US" sz="3400" dirty="0"/>
              <a:t>, A.S. (2013). Global perspectives on resilience in children and 	youth.  Child Development, 85(1), 6-20.</a:t>
            </a:r>
          </a:p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U.S. Census Bureau (2020).  Living arrangements of children under 18 	years old: 1960 to present. Washington, D.C.: Census Bureau.  </a:t>
            </a:r>
          </a:p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Walsh, F. (2008).  Family resilience: Strengths forged through 	adversity.  In F. Walsh (Ed.), Normal Family Processes (3rd ed., pp. 	399-423). New York, NY: The Guilford Press.</a:t>
            </a:r>
          </a:p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Werner, E.E. (1993).  Risk, resilience, and recovery: Perspectives from 	the Kauai longitudinal study.  Development and Psychopathology, 	5, 503-515.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ЦЕЛЬ: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47463" y="2011569"/>
            <a:ext cx="7229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Цель</a:t>
            </a:r>
            <a:r>
              <a:rPr lang="en-US" sz="3200" dirty="0"/>
              <a:t> </a:t>
            </a:r>
            <a:r>
              <a:rPr lang="en-US" sz="3200" dirty="0" err="1"/>
              <a:t>этого</a:t>
            </a:r>
            <a:r>
              <a:rPr lang="en-US" sz="3200" dirty="0"/>
              <a:t> </a:t>
            </a:r>
            <a:r>
              <a:rPr lang="en-US" sz="3200" dirty="0" err="1"/>
              <a:t>семинара</a:t>
            </a:r>
            <a:r>
              <a:rPr lang="en-US" sz="3200" dirty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изучит</a:t>
            </a:r>
            <a:r>
              <a:rPr lang="ru-RU" sz="3200" dirty="0" smtClean="0"/>
              <a:t>ь </a:t>
            </a:r>
            <a:r>
              <a:rPr lang="en-US" sz="3200" dirty="0" smtClean="0"/>
              <a:t> </a:t>
            </a:r>
            <a:r>
              <a:rPr lang="en-US" sz="3200" dirty="0" err="1"/>
              <a:t>ключевые</a:t>
            </a:r>
            <a:r>
              <a:rPr lang="en-US" sz="3200" dirty="0"/>
              <a:t> </a:t>
            </a:r>
            <a:r>
              <a:rPr lang="en-US" sz="3200" dirty="0" err="1"/>
              <a:t>процессы</a:t>
            </a:r>
            <a:r>
              <a:rPr lang="en-US" sz="3200" dirty="0"/>
              <a:t> </a:t>
            </a:r>
            <a:r>
              <a:rPr lang="en-US" sz="3200" dirty="0" err="1"/>
              <a:t>жизнеспособности</a:t>
            </a:r>
            <a:r>
              <a:rPr lang="en-US" sz="3200" dirty="0"/>
              <a:t> </a:t>
            </a:r>
            <a:r>
              <a:rPr lang="en-US" sz="3200" dirty="0" err="1"/>
              <a:t>и</a:t>
            </a:r>
            <a:r>
              <a:rPr lang="en-US" sz="3200" dirty="0"/>
              <a:t> </a:t>
            </a:r>
            <a:r>
              <a:rPr lang="en-US" sz="3200" dirty="0" err="1"/>
              <a:t>их</a:t>
            </a:r>
            <a:r>
              <a:rPr lang="en-US" sz="3200" dirty="0"/>
              <a:t> </a:t>
            </a:r>
            <a:r>
              <a:rPr lang="en-US" sz="3200" dirty="0" err="1"/>
              <a:t>применение</a:t>
            </a:r>
            <a:r>
              <a:rPr lang="en-US" sz="3200" dirty="0"/>
              <a:t> </a:t>
            </a:r>
            <a:r>
              <a:rPr lang="en-US" sz="3200" dirty="0" err="1"/>
              <a:t>для</a:t>
            </a:r>
            <a:r>
              <a:rPr lang="en-US" sz="3200" dirty="0"/>
              <a:t> </a:t>
            </a:r>
            <a:r>
              <a:rPr lang="en-US" sz="3200" dirty="0" err="1"/>
              <a:t>улучшения</a:t>
            </a:r>
            <a:r>
              <a:rPr lang="en-US" sz="3200" dirty="0"/>
              <a:t> </a:t>
            </a:r>
            <a:r>
              <a:rPr lang="en-US" sz="3200" dirty="0" err="1"/>
              <a:t>функционирования</a:t>
            </a:r>
            <a:r>
              <a:rPr lang="en-US" sz="3200" dirty="0"/>
              <a:t> </a:t>
            </a:r>
            <a:r>
              <a:rPr lang="en-US" sz="3200" dirty="0" err="1"/>
              <a:t>семьи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0" y="274638"/>
            <a:ext cx="8130209" cy="646331"/>
          </a:xfrm>
        </p:spPr>
        <p:txBody>
          <a:bodyPr/>
          <a:lstStyle/>
          <a:p>
            <a:r>
              <a:rPr lang="ru-RU" dirty="0" smtClean="0"/>
              <a:t>Главный вопрос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5C3D9-0E68-8E4C-9A15-FD7653AB9D96}"/>
              </a:ext>
            </a:extLst>
          </p:cNvPr>
          <p:cNvSpPr txBox="1"/>
          <p:nvPr/>
        </p:nvSpPr>
        <p:spPr>
          <a:xfrm>
            <a:off x="667950" y="1515974"/>
            <a:ext cx="7451314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60000"/>
              </a:lnSpc>
              <a:spcBef>
                <a:spcPct val="200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Кто</a:t>
            </a:r>
            <a:r>
              <a:rPr lang="en-US" sz="2400" dirty="0" smtClean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вас</a:t>
            </a:r>
            <a:r>
              <a:rPr lang="en-US" sz="2400" dirty="0"/>
              <a:t> </a:t>
            </a:r>
            <a:r>
              <a:rPr lang="en-US" sz="2400" dirty="0" err="1"/>
              <a:t>слышал</a:t>
            </a:r>
            <a:r>
              <a:rPr lang="en-US" sz="2400" dirty="0"/>
              <a:t> </a:t>
            </a:r>
            <a:r>
              <a:rPr lang="en-US" sz="2400" dirty="0" err="1"/>
              <a:t>термин</a:t>
            </a:r>
            <a:r>
              <a:rPr lang="en-US" sz="2400" dirty="0"/>
              <a:t> «</a:t>
            </a:r>
            <a:r>
              <a:rPr lang="en-US" sz="2400" dirty="0" err="1"/>
              <a:t>жизнеспособность</a:t>
            </a:r>
            <a:r>
              <a:rPr lang="en-US" sz="2400" dirty="0"/>
              <a:t>»? </a:t>
            </a:r>
            <a:endParaRPr lang="ru-RU" sz="2400" dirty="0" smtClean="0"/>
          </a:p>
          <a:p>
            <a:pPr marL="285750" indent="-285750">
              <a:lnSpc>
                <a:spcPct val="160000"/>
              </a:lnSpc>
              <a:spcBef>
                <a:spcPct val="200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Как</a:t>
            </a:r>
            <a:r>
              <a:rPr lang="en-US" sz="2400" dirty="0" smtClean="0"/>
              <a:t> </a:t>
            </a:r>
            <a:r>
              <a:rPr lang="en-US" sz="2400" dirty="0" err="1"/>
              <a:t>вы</a:t>
            </a:r>
            <a:r>
              <a:rPr lang="en-US" sz="2400" dirty="0"/>
              <a:t> </a:t>
            </a:r>
            <a:r>
              <a:rPr lang="en-US" sz="2400" dirty="0" err="1"/>
              <a:t>думаете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значит</a:t>
            </a:r>
            <a:r>
              <a:rPr lang="en-US" sz="2400" dirty="0"/>
              <a:t>?</a:t>
            </a:r>
            <a:endParaRPr lang="ru-RU" sz="2400" dirty="0"/>
          </a:p>
          <a:p>
            <a:pPr marL="285750" indent="-285750">
              <a:lnSpc>
                <a:spcPct val="160000"/>
              </a:lnSpc>
              <a:spcBef>
                <a:spcPct val="200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0" y="274638"/>
            <a:ext cx="8130209" cy="646331"/>
          </a:xfrm>
        </p:spPr>
        <p:txBody>
          <a:bodyPr/>
          <a:lstStyle/>
          <a:p>
            <a:r>
              <a:rPr lang="ru-RU" dirty="0" smtClean="0"/>
              <a:t>Вступление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4081" y="1480099"/>
            <a:ext cx="6715837" cy="415013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а всех и на всё грех оказывает влияние</a:t>
            </a:r>
            <a:endParaRPr lang="ru-RU" sz="24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Болезни, природные и техногенные катастрофы, безработица, смерть, разводы, преступность, войны, глобальные пандемии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насилие в семье и обществе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Мы можем </a:t>
            </a:r>
            <a:r>
              <a:rPr lang="ru-RU" sz="2400" dirty="0"/>
              <a:t>следовать всем Божьим заповедям, </a:t>
            </a:r>
            <a:r>
              <a:rPr lang="ru-RU" sz="2400" dirty="0" smtClean="0"/>
              <a:t>но при этом всё </a:t>
            </a:r>
            <a:r>
              <a:rPr lang="ru-RU" sz="2400" dirty="0"/>
              <a:t>равно испытывать последствия греха.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0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36" y="274638"/>
            <a:ext cx="8130209" cy="646331"/>
          </a:xfrm>
        </p:spPr>
        <p:txBody>
          <a:bodyPr/>
          <a:lstStyle/>
          <a:p>
            <a:r>
              <a:rPr lang="ru-RU" dirty="0" smtClean="0"/>
              <a:t>Очищенные огнём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062" y="1610474"/>
            <a:ext cx="7493875" cy="452596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Бог и трагедию может </a:t>
            </a:r>
            <a:r>
              <a:rPr lang="ru-RU" sz="2800" dirty="0"/>
              <a:t>превратить </a:t>
            </a:r>
            <a:r>
              <a:rPr lang="ru-RU" sz="2800" dirty="0" smtClean="0"/>
              <a:t>во </a:t>
            </a:r>
            <a:r>
              <a:rPr lang="ru-RU" sz="2800" dirty="0"/>
              <a:t>что-то прекрасное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Подобно золоту, наша вера очищается нашей борьбой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Именно когда мы боремся, мы полностью зависим от Бога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2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0" y="274638"/>
            <a:ext cx="8130209" cy="646331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en-US" dirty="0" err="1" smtClean="0"/>
              <a:t>осттравматически</a:t>
            </a:r>
            <a:r>
              <a:rPr lang="ru-RU" dirty="0" smtClean="0"/>
              <a:t>й</a:t>
            </a:r>
            <a:r>
              <a:rPr lang="en-US" dirty="0" smtClean="0"/>
              <a:t> </a:t>
            </a:r>
            <a:r>
              <a:rPr lang="en-US" dirty="0" err="1" smtClean="0"/>
              <a:t>рост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4041" y="1674686"/>
            <a:ext cx="7535917" cy="4461751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Психологические </a:t>
            </a:r>
            <a:r>
              <a:rPr lang="ru-RU" sz="2800" dirty="0"/>
              <a:t>преимущества, которые </a:t>
            </a:r>
            <a:r>
              <a:rPr lang="ru-RU" sz="2800" dirty="0" smtClean="0"/>
              <a:t>испытывают люди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результате </a:t>
            </a:r>
            <a:r>
              <a:rPr lang="ru-RU" sz="2800" dirty="0" smtClean="0"/>
              <a:t>пережитых невзгод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Отец, который стал </a:t>
            </a:r>
            <a:r>
              <a:rPr lang="ru-RU" sz="2800" dirty="0" smtClean="0"/>
              <a:t>лучше после </a:t>
            </a:r>
            <a:r>
              <a:rPr lang="ru-RU" sz="2800" dirty="0"/>
              <a:t>смерти </a:t>
            </a:r>
            <a:r>
              <a:rPr lang="ru-RU" sz="2800" dirty="0" smtClean="0"/>
              <a:t>своей 6</a:t>
            </a:r>
            <a:r>
              <a:rPr lang="ru-RU" sz="2800" dirty="0"/>
              <a:t>-летней дочери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Бог может продолжать благословлять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нас даже в потерях, трагедиях и после них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9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33" y="274638"/>
            <a:ext cx="8130209" cy="646331"/>
          </a:xfrm>
        </p:spPr>
        <p:txBody>
          <a:bodyPr>
            <a:normAutofit/>
          </a:bodyPr>
          <a:lstStyle/>
          <a:p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такое</a:t>
            </a:r>
            <a:r>
              <a:rPr lang="en-US" dirty="0" smtClean="0"/>
              <a:t> </a:t>
            </a:r>
            <a:r>
              <a:rPr lang="en-US" dirty="0" err="1" smtClean="0"/>
              <a:t>жизнеспособность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4855" y="1849348"/>
            <a:ext cx="7514897" cy="3919464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Это - </a:t>
            </a:r>
            <a:r>
              <a:rPr lang="en-US" sz="2800" dirty="0" smtClean="0"/>
              <a:t>«</a:t>
            </a:r>
            <a:r>
              <a:rPr lang="en-US" sz="2800" dirty="0" err="1"/>
              <a:t>способность</a:t>
            </a:r>
            <a:r>
              <a:rPr lang="en-US" sz="2800" dirty="0"/>
              <a:t> </a:t>
            </a:r>
            <a:r>
              <a:rPr lang="en-US" sz="2800" dirty="0" err="1"/>
              <a:t>противостоять</a:t>
            </a:r>
            <a:r>
              <a:rPr lang="en-US" sz="2800" dirty="0"/>
              <a:t> </a:t>
            </a:r>
            <a:r>
              <a:rPr lang="en-US" sz="2800" dirty="0" err="1"/>
              <a:t>разрушительным</a:t>
            </a:r>
            <a:r>
              <a:rPr lang="en-US" sz="2800" dirty="0"/>
              <a:t> </a:t>
            </a:r>
            <a:r>
              <a:rPr lang="en-US" sz="2800" dirty="0" err="1"/>
              <a:t>жизненным</a:t>
            </a:r>
            <a:r>
              <a:rPr lang="en-US" sz="2800" dirty="0"/>
              <a:t> </a:t>
            </a:r>
            <a:r>
              <a:rPr lang="en-US" sz="2800" dirty="0" err="1"/>
              <a:t>вызовам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восстанавливаться</a:t>
            </a:r>
            <a:r>
              <a:rPr lang="en-US" sz="2800" dirty="0"/>
              <a:t> </a:t>
            </a:r>
            <a:r>
              <a:rPr lang="en-US" sz="2800" dirty="0" err="1"/>
              <a:t>после</a:t>
            </a:r>
            <a:r>
              <a:rPr lang="en-US" sz="2800" dirty="0"/>
              <a:t> </a:t>
            </a:r>
            <a:r>
              <a:rPr lang="en-US" sz="2800" dirty="0" err="1"/>
              <a:t>них</a:t>
            </a:r>
            <a:r>
              <a:rPr lang="en-US" sz="2800" dirty="0"/>
              <a:t>». </a:t>
            </a:r>
            <a:r>
              <a:rPr lang="en-US" sz="1800" dirty="0"/>
              <a:t>(</a:t>
            </a:r>
            <a:r>
              <a:rPr lang="en-US" sz="1800" dirty="0" err="1"/>
              <a:t>Уолш</a:t>
            </a:r>
            <a:r>
              <a:rPr lang="en-US" sz="1800" dirty="0"/>
              <a:t>, 2003 </a:t>
            </a:r>
            <a:r>
              <a:rPr lang="en-US" sz="1800" dirty="0" err="1"/>
              <a:t>г</a:t>
            </a:r>
            <a:r>
              <a:rPr lang="en-US" sz="1800" dirty="0"/>
              <a:t>.)</a:t>
            </a:r>
          </a:p>
          <a:p>
            <a:pPr marL="0" indent="0">
              <a:buClr>
                <a:srgbClr val="E18F39"/>
              </a:buClr>
              <a:buNone/>
            </a:pPr>
            <a:endParaRPr lang="ru-RU" sz="2800" dirty="0" smtClean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Исследования выявили </a:t>
            </a:r>
            <a:r>
              <a:rPr lang="ru-RU" sz="2800" dirty="0" smtClean="0"/>
              <a:t>условия, </a:t>
            </a:r>
            <a:r>
              <a:rPr lang="ru-RU" sz="2800" dirty="0"/>
              <a:t>которые помогают людям быть </a:t>
            </a:r>
            <a:r>
              <a:rPr lang="ru-RU" sz="2800" dirty="0" smtClean="0"/>
              <a:t>более жизнеспособными, </a:t>
            </a:r>
            <a:r>
              <a:rPr lang="ru-RU" sz="2800" dirty="0"/>
              <a:t>даже </a:t>
            </a:r>
            <a:r>
              <a:rPr lang="ru-RU" sz="2800" dirty="0" smtClean="0"/>
              <a:t>тогда, когда </a:t>
            </a:r>
            <a:r>
              <a:rPr lang="ru-RU" sz="2800" dirty="0"/>
              <a:t>они сталкиваются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многочисленными жизненными трудностями.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9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36" y="274638"/>
            <a:ext cx="8130209" cy="646331"/>
          </a:xfrm>
        </p:spPr>
        <p:txBody>
          <a:bodyPr/>
          <a:lstStyle/>
          <a:p>
            <a:r>
              <a:rPr lang="ru-RU" dirty="0" smtClean="0"/>
              <a:t>Ограничения жизнеспособности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5724" y="1600200"/>
            <a:ext cx="7493876" cy="4525963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Не </a:t>
            </a:r>
            <a:r>
              <a:rPr lang="ru-RU" sz="2800" dirty="0"/>
              <a:t>каждый может прийти в норму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процветать после пережитого стресса</a:t>
            </a: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Чем больше </a:t>
            </a:r>
            <a:r>
              <a:rPr lang="ru-RU" sz="2800" dirty="0" smtClean="0"/>
              <a:t>трагедий пережито человеком, чем серьёзнее травмы </a:t>
            </a:r>
            <a:r>
              <a:rPr lang="ru-RU" sz="2800" dirty="0"/>
              <a:t>и </a:t>
            </a:r>
            <a:r>
              <a:rPr lang="ru-RU" sz="2800" dirty="0" smtClean="0"/>
              <a:t>чем моложе его возраст, тем сложнее даётся устойчивость </a:t>
            </a:r>
            <a:r>
              <a:rPr lang="ru-RU" sz="1800" dirty="0"/>
              <a:t>(</a:t>
            </a:r>
            <a:r>
              <a:rPr lang="ru-RU" sz="1800" dirty="0" smtClean="0"/>
              <a:t>Мастер, </a:t>
            </a:r>
            <a:r>
              <a:rPr lang="ru-RU" sz="1800" dirty="0"/>
              <a:t>2013)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Улучшения могут </a:t>
            </a:r>
            <a:r>
              <a:rPr lang="ru-RU" sz="2800" dirty="0"/>
              <a:t>произойти, но </a:t>
            </a:r>
            <a:r>
              <a:rPr lang="ru-RU" sz="2800" dirty="0" smtClean="0"/>
              <a:t>возможно они будут ограниченными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84821" y="6312704"/>
            <a:ext cx="3483212" cy="320261"/>
          </a:xfrm>
          <a:prstGeom prst="rect">
            <a:avLst/>
          </a:prstGeom>
          <a:solidFill>
            <a:srgbClr val="F9E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ЖИЗНЕСПОСОБНОСТЬ 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СЕМЬИ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ОЧИЩЕННЫЕ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ОГН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Ё</a:t>
            </a:r>
            <a:r>
              <a:rPr lang="en-US" sz="900" dirty="0" err="1" smtClean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М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4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lnSpc>
            <a:spcPct val="150000"/>
          </a:lnSpc>
          <a:buClr>
            <a:srgbClr val="E18F39"/>
          </a:buClr>
          <a:buFont typeface="Arial" panose="020B0604020202020204" pitchFamily="34" charset="0"/>
          <a:buChar char="•"/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693</Words>
  <Application>Microsoft Macintosh PowerPoint</Application>
  <PresentationFormat>On-screen Show (4:3)</PresentationFormat>
  <Paragraphs>154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Главный вопрос</vt:lpstr>
      <vt:lpstr>Вступление</vt:lpstr>
      <vt:lpstr>Очищенные огнём</vt:lpstr>
      <vt:lpstr>Посттравматический рост</vt:lpstr>
      <vt:lpstr>Что такое жизнеспособность?</vt:lpstr>
      <vt:lpstr>Ограничения жизнеспособности</vt:lpstr>
      <vt:lpstr>Жизнеспособность в контексте отношений</vt:lpstr>
      <vt:lpstr>Классическое исследование устойчивости</vt:lpstr>
      <vt:lpstr>Вопрос для обсуждения</vt:lpstr>
      <vt:lpstr>Стресс в семье, адаптация и устойчивость</vt:lpstr>
      <vt:lpstr>Вопрос для обсуждения</vt:lpstr>
      <vt:lpstr>Система семейных религиозных ценностей</vt:lpstr>
      <vt:lpstr>Организационные паттерны (модели)</vt:lpstr>
      <vt:lpstr>Общение/Решение проблем</vt:lpstr>
      <vt:lpstr>Сценарий позитивного общения</vt:lpstr>
      <vt:lpstr>Упражнение</vt:lpstr>
      <vt:lpstr>Колесо эмоций Роберта Плутчика (1980)</vt:lpstr>
      <vt:lpstr>Выводы</vt:lpstr>
      <vt:lpstr>Практический вопрос</vt:lpstr>
      <vt:lpstr>Помните</vt:lpstr>
      <vt:lpstr>Использованная литература: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Yulia Lisovaya</cp:lastModifiedBy>
  <cp:revision>84</cp:revision>
  <dcterms:created xsi:type="dcterms:W3CDTF">2015-08-17T22:20:08Z</dcterms:created>
  <dcterms:modified xsi:type="dcterms:W3CDTF">2022-01-19T16:17:28Z</dcterms:modified>
</cp:coreProperties>
</file>