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4" r:id="rId4"/>
    <p:sldId id="265" r:id="rId5"/>
    <p:sldId id="266" r:id="rId6"/>
    <p:sldId id="267" r:id="rId7"/>
    <p:sldId id="274" r:id="rId8"/>
    <p:sldId id="268" r:id="rId9"/>
    <p:sldId id="272" r:id="rId10"/>
    <p:sldId id="273" r:id="rId11"/>
    <p:sldId id="269" r:id="rId12"/>
    <p:sldId id="275" r:id="rId13"/>
    <p:sldId id="270" r:id="rId14"/>
    <p:sldId id="276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0"/>
    <p:restoredTop sz="94694"/>
  </p:normalViewPr>
  <p:slideViewPr>
    <p:cSldViewPr snapToGrid="0" snapToObjects="1">
      <p:cViewPr>
        <p:scale>
          <a:sx n="130" d="100"/>
          <a:sy n="130" d="100"/>
        </p:scale>
        <p:origin x="-824" y="-704"/>
      </p:cViewPr>
      <p:guideLst>
        <p:guide orient="horz" pos="2160"/>
        <p:guide pos="31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17.01.22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17.01.22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17.01.22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17.01.22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17.01.22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17.01.22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17.01.22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17.01.22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17.01.22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17.01.22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17.01.22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17.01.22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17.01.22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5507" cy="6853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9491" y="1555668"/>
            <a:ext cx="3414040" cy="2683823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ru-RU" sz="54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5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132" y="6254536"/>
            <a:ext cx="754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Подготовлено: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ru-RU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руководителями </a:t>
            </a:r>
            <a:r>
              <a:rPr lang="ru-RU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Адвентисткого</a:t>
            </a: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 Семейного Служения Генеральной Конференции Церкви </a:t>
            </a:r>
            <a:r>
              <a:rPr lang="ru-RU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Х</a:t>
            </a: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ристиан </a:t>
            </a:r>
            <a:r>
              <a:rPr lang="ru-RU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А</a:t>
            </a: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двентистов </a:t>
            </a:r>
            <a:r>
              <a:rPr lang="ru-RU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С</a:t>
            </a: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едьмого </a:t>
            </a:r>
            <a:r>
              <a:rPr lang="ru-RU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Д</a:t>
            </a: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ня</a:t>
            </a:r>
            <a:r>
              <a:rPr lang="ru-RU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, </a:t>
            </a:r>
            <a:r>
              <a:rPr lang="ru-RU" sz="1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Силвер-Спринг</a:t>
            </a:r>
            <a:r>
              <a:rPr lang="ru-RU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, штат </a:t>
            </a: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Мэриленд </a:t>
            </a:r>
            <a:r>
              <a:rPr lang="mr-IN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–</a:t>
            </a: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 Вилли </a:t>
            </a:r>
            <a:r>
              <a:rPr lang="ru-RU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и Элейн </a:t>
            </a: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Оливер</a:t>
            </a: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131" y="570159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Представлено</a:t>
            </a:r>
            <a:r>
              <a:rPr lang="en-US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: (</a:t>
            </a:r>
            <a:r>
              <a:rPr lang="ru-RU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добавить имя проводящего семинар</a:t>
            </a:r>
            <a:r>
              <a:rPr lang="en-US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)</a:t>
            </a:r>
            <a:endParaRPr lang="en-US" spc="50" dirty="0">
              <a:ln w="13500">
                <a:noFill/>
                <a:prstDash val="solid"/>
              </a:ln>
              <a:solidFill>
                <a:srgbClr val="FDA400"/>
              </a:solidFill>
              <a:latin typeface="Avenir Next Condensed Medium" panose="020B0506020202020204" pitchFamily="3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08074" y="2754597"/>
            <a:ext cx="7527852" cy="292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400" dirty="0" smtClean="0"/>
              <a:t>Обсудите</a:t>
            </a:r>
            <a:r>
              <a:rPr lang="ru-RU" sz="3400" dirty="0"/>
              <a:t>, как сделать молитву частью </a:t>
            </a:r>
            <a:r>
              <a:rPr lang="ru-RU" sz="3400" dirty="0" smtClean="0"/>
              <a:t>вашего </a:t>
            </a:r>
            <a:r>
              <a:rPr lang="ru-RU" sz="3400" dirty="0"/>
              <a:t>ежедневного распорядка дня. 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Поместите её </a:t>
            </a:r>
            <a:r>
              <a:rPr lang="ru-RU" sz="3400" dirty="0"/>
              <a:t>в свой график 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и </a:t>
            </a:r>
            <a:r>
              <a:rPr lang="ru-RU" sz="3400" dirty="0"/>
              <a:t>обязательно молитесь </a:t>
            </a:r>
            <a:r>
              <a:rPr lang="ru-RU" sz="3400" dirty="0" smtClean="0"/>
              <a:t>вместе </a:t>
            </a:r>
            <a:r>
              <a:rPr lang="ru-RU" sz="3400" dirty="0"/>
              <a:t>ежедневно в назначенное </a:t>
            </a:r>
            <a:r>
              <a:rPr lang="ru-RU" sz="3400" dirty="0" smtClean="0"/>
              <a:t>время. </a:t>
            </a:r>
            <a:endParaRPr lang="ru-RU" sz="3400" dirty="0"/>
          </a:p>
          <a:p>
            <a:pPr algn="ctr">
              <a:lnSpc>
                <a:spcPct val="90000"/>
              </a:lnSpc>
            </a:pPr>
            <a:endParaRPr lang="en-US" sz="3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CE6E809-9FE2-6C4C-9778-55B78EB9C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04" y="1281374"/>
            <a:ext cx="1821346" cy="111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80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Упражнение для пары 3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9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668594" y="2633258"/>
            <a:ext cx="7828647" cy="350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Выберите </a:t>
            </a:r>
            <a:r>
              <a:rPr lang="ru-RU" sz="2800" dirty="0"/>
              <a:t>неконфликтную тему и </a:t>
            </a:r>
            <a:r>
              <a:rPr lang="ru-RU" sz="2800" dirty="0" smtClean="0"/>
              <a:t>потренируй-</a:t>
            </a:r>
            <a:r>
              <a:rPr lang="ru-RU" sz="2800" dirty="0" err="1" smtClean="0"/>
              <a:t>тесь</a:t>
            </a:r>
            <a:r>
              <a:rPr lang="ru-RU" sz="2800" dirty="0" smtClean="0"/>
              <a:t> </a:t>
            </a:r>
            <a:r>
              <a:rPr lang="ru-RU" sz="2800" dirty="0"/>
              <a:t>говорить и слушать друг друга.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 </a:t>
            </a:r>
            <a:r>
              <a:rPr lang="ru-RU" sz="2800" dirty="0"/>
              <a:t>очереди становитесь слушателем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говорящим.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Пообещайте </a:t>
            </a:r>
            <a:r>
              <a:rPr lang="ru-RU" sz="2800" dirty="0"/>
              <a:t>ежедневно дарить друг другу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6</a:t>
            </a:r>
            <a:r>
              <a:rPr lang="ru-RU" sz="2800" dirty="0"/>
              <a:t>-секундный поцелуй и 60-секундное </a:t>
            </a:r>
            <a:r>
              <a:rPr lang="ru-RU" sz="2800" dirty="0" smtClean="0"/>
              <a:t>объятие.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Ежедневно </a:t>
            </a:r>
            <a:r>
              <a:rPr lang="ru-RU" sz="2800" dirty="0"/>
              <a:t>говорите друг другу </a:t>
            </a:r>
            <a:r>
              <a:rPr lang="ru-RU" sz="2800" dirty="0" smtClean="0"/>
              <a:t>комплименты </a:t>
            </a:r>
            <a:r>
              <a:rPr lang="ru-RU" sz="2800" dirty="0"/>
              <a:t>и </a:t>
            </a:r>
            <a:r>
              <a:rPr lang="ru-RU" sz="2800" dirty="0" smtClean="0"/>
              <a:t>выражайте </a:t>
            </a:r>
            <a:r>
              <a:rPr lang="ru-RU" sz="2800" dirty="0"/>
              <a:t>друг другу </a:t>
            </a:r>
            <a:r>
              <a:rPr lang="ru-RU" sz="2800" dirty="0" smtClean="0"/>
              <a:t>благодарность</a:t>
            </a:r>
            <a:r>
              <a:rPr lang="ru-RU" sz="2800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C277CBE-ADF9-3D45-8EB4-0A721F45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488" y="1281374"/>
            <a:ext cx="1821346" cy="111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80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Упражнение для пары </a:t>
            </a:r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7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83967" y="2478122"/>
            <a:ext cx="7600936" cy="325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i="1" dirty="0" smtClean="0"/>
              <a:t>Обсудите</a:t>
            </a:r>
            <a:r>
              <a:rPr lang="ru-RU" sz="2800" i="1" dirty="0"/>
              <a:t>, </a:t>
            </a:r>
            <a:r>
              <a:rPr lang="ru-RU" sz="2800" i="1" dirty="0" smtClean="0"/>
              <a:t>что вы можете сделать, чтобы </a:t>
            </a:r>
            <a:br>
              <a:rPr lang="ru-RU" sz="2800" i="1" dirty="0" smtClean="0"/>
            </a:br>
            <a:r>
              <a:rPr lang="ru-RU" sz="2800" i="1" dirty="0" smtClean="0"/>
              <a:t>во </a:t>
            </a:r>
            <a:r>
              <a:rPr lang="ru-RU" sz="2800" i="1" dirty="0"/>
              <a:t>время конфликтов и кризисов</a:t>
            </a:r>
            <a:r>
              <a:rPr lang="ru-RU" sz="2800" i="1" dirty="0" smtClean="0"/>
              <a:t> </a:t>
            </a:r>
            <a:br>
              <a:rPr lang="ru-RU" sz="2800" i="1" dirty="0" smtClean="0"/>
            </a:br>
            <a:r>
              <a:rPr lang="ru-RU" sz="2800" i="1" dirty="0" smtClean="0"/>
              <a:t>«не поворачиваться друг </a:t>
            </a:r>
            <a:r>
              <a:rPr lang="ru-RU" sz="2800" i="1" dirty="0"/>
              <a:t>ко </a:t>
            </a:r>
            <a:r>
              <a:rPr lang="ru-RU" sz="2800" i="1" dirty="0" smtClean="0"/>
              <a:t>другу спиной», </a:t>
            </a:r>
            <a:br>
              <a:rPr lang="ru-RU" sz="2800" i="1" dirty="0" smtClean="0"/>
            </a:br>
            <a:r>
              <a:rPr lang="ru-RU" sz="2800" i="1" dirty="0" smtClean="0"/>
              <a:t>а </a:t>
            </a:r>
            <a:r>
              <a:rPr lang="ru-RU" sz="2800" i="1" dirty="0"/>
              <a:t>прикладывать больше </a:t>
            </a:r>
            <a:r>
              <a:rPr lang="ru-RU" sz="2800" i="1" dirty="0" smtClean="0"/>
              <a:t>усилий для укрепления единства. </a:t>
            </a:r>
            <a:r>
              <a:rPr lang="ru-RU" sz="2800" i="1" dirty="0"/>
              <a:t>Каким образом каждый </a:t>
            </a:r>
            <a:r>
              <a:rPr lang="ru-RU" sz="2800" i="1" dirty="0" smtClean="0"/>
              <a:t>из </a:t>
            </a:r>
            <a:r>
              <a:rPr lang="ru-RU" sz="2800" i="1" dirty="0"/>
              <a:t>вас может </a:t>
            </a:r>
            <a:r>
              <a:rPr lang="ru-RU" sz="2800" i="1" dirty="0" smtClean="0"/>
              <a:t>постараться сделать так, чтобы ваш брак стал безопасным </a:t>
            </a:r>
            <a:r>
              <a:rPr lang="ru-RU" sz="2800" i="1" dirty="0"/>
              <a:t>местом, где </a:t>
            </a:r>
            <a:r>
              <a:rPr lang="ru-RU" sz="2800" i="1" dirty="0" smtClean="0"/>
              <a:t>открыто обсуждаются </a:t>
            </a:r>
            <a:r>
              <a:rPr lang="ru-RU" sz="2800" i="1" dirty="0" smtClean="0"/>
              <a:t>проблемы и </a:t>
            </a:r>
            <a:r>
              <a:rPr lang="ru-RU" sz="2800" i="1" dirty="0"/>
              <a:t>беспокойства</a:t>
            </a:r>
            <a:r>
              <a:rPr lang="ru-RU" sz="2800" i="1" dirty="0" smtClean="0"/>
              <a:t>.</a:t>
            </a:r>
            <a:r>
              <a:rPr lang="ru-RU" sz="2800" dirty="0" smtClean="0"/>
              <a:t> 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CE6E809-9FE2-6C4C-9778-55B78EB9C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04" y="1226437"/>
            <a:ext cx="1821346" cy="111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80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Упражнение для пары 5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9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808074" y="317323"/>
            <a:ext cx="650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Заключение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08074" y="1420295"/>
            <a:ext cx="7527852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dirty="0" smtClean="0"/>
              <a:t>После </a:t>
            </a:r>
            <a:r>
              <a:rPr lang="ru-RU" sz="3000" dirty="0"/>
              <a:t>сотворения Адама и Евы Бог дал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им </a:t>
            </a:r>
            <a:r>
              <a:rPr lang="ru-RU" sz="3000" dirty="0"/>
              <a:t>инструкцию, как сделать брак </a:t>
            </a:r>
            <a:r>
              <a:rPr lang="ru-RU" sz="3000" dirty="0" smtClean="0"/>
              <a:t>крепким </a:t>
            </a:r>
            <a:br>
              <a:rPr lang="ru-RU" sz="3000" dirty="0" smtClean="0"/>
            </a:br>
            <a:r>
              <a:rPr lang="ru-RU" sz="3000" dirty="0" smtClean="0"/>
              <a:t>и </a:t>
            </a:r>
            <a:r>
              <a:rPr lang="ru-RU" sz="3000" dirty="0"/>
              <a:t>счастливым (см. Быт. 2:24). </a:t>
            </a:r>
            <a:endParaRPr lang="ru-RU" sz="3000" dirty="0" smtClean="0"/>
          </a:p>
          <a:p>
            <a:pPr>
              <a:lnSpc>
                <a:spcPct val="90000"/>
              </a:lnSpc>
            </a:pPr>
            <a:endParaRPr lang="ru-RU" sz="3000" dirty="0" smtClean="0"/>
          </a:p>
          <a:p>
            <a:pPr>
              <a:lnSpc>
                <a:spcPct val="90000"/>
              </a:lnSpc>
            </a:pPr>
            <a:r>
              <a:rPr lang="ru-RU" sz="3000" dirty="0" smtClean="0"/>
              <a:t>Если </a:t>
            </a:r>
            <a:r>
              <a:rPr lang="ru-RU" sz="3000" dirty="0"/>
              <a:t>муж и жена «прилепятся» друг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ко </a:t>
            </a:r>
            <a:r>
              <a:rPr lang="ru-RU" sz="3000" dirty="0"/>
              <a:t>другу и </a:t>
            </a:r>
            <a:r>
              <a:rPr lang="ru-RU" sz="3000" dirty="0" smtClean="0"/>
              <a:t>будут регулярно применять </a:t>
            </a:r>
            <a:r>
              <a:rPr lang="ru-RU" sz="3000" dirty="0"/>
              <a:t>упоминаемые </a:t>
            </a:r>
            <a:r>
              <a:rPr lang="ru-RU" sz="3000" dirty="0" smtClean="0"/>
              <a:t>в </a:t>
            </a:r>
            <a:r>
              <a:rPr lang="ru-RU" sz="3000" dirty="0"/>
              <a:t>семинаре простые принципы в </a:t>
            </a:r>
            <a:r>
              <a:rPr lang="ru-RU" sz="3000" dirty="0" smtClean="0"/>
              <a:t>своём </a:t>
            </a:r>
            <a:r>
              <a:rPr lang="ru-RU" sz="3000" dirty="0" smtClean="0"/>
              <a:t>супружестве, </a:t>
            </a:r>
            <a:r>
              <a:rPr lang="ru-RU" sz="3000" dirty="0"/>
              <a:t>он будет крепким</a:t>
            </a:r>
            <a:r>
              <a:rPr lang="ru-RU" sz="3000"/>
              <a:t>, </a:t>
            </a:r>
            <a:r>
              <a:rPr lang="ru-RU" sz="3000" smtClean="0"/>
              <a:t>а </a:t>
            </a:r>
            <a:r>
              <a:rPr lang="ru-RU" sz="3000" dirty="0"/>
              <a:t>они будут готовы </a:t>
            </a:r>
            <a:r>
              <a:rPr lang="ru-RU" sz="3000" dirty="0" smtClean="0"/>
              <a:t>пройти </a:t>
            </a:r>
            <a:r>
              <a:rPr lang="ru-RU" sz="3000" dirty="0"/>
              <a:t>через </a:t>
            </a:r>
            <a:r>
              <a:rPr lang="ru-RU" sz="3000" dirty="0" smtClean="0"/>
              <a:t>испытания жизни </a:t>
            </a:r>
            <a:r>
              <a:rPr lang="ru-RU" sz="3000" dirty="0"/>
              <a:t>вместе.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3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08074" y="1185839"/>
            <a:ext cx="7527852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Использованная</a:t>
            </a:r>
            <a:r>
              <a:rPr lang="en-US" sz="2800" dirty="0" smtClean="0"/>
              <a:t> </a:t>
            </a:r>
            <a:r>
              <a:rPr lang="en-US" sz="2800" dirty="0" err="1" smtClean="0"/>
              <a:t>литература</a:t>
            </a:r>
            <a:endParaRPr lang="ru-RU" sz="2800" dirty="0"/>
          </a:p>
          <a:p>
            <a:pPr algn="ctr"/>
            <a:r>
              <a:rPr lang="en-US" sz="1600" dirty="0" smtClean="0"/>
              <a:t> </a:t>
            </a:r>
            <a:endParaRPr lang="ru-RU" sz="1600" i="1" dirty="0"/>
          </a:p>
          <a:p>
            <a:pPr marL="285750" indent="-285750">
              <a:buFont typeface="Wingdings" charset="2"/>
              <a:buChar char="§"/>
            </a:pPr>
            <a:r>
              <a:rPr lang="ru-RU" sz="1600" i="1" dirty="0" err="1" smtClean="0"/>
              <a:t>Gottman</a:t>
            </a:r>
            <a:r>
              <a:rPr lang="ru-RU" sz="1600" i="1" dirty="0"/>
              <a:t>, </a:t>
            </a:r>
            <a:r>
              <a:rPr lang="ru-RU" sz="1600" i="1" dirty="0" err="1"/>
              <a:t>J</a:t>
            </a:r>
            <a:r>
              <a:rPr lang="ru-RU" sz="1600" i="1" dirty="0"/>
              <a:t>. </a:t>
            </a:r>
            <a:r>
              <a:rPr lang="ru-RU" sz="1600" i="1" dirty="0" err="1"/>
              <a:t>M</a:t>
            </a:r>
            <a:r>
              <a:rPr lang="ru-RU" sz="1600" i="1" dirty="0"/>
              <a:t>., &amp; </a:t>
            </a:r>
            <a:r>
              <a:rPr lang="ru-RU" sz="1600" i="1" dirty="0" err="1"/>
              <a:t>Silver</a:t>
            </a:r>
            <a:r>
              <a:rPr lang="ru-RU" sz="1600" i="1" dirty="0"/>
              <a:t>, </a:t>
            </a:r>
            <a:r>
              <a:rPr lang="ru-RU" sz="1600" i="1" dirty="0" err="1"/>
              <a:t>N</a:t>
            </a:r>
            <a:r>
              <a:rPr lang="ru-RU" sz="1600" i="1" dirty="0"/>
              <a:t>. (2015). </a:t>
            </a:r>
            <a:r>
              <a:rPr lang="ru-RU" sz="1600" i="1" dirty="0" err="1"/>
              <a:t>Seven</a:t>
            </a:r>
            <a:r>
              <a:rPr lang="ru-RU" sz="1600" i="1" dirty="0"/>
              <a:t> </a:t>
            </a:r>
            <a:r>
              <a:rPr lang="ru-RU" sz="1600" i="1" dirty="0" err="1"/>
              <a:t>Principles</a:t>
            </a:r>
            <a:r>
              <a:rPr lang="ru-RU" sz="1600" i="1" dirty="0"/>
              <a:t> </a:t>
            </a:r>
            <a:r>
              <a:rPr lang="ru-RU" sz="1600" i="1" dirty="0" err="1"/>
              <a:t>for</a:t>
            </a:r>
            <a:r>
              <a:rPr lang="ru-RU" sz="1600" i="1" dirty="0"/>
              <a:t> </a:t>
            </a:r>
            <a:r>
              <a:rPr lang="ru-RU" sz="1600" i="1" dirty="0" err="1"/>
              <a:t>Making</a:t>
            </a:r>
            <a:r>
              <a:rPr lang="ru-RU" sz="1600" i="1" dirty="0"/>
              <a:t> </a:t>
            </a:r>
            <a:r>
              <a:rPr lang="ru-RU" sz="1600" i="1" dirty="0" err="1"/>
              <a:t>Marriage</a:t>
            </a:r>
            <a:r>
              <a:rPr lang="ru-RU" sz="1600" i="1" dirty="0"/>
              <a:t> </a:t>
            </a:r>
            <a:r>
              <a:rPr lang="ru-RU" sz="1600" i="1" dirty="0" err="1"/>
              <a:t>Work</a:t>
            </a:r>
            <a:r>
              <a:rPr lang="ru-RU" sz="1600" i="1" dirty="0"/>
              <a:t>. </a:t>
            </a:r>
            <a:r>
              <a:rPr lang="ru-RU" sz="1600" i="1" dirty="0" err="1"/>
              <a:t>Harmony</a:t>
            </a:r>
            <a:r>
              <a:rPr lang="ru-RU" sz="1600" i="1" dirty="0"/>
              <a:t> </a:t>
            </a:r>
            <a:r>
              <a:rPr lang="ru-RU" sz="1600" i="1" dirty="0" err="1"/>
              <a:t>Books</a:t>
            </a:r>
            <a:r>
              <a:rPr lang="ru-RU" sz="1600" i="1" dirty="0"/>
              <a:t>. </a:t>
            </a:r>
          </a:p>
          <a:p>
            <a:pPr marL="285750" indent="-285750">
              <a:buFont typeface="Wingdings" charset="2"/>
              <a:buChar char="§"/>
            </a:pPr>
            <a:endParaRPr lang="ru-RU" sz="1600" i="1" dirty="0"/>
          </a:p>
          <a:p>
            <a:pPr marL="285750" indent="-285750">
              <a:buFont typeface="Wingdings" charset="2"/>
              <a:buChar char="§"/>
            </a:pPr>
            <a:r>
              <a:rPr lang="ru-RU" sz="1600" i="1" dirty="0" err="1"/>
              <a:t>Oliver</a:t>
            </a:r>
            <a:r>
              <a:rPr lang="ru-RU" sz="1600" i="1" dirty="0"/>
              <a:t>, </a:t>
            </a:r>
            <a:r>
              <a:rPr lang="ru-RU" sz="1600" i="1" dirty="0" err="1"/>
              <a:t>W</a:t>
            </a:r>
            <a:r>
              <a:rPr lang="ru-RU" sz="1600" i="1" dirty="0"/>
              <a:t>., &amp; </a:t>
            </a:r>
            <a:r>
              <a:rPr lang="ru-RU" sz="1600" i="1" dirty="0" err="1"/>
              <a:t>Oliver</a:t>
            </a:r>
            <a:r>
              <a:rPr lang="ru-RU" sz="1600" i="1" dirty="0"/>
              <a:t>, </a:t>
            </a:r>
            <a:r>
              <a:rPr lang="ru-RU" sz="1600" i="1" dirty="0" err="1"/>
              <a:t>E</a:t>
            </a:r>
            <a:r>
              <a:rPr lang="ru-RU" sz="1600" i="1" dirty="0"/>
              <a:t>. (2015). </a:t>
            </a:r>
            <a:r>
              <a:rPr lang="ru-RU" sz="1600" i="1" dirty="0" err="1"/>
              <a:t>An</a:t>
            </a:r>
            <a:r>
              <a:rPr lang="ru-RU" sz="1600" i="1" dirty="0"/>
              <a:t> </a:t>
            </a:r>
            <a:r>
              <a:rPr lang="ru-RU" sz="1600" i="1" dirty="0" err="1"/>
              <a:t>Introduction</a:t>
            </a:r>
            <a:r>
              <a:rPr lang="ru-RU" sz="1600" i="1" dirty="0"/>
              <a:t>: </a:t>
            </a:r>
            <a:r>
              <a:rPr lang="ru-RU" sz="1600" i="1" dirty="0" err="1"/>
              <a:t>The</a:t>
            </a:r>
            <a:r>
              <a:rPr lang="ru-RU" sz="1600" i="1" dirty="0"/>
              <a:t> </a:t>
            </a:r>
            <a:r>
              <a:rPr lang="ru-RU" sz="1600" i="1" dirty="0" err="1"/>
              <a:t>Beauty</a:t>
            </a:r>
            <a:r>
              <a:rPr lang="ru-RU" sz="1600" i="1" dirty="0"/>
              <a:t> </a:t>
            </a:r>
            <a:r>
              <a:rPr lang="ru-RU" sz="1600" i="1" dirty="0" err="1"/>
              <a:t>of</a:t>
            </a:r>
            <a:r>
              <a:rPr lang="ru-RU" sz="1600" i="1" dirty="0"/>
              <a:t> </a:t>
            </a:r>
            <a:r>
              <a:rPr lang="ru-RU" sz="1600" i="1" dirty="0" err="1"/>
              <a:t>Marriage</a:t>
            </a:r>
            <a:r>
              <a:rPr lang="ru-RU" sz="1600" i="1" dirty="0"/>
              <a:t>. </a:t>
            </a:r>
            <a:r>
              <a:rPr lang="ru-RU" sz="1600" i="1" dirty="0" err="1"/>
              <a:t>In</a:t>
            </a:r>
            <a:r>
              <a:rPr lang="ru-RU" sz="1600" i="1" dirty="0"/>
              <a:t> </a:t>
            </a:r>
            <a:r>
              <a:rPr lang="ru-RU" sz="1600" i="1" dirty="0" err="1"/>
              <a:t>E</a:t>
            </a:r>
            <a:r>
              <a:rPr lang="ru-RU" sz="1600" i="1" dirty="0"/>
              <a:t>. </a:t>
            </a:r>
            <a:r>
              <a:rPr lang="ru-RU" sz="1600" i="1" dirty="0" err="1"/>
              <a:t>Mueller</a:t>
            </a:r>
            <a:r>
              <a:rPr lang="ru-RU" sz="1600" i="1" dirty="0"/>
              <a:t> &amp; </a:t>
            </a:r>
            <a:r>
              <a:rPr lang="ru-RU" sz="1600" i="1" dirty="0" err="1"/>
              <a:t>E</a:t>
            </a:r>
            <a:r>
              <a:rPr lang="ru-RU" sz="1600" i="1" dirty="0"/>
              <a:t>. </a:t>
            </a:r>
            <a:r>
              <a:rPr lang="ru-RU" sz="1600" i="1" dirty="0" err="1"/>
              <a:t>B</a:t>
            </a:r>
            <a:r>
              <a:rPr lang="ru-RU" sz="1600" i="1" dirty="0"/>
              <a:t>. </a:t>
            </a:r>
            <a:r>
              <a:rPr lang="ru-RU" sz="1600" i="1" dirty="0" err="1"/>
              <a:t>De</a:t>
            </a:r>
            <a:r>
              <a:rPr lang="ru-RU" sz="1600" i="1" dirty="0"/>
              <a:t> </a:t>
            </a:r>
            <a:r>
              <a:rPr lang="ru-RU" sz="1600" i="1" dirty="0" err="1"/>
              <a:t>Souza</a:t>
            </a:r>
            <a:r>
              <a:rPr lang="ru-RU" sz="1600" i="1" dirty="0"/>
              <a:t> (</a:t>
            </a:r>
            <a:r>
              <a:rPr lang="ru-RU" sz="1600" i="1" dirty="0" err="1"/>
              <a:t>Eds</a:t>
            </a:r>
            <a:r>
              <a:rPr lang="ru-RU" sz="1600" i="1" dirty="0"/>
              <a:t>.), </a:t>
            </a:r>
            <a:r>
              <a:rPr lang="ru-RU" sz="1600" i="1" dirty="0" err="1"/>
              <a:t>Marriage</a:t>
            </a:r>
            <a:r>
              <a:rPr lang="ru-RU" sz="1600" i="1" dirty="0"/>
              <a:t>: </a:t>
            </a:r>
            <a:r>
              <a:rPr lang="ru-RU" sz="1600" i="1" dirty="0" err="1"/>
              <a:t>Biblical</a:t>
            </a:r>
            <a:r>
              <a:rPr lang="ru-RU" sz="1600" i="1" dirty="0"/>
              <a:t> </a:t>
            </a:r>
            <a:r>
              <a:rPr lang="ru-RU" sz="1600" i="1" dirty="0" err="1"/>
              <a:t>and</a:t>
            </a:r>
            <a:r>
              <a:rPr lang="ru-RU" sz="1600" i="1" dirty="0"/>
              <a:t> </a:t>
            </a:r>
            <a:r>
              <a:rPr lang="ru-RU" sz="1600" i="1" dirty="0" err="1"/>
              <a:t>Theological</a:t>
            </a:r>
            <a:r>
              <a:rPr lang="ru-RU" sz="1600" i="1" dirty="0"/>
              <a:t> </a:t>
            </a:r>
            <a:r>
              <a:rPr lang="ru-RU" sz="1600" i="1" dirty="0" err="1"/>
              <a:t>Aspects</a:t>
            </a:r>
            <a:r>
              <a:rPr lang="ru-RU" sz="1600" i="1" dirty="0"/>
              <a:t> (</a:t>
            </a:r>
            <a:r>
              <a:rPr lang="ru-RU" sz="1600" i="1" dirty="0" err="1"/>
              <a:t>Vol</a:t>
            </a:r>
            <a:r>
              <a:rPr lang="ru-RU" sz="1600" i="1" dirty="0"/>
              <a:t>. 1). </a:t>
            </a:r>
            <a:r>
              <a:rPr lang="ru-RU" sz="1600" i="1" dirty="0" err="1"/>
              <a:t>Review</a:t>
            </a:r>
            <a:r>
              <a:rPr lang="ru-RU" sz="1600" i="1" dirty="0"/>
              <a:t> </a:t>
            </a:r>
            <a:r>
              <a:rPr lang="ru-RU" sz="1600" i="1" dirty="0" err="1"/>
              <a:t>and</a:t>
            </a:r>
            <a:r>
              <a:rPr lang="ru-RU" sz="1600" i="1" dirty="0"/>
              <a:t> </a:t>
            </a:r>
            <a:r>
              <a:rPr lang="ru-RU" sz="1600" i="1" dirty="0" err="1"/>
              <a:t>Herald</a:t>
            </a:r>
            <a:r>
              <a:rPr lang="ru-RU" sz="1600" i="1" dirty="0"/>
              <a:t> </a:t>
            </a:r>
            <a:r>
              <a:rPr lang="ru-RU" sz="1600" i="1" dirty="0" err="1"/>
              <a:t>Publishing</a:t>
            </a:r>
            <a:r>
              <a:rPr lang="ru-RU" sz="1600" i="1" dirty="0"/>
              <a:t> </a:t>
            </a:r>
            <a:r>
              <a:rPr lang="ru-RU" sz="1600" i="1" dirty="0" err="1"/>
              <a:t>Association</a:t>
            </a:r>
            <a:r>
              <a:rPr lang="ru-RU" sz="1600" i="1" dirty="0"/>
              <a:t>. </a:t>
            </a:r>
          </a:p>
          <a:p>
            <a:pPr marL="285750" indent="-285750">
              <a:buFont typeface="Wingdings" charset="2"/>
              <a:buChar char="§"/>
            </a:pPr>
            <a:endParaRPr lang="ru-RU" sz="1600" i="1" dirty="0"/>
          </a:p>
          <a:p>
            <a:pPr marL="285750" indent="-285750">
              <a:buFont typeface="Wingdings" charset="2"/>
              <a:buChar char="§"/>
            </a:pPr>
            <a:r>
              <a:rPr lang="ru-RU" sz="1600" i="1" dirty="0" err="1"/>
              <a:t>Stanley</a:t>
            </a:r>
            <a:r>
              <a:rPr lang="ru-RU" sz="1600" i="1" dirty="0"/>
              <a:t>, </a:t>
            </a:r>
            <a:r>
              <a:rPr lang="ru-RU" sz="1600" i="1" dirty="0" err="1"/>
              <a:t>S</a:t>
            </a:r>
            <a:r>
              <a:rPr lang="ru-RU" sz="1600" i="1" dirty="0"/>
              <a:t>. </a:t>
            </a:r>
            <a:r>
              <a:rPr lang="ru-RU" sz="1600" i="1" dirty="0" err="1"/>
              <a:t>M</a:t>
            </a:r>
            <a:r>
              <a:rPr lang="ru-RU" sz="1600" i="1" dirty="0"/>
              <a:t>., </a:t>
            </a:r>
            <a:r>
              <a:rPr lang="ru-RU" sz="1600" i="1" dirty="0" err="1"/>
              <a:t>Trathen</a:t>
            </a:r>
            <a:r>
              <a:rPr lang="ru-RU" sz="1600" i="1" dirty="0"/>
              <a:t>, </a:t>
            </a:r>
            <a:r>
              <a:rPr lang="ru-RU" sz="1600" i="1" dirty="0" err="1"/>
              <a:t>D</a:t>
            </a:r>
            <a:r>
              <a:rPr lang="ru-RU" sz="1600" i="1" dirty="0"/>
              <a:t>., </a:t>
            </a:r>
            <a:r>
              <a:rPr lang="ru-RU" sz="1600" i="1" dirty="0" err="1"/>
              <a:t>McCain</a:t>
            </a:r>
            <a:r>
              <a:rPr lang="ru-RU" sz="1600" i="1" dirty="0"/>
              <a:t>, </a:t>
            </a:r>
            <a:r>
              <a:rPr lang="ru-RU" sz="1600" i="1" dirty="0" err="1"/>
              <a:t>S</a:t>
            </a:r>
            <a:r>
              <a:rPr lang="ru-RU" sz="1600" i="1" dirty="0"/>
              <a:t>., &amp; </a:t>
            </a:r>
            <a:r>
              <a:rPr lang="ru-RU" sz="1600" i="1" dirty="0" err="1"/>
              <a:t>Bryan</a:t>
            </a:r>
            <a:r>
              <a:rPr lang="ru-RU" sz="1600" i="1" dirty="0"/>
              <a:t>, </a:t>
            </a:r>
            <a:r>
              <a:rPr lang="ru-RU" sz="1600" i="1" dirty="0" err="1"/>
              <a:t>B</a:t>
            </a:r>
            <a:r>
              <a:rPr lang="ru-RU" sz="1600" i="1" dirty="0"/>
              <a:t>. </a:t>
            </a:r>
            <a:r>
              <a:rPr lang="ru-RU" sz="1600" i="1" dirty="0" err="1"/>
              <a:t>M</a:t>
            </a:r>
            <a:r>
              <a:rPr lang="ru-RU" sz="1600" i="1" dirty="0"/>
              <a:t>. (2013). </a:t>
            </a:r>
            <a:r>
              <a:rPr lang="ru-RU" sz="1600" i="1" dirty="0" err="1"/>
              <a:t>A</a:t>
            </a:r>
            <a:r>
              <a:rPr lang="ru-RU" sz="1600" i="1" dirty="0"/>
              <a:t> </a:t>
            </a:r>
            <a:r>
              <a:rPr lang="ru-RU" sz="1600" i="1" dirty="0" err="1"/>
              <a:t>Lasting</a:t>
            </a:r>
            <a:r>
              <a:rPr lang="ru-RU" sz="1600" i="1" dirty="0"/>
              <a:t> </a:t>
            </a:r>
            <a:r>
              <a:rPr lang="ru-RU" sz="1600" i="1" dirty="0" err="1"/>
              <a:t>Promise</a:t>
            </a:r>
            <a:r>
              <a:rPr lang="ru-RU" sz="1600" i="1" dirty="0"/>
              <a:t>: </a:t>
            </a:r>
            <a:r>
              <a:rPr lang="ru-RU" sz="1600" i="1" dirty="0" err="1"/>
              <a:t>The</a:t>
            </a:r>
            <a:r>
              <a:rPr lang="ru-RU" sz="1600" i="1" dirty="0"/>
              <a:t> </a:t>
            </a:r>
            <a:r>
              <a:rPr lang="ru-RU" sz="1600" i="1" dirty="0" err="1"/>
              <a:t>Christian</a:t>
            </a:r>
            <a:r>
              <a:rPr lang="ru-RU" sz="1600" i="1" dirty="0"/>
              <a:t> </a:t>
            </a:r>
            <a:r>
              <a:rPr lang="ru-RU" sz="1600" i="1" dirty="0" err="1"/>
              <a:t>Guide</a:t>
            </a:r>
            <a:r>
              <a:rPr lang="ru-RU" sz="1600" i="1" dirty="0"/>
              <a:t> </a:t>
            </a:r>
            <a:r>
              <a:rPr lang="ru-RU" sz="1600" i="1" dirty="0" err="1"/>
              <a:t>to</a:t>
            </a:r>
            <a:r>
              <a:rPr lang="ru-RU" sz="1600" i="1" dirty="0"/>
              <a:t> </a:t>
            </a:r>
            <a:r>
              <a:rPr lang="ru-RU" sz="1600" i="1" dirty="0" err="1"/>
              <a:t>Fighting</a:t>
            </a:r>
            <a:r>
              <a:rPr lang="ru-RU" sz="1600" i="1" dirty="0"/>
              <a:t> </a:t>
            </a:r>
            <a:r>
              <a:rPr lang="ru-RU" sz="1600" i="1" dirty="0" err="1"/>
              <a:t>for</a:t>
            </a:r>
            <a:r>
              <a:rPr lang="ru-RU" sz="1600" i="1" dirty="0"/>
              <a:t> </a:t>
            </a:r>
            <a:r>
              <a:rPr lang="ru-RU" sz="1600" i="1" dirty="0" err="1"/>
              <a:t>Your</a:t>
            </a:r>
            <a:r>
              <a:rPr lang="ru-RU" sz="1600" i="1" dirty="0"/>
              <a:t> </a:t>
            </a:r>
            <a:r>
              <a:rPr lang="ru-RU" sz="1600" i="1" dirty="0" err="1"/>
              <a:t>Marriage</a:t>
            </a:r>
            <a:r>
              <a:rPr lang="ru-RU" sz="1600" i="1" dirty="0"/>
              <a:t>. </a:t>
            </a:r>
            <a:r>
              <a:rPr lang="ru-RU" sz="1600" i="1" dirty="0" err="1"/>
              <a:t>John</a:t>
            </a:r>
            <a:r>
              <a:rPr lang="ru-RU" sz="1600" i="1" dirty="0"/>
              <a:t> </a:t>
            </a:r>
            <a:r>
              <a:rPr lang="ru-RU" sz="1600" i="1" dirty="0" err="1"/>
              <a:t>Wiley</a:t>
            </a:r>
            <a:r>
              <a:rPr lang="ru-RU" sz="1600" i="1" dirty="0"/>
              <a:t> &amp; </a:t>
            </a:r>
            <a:r>
              <a:rPr lang="ru-RU" sz="1600" i="1" dirty="0" err="1"/>
              <a:t>Sons</a:t>
            </a:r>
            <a:r>
              <a:rPr lang="ru-RU" sz="1600" i="1" dirty="0"/>
              <a:t>. </a:t>
            </a:r>
          </a:p>
          <a:p>
            <a:pPr marL="285750" indent="-285750">
              <a:buFont typeface="Wingdings" charset="2"/>
              <a:buChar char="§"/>
            </a:pPr>
            <a:endParaRPr lang="ru-RU" sz="1600" i="1" dirty="0"/>
          </a:p>
          <a:p>
            <a:pPr marL="285750" indent="-285750">
              <a:buFont typeface="Wingdings" charset="2"/>
              <a:buChar char="§"/>
            </a:pPr>
            <a:r>
              <a:rPr lang="ru-RU" sz="1600" i="1" dirty="0" err="1"/>
              <a:t>Walsh</a:t>
            </a:r>
            <a:r>
              <a:rPr lang="ru-RU" sz="1600" i="1" dirty="0"/>
              <a:t>, </a:t>
            </a:r>
            <a:r>
              <a:rPr lang="ru-RU" sz="1600" i="1" dirty="0" err="1"/>
              <a:t>F</a:t>
            </a:r>
            <a:r>
              <a:rPr lang="ru-RU" sz="1600" i="1" dirty="0"/>
              <a:t>. (2015). </a:t>
            </a:r>
            <a:r>
              <a:rPr lang="ru-RU" sz="1600" i="1" dirty="0" err="1"/>
              <a:t>Strengthening</a:t>
            </a:r>
            <a:r>
              <a:rPr lang="ru-RU" sz="1600" i="1" dirty="0"/>
              <a:t> </a:t>
            </a:r>
            <a:r>
              <a:rPr lang="ru-RU" sz="1600" i="1" dirty="0" err="1"/>
              <a:t>family</a:t>
            </a:r>
            <a:r>
              <a:rPr lang="ru-RU" sz="1600" i="1" dirty="0"/>
              <a:t> </a:t>
            </a:r>
            <a:r>
              <a:rPr lang="ru-RU" sz="1600" i="1" dirty="0" err="1"/>
              <a:t>resilience</a:t>
            </a:r>
            <a:r>
              <a:rPr lang="ru-RU" sz="1600" i="1" dirty="0"/>
              <a:t>. </a:t>
            </a:r>
            <a:r>
              <a:rPr lang="ru-RU" sz="1600" i="1" dirty="0" err="1"/>
              <a:t>Guilford</a:t>
            </a:r>
            <a:r>
              <a:rPr lang="ru-RU" sz="1600" i="1" dirty="0"/>
              <a:t> </a:t>
            </a:r>
            <a:r>
              <a:rPr lang="ru-RU" sz="1600" i="1" dirty="0" err="1"/>
              <a:t>publications</a:t>
            </a:r>
            <a:r>
              <a:rPr lang="ru-RU" sz="1600" i="1" dirty="0"/>
              <a:t>. </a:t>
            </a:r>
          </a:p>
          <a:p>
            <a:pPr marL="285750" indent="-285750">
              <a:buFont typeface="Wingdings" charset="2"/>
              <a:buChar char="§"/>
            </a:pPr>
            <a:endParaRPr lang="ru-RU" sz="1600" i="1" dirty="0"/>
          </a:p>
          <a:p>
            <a:pPr marL="285750" indent="-285750">
              <a:buFont typeface="Wingdings" charset="2"/>
              <a:buChar char="§"/>
            </a:pPr>
            <a:r>
              <a:rPr lang="ru-RU" sz="1600" i="1" dirty="0" err="1"/>
              <a:t>White</a:t>
            </a:r>
            <a:r>
              <a:rPr lang="ru-RU" sz="1600" i="1" dirty="0"/>
              <a:t>, </a:t>
            </a:r>
            <a:r>
              <a:rPr lang="ru-RU" sz="1600" i="1" dirty="0" err="1"/>
              <a:t>E</a:t>
            </a:r>
            <a:r>
              <a:rPr lang="ru-RU" sz="1600" i="1" dirty="0"/>
              <a:t>. </a:t>
            </a:r>
            <a:r>
              <a:rPr lang="ru-RU" sz="1600" i="1" dirty="0" err="1"/>
              <a:t>G</a:t>
            </a:r>
            <a:r>
              <a:rPr lang="ru-RU" sz="1600" i="1" dirty="0"/>
              <a:t>. (1892). </a:t>
            </a:r>
            <a:r>
              <a:rPr lang="ru-RU" sz="1600" i="1" dirty="0" err="1"/>
              <a:t>Steps</a:t>
            </a:r>
            <a:r>
              <a:rPr lang="ru-RU" sz="1600" i="1" dirty="0"/>
              <a:t> </a:t>
            </a:r>
            <a:r>
              <a:rPr lang="ru-RU" sz="1600" i="1" dirty="0" err="1"/>
              <a:t>to</a:t>
            </a:r>
            <a:r>
              <a:rPr lang="ru-RU" sz="1600" i="1" dirty="0"/>
              <a:t> </a:t>
            </a:r>
            <a:r>
              <a:rPr lang="ru-RU" sz="1600" i="1" dirty="0" err="1"/>
              <a:t>Christ</a:t>
            </a:r>
            <a:r>
              <a:rPr lang="ru-RU" sz="1600" i="1" dirty="0"/>
              <a:t>. </a:t>
            </a:r>
            <a:r>
              <a:rPr lang="ru-RU" sz="1600" i="1" dirty="0" err="1"/>
              <a:t>Pacific</a:t>
            </a:r>
            <a:r>
              <a:rPr lang="ru-RU" sz="1600" i="1" dirty="0"/>
              <a:t> </a:t>
            </a:r>
            <a:r>
              <a:rPr lang="ru-RU" sz="1600" i="1" dirty="0" err="1"/>
              <a:t>Press</a:t>
            </a:r>
            <a:r>
              <a:rPr lang="ru-RU" sz="1600" i="1" dirty="0"/>
              <a:t> </a:t>
            </a:r>
            <a:r>
              <a:rPr lang="ru-RU" sz="1600" i="1" dirty="0" err="1"/>
              <a:t>Publishing</a:t>
            </a:r>
            <a:r>
              <a:rPr lang="ru-RU" sz="1600" i="1" dirty="0"/>
              <a:t> </a:t>
            </a:r>
            <a:r>
              <a:rPr lang="ru-RU" sz="1600" i="1" dirty="0" err="1"/>
              <a:t>Association</a:t>
            </a:r>
            <a:r>
              <a:rPr lang="ru-RU" sz="1600" i="1" dirty="0"/>
              <a:t>. </a:t>
            </a:r>
          </a:p>
          <a:p>
            <a:pPr marL="285750" indent="-285750">
              <a:buFont typeface="Wingdings" charset="2"/>
              <a:buChar char="§"/>
            </a:pPr>
            <a:endParaRPr lang="ru-RU" sz="1600" i="1" dirty="0"/>
          </a:p>
          <a:p>
            <a:pPr marL="285750" indent="-285750">
              <a:buFont typeface="Wingdings" charset="2"/>
              <a:buChar char="§"/>
            </a:pPr>
            <a:r>
              <a:rPr lang="ru-RU" sz="1600" i="1" dirty="0" err="1"/>
              <a:t>Oliver</a:t>
            </a:r>
            <a:r>
              <a:rPr lang="ru-RU" sz="1600" i="1" dirty="0"/>
              <a:t>, </a:t>
            </a:r>
            <a:r>
              <a:rPr lang="ru-RU" sz="1600" i="1" dirty="0" err="1"/>
              <a:t>W</a:t>
            </a:r>
            <a:r>
              <a:rPr lang="ru-RU" sz="1600" i="1" dirty="0"/>
              <a:t>., &amp; </a:t>
            </a:r>
            <a:r>
              <a:rPr lang="ru-RU" sz="1600" i="1" dirty="0" err="1"/>
              <a:t>Oliver</a:t>
            </a:r>
            <a:r>
              <a:rPr lang="ru-RU" sz="1600" i="1" dirty="0"/>
              <a:t> </a:t>
            </a:r>
            <a:r>
              <a:rPr lang="ru-RU" sz="1600" i="1" dirty="0" err="1"/>
              <a:t>E</a:t>
            </a:r>
            <a:r>
              <a:rPr lang="ru-RU" sz="1600" i="1" dirty="0"/>
              <a:t>. (2020, </a:t>
            </a:r>
            <a:r>
              <a:rPr lang="ru-RU" sz="1600" i="1" dirty="0" err="1"/>
              <a:t>April</a:t>
            </a:r>
            <a:r>
              <a:rPr lang="ru-RU" sz="1600" i="1" dirty="0"/>
              <a:t> 18). </a:t>
            </a:r>
            <a:r>
              <a:rPr lang="ru-RU" sz="1600" i="1" dirty="0" err="1"/>
              <a:t>Your</a:t>
            </a:r>
            <a:r>
              <a:rPr lang="ru-RU" sz="1600" i="1" dirty="0"/>
              <a:t> </a:t>
            </a:r>
            <a:r>
              <a:rPr lang="ru-RU" sz="1600" i="1" dirty="0" err="1"/>
              <a:t>marriage</a:t>
            </a:r>
            <a:r>
              <a:rPr lang="ru-RU" sz="1600" i="1" dirty="0"/>
              <a:t> </a:t>
            </a:r>
            <a:r>
              <a:rPr lang="ru-RU" sz="1600" i="1" dirty="0" err="1"/>
              <a:t>can</a:t>
            </a:r>
            <a:r>
              <a:rPr lang="ru-RU" sz="1600" i="1" dirty="0"/>
              <a:t> </a:t>
            </a:r>
            <a:r>
              <a:rPr lang="ru-RU" sz="1600" i="1" dirty="0" err="1"/>
              <a:t>survive</a:t>
            </a:r>
            <a:r>
              <a:rPr lang="ru-RU" sz="1600" i="1" dirty="0"/>
              <a:t> COVID-19. </a:t>
            </a:r>
            <a:r>
              <a:rPr lang="ru-RU" sz="1600" i="1" dirty="0" err="1"/>
              <a:t>Adventist</a:t>
            </a:r>
            <a:r>
              <a:rPr lang="ru-RU" sz="1600" i="1" dirty="0"/>
              <a:t> </a:t>
            </a:r>
            <a:r>
              <a:rPr lang="ru-RU" sz="1600" i="1" dirty="0" err="1"/>
              <a:t>Review</a:t>
            </a:r>
            <a:r>
              <a:rPr lang="ru-RU" sz="1600" i="1" dirty="0"/>
              <a:t>. </a:t>
            </a:r>
            <a:r>
              <a:rPr lang="ru-RU" sz="1600" i="1" dirty="0" err="1"/>
              <a:t>https</a:t>
            </a:r>
            <a:r>
              <a:rPr lang="ru-RU" sz="1600" i="1" dirty="0"/>
              <a:t>://</a:t>
            </a:r>
            <a:r>
              <a:rPr lang="ru-RU" sz="1600" i="1" dirty="0" err="1"/>
              <a:t>www.adventistreview.org</a:t>
            </a:r>
            <a:r>
              <a:rPr lang="ru-RU" sz="1600" i="1" dirty="0"/>
              <a:t>/your-marriage-can-survive-covid-</a:t>
            </a:r>
            <a:r>
              <a:rPr lang="ru-RU" sz="1600" i="1" dirty="0" smtClean="0"/>
              <a:t>19</a:t>
            </a:r>
            <a:endParaRPr lang="ru-RU" sz="1600" i="1" dirty="0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6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969543" y="3474408"/>
            <a:ext cx="7228705" cy="201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/>
              <a:t>«Потому оставит человек отца своего и мать свою и прилепится </a:t>
            </a:r>
            <a:br>
              <a:rPr lang="ru-RU" sz="3600" b="1" dirty="0" smtClean="0"/>
            </a:br>
            <a:r>
              <a:rPr lang="ru-RU" sz="3600" b="1" dirty="0" smtClean="0"/>
              <a:t>к жене своей; и будут одна плоть» </a:t>
            </a:r>
          </a:p>
          <a:p>
            <a:pPr algn="ctr"/>
            <a:endParaRPr lang="ru-RU" sz="1050" dirty="0" smtClean="0"/>
          </a:p>
          <a:p>
            <a:pPr algn="ctr"/>
            <a:r>
              <a:rPr lang="ru-RU" sz="2800" dirty="0" smtClean="0"/>
              <a:t>Бытие </a:t>
            </a:r>
            <a:r>
              <a:rPr lang="en-US" sz="2800" dirty="0" smtClean="0"/>
              <a:t>2</a:t>
            </a:r>
            <a:r>
              <a:rPr lang="en-US" sz="2800" dirty="0"/>
              <a:t>:24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C277CBE-ADF9-3D45-8EB4-0A721F45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184" y="1281374"/>
            <a:ext cx="2693629" cy="164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960902" y="1733010"/>
            <a:ext cx="7240772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/>
              <a:t>Изучить </a:t>
            </a:r>
            <a:r>
              <a:rPr lang="ru-RU" sz="4000" dirty="0"/>
              <a:t>основные факторы, </a:t>
            </a:r>
            <a:r>
              <a:rPr lang="ru-RU" sz="4000" dirty="0" smtClean="0"/>
              <a:t>способствующие </a:t>
            </a:r>
            <a:r>
              <a:rPr lang="ru-RU" sz="4000" dirty="0"/>
              <a:t>построению крепкого брака, способного пережить сложности и травмы, с которыми неизбежно сталкивается каждая семья</a:t>
            </a:r>
            <a:r>
              <a:rPr lang="ru-RU" sz="4000" dirty="0" smtClean="0"/>
              <a:t>.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80824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Цель семинара: </a:t>
            </a:r>
            <a:endParaRPr lang="bg-BG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2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914400" y="1042714"/>
            <a:ext cx="738781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Пандемия COVID-19 кардинально </a:t>
            </a:r>
            <a:r>
              <a:rPr lang="ru-RU" sz="3200" dirty="0" smtClean="0"/>
              <a:t>изменила </a:t>
            </a:r>
            <a:r>
              <a:rPr lang="ru-RU" sz="3200" dirty="0"/>
              <a:t>жизнь наших </a:t>
            </a:r>
            <a:r>
              <a:rPr lang="ru-RU" sz="3200" dirty="0" err="1"/>
              <a:t>семеи</a:t>
            </a:r>
            <a:r>
              <a:rPr lang="ru-RU" sz="3200" dirty="0"/>
              <a:t>̆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r>
              <a:rPr lang="ru-RU" sz="3200" dirty="0" smtClean="0"/>
              <a:t>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Брак </a:t>
            </a:r>
            <a:r>
              <a:rPr lang="ru-RU" sz="3200" dirty="0"/>
              <a:t>и </a:t>
            </a:r>
            <a:r>
              <a:rPr lang="ru-RU" sz="3200" dirty="0" smtClean="0"/>
              <a:t>семейная </a:t>
            </a:r>
            <a:r>
              <a:rPr lang="ru-RU" sz="3200" dirty="0"/>
              <a:t>жизнь полны проблем.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При </a:t>
            </a:r>
            <a:r>
              <a:rPr lang="ru-RU" sz="3200" dirty="0"/>
              <a:t>возникновении непредвиденных </a:t>
            </a:r>
            <a:r>
              <a:rPr lang="ru-RU" sz="3200" dirty="0" smtClean="0"/>
              <a:t>обстоятельств, трудности накладываются на </a:t>
            </a:r>
            <a:r>
              <a:rPr lang="ru-RU" sz="3200" dirty="0"/>
              <a:t>уже </a:t>
            </a:r>
            <a:r>
              <a:rPr lang="ru-RU" sz="3200" dirty="0" smtClean="0"/>
              <a:t>существующие.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Вступление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4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1100960" y="1584096"/>
            <a:ext cx="72740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Крепкий брак обладает </a:t>
            </a:r>
            <a:r>
              <a:rPr lang="ru-RU" sz="3600" dirty="0"/>
              <a:t>эмоциональной и социальной способностью приспосабливаться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</a:t>
            </a:r>
            <a:r>
              <a:rPr lang="ru-RU" sz="3600" dirty="0"/>
              <a:t>восстанавливаться после воздействия травмирующих событий или </a:t>
            </a:r>
            <a:r>
              <a:rPr lang="ru-RU" sz="3600" dirty="0" smtClean="0"/>
              <a:t>значительных проблем.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668594" y="317323"/>
            <a:ext cx="809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Что такое крепкий брак?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6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808074" y="317323"/>
            <a:ext cx="80977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Подготовка к смене этапов жизни </a:t>
            </a:r>
            <a:endParaRPr lang="ru-RU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08074" y="1281374"/>
            <a:ext cx="7527852" cy="143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/>
              <a:t>В </a:t>
            </a:r>
            <a:r>
              <a:rPr lang="ru-RU" sz="3200" dirty="0"/>
              <a:t>силу разных </a:t>
            </a:r>
            <a:r>
              <a:rPr lang="ru-RU" sz="3200" dirty="0" smtClean="0"/>
              <a:t>причин супружеские отношения постоянно претерпевают изменения: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C207610-E061-884F-AE18-63639CF5CF55}"/>
              </a:ext>
            </a:extLst>
          </p:cNvPr>
          <p:cNvSpPr txBox="1"/>
          <p:nvPr/>
        </p:nvSpPr>
        <p:spPr>
          <a:xfrm>
            <a:off x="968644" y="2788534"/>
            <a:ext cx="7137579" cy="222903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Появление детей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Заболевания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Работа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Финансы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Депрессия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Беспокойство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Неверность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Разные увлечения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Старение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7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08074" y="1281374"/>
            <a:ext cx="75278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«Я </a:t>
            </a:r>
            <a:r>
              <a:rPr lang="ru-RU" sz="2800" dirty="0" smtClean="0"/>
              <a:t>должен </a:t>
            </a:r>
            <a:r>
              <a:rPr lang="ru-RU" sz="2800" dirty="0"/>
              <a:t>сказать, что отношения между двумя адекватными состоящими в браке людьми сильно меняются каждые несколько лет, </a:t>
            </a:r>
            <a:r>
              <a:rPr lang="ru-RU" sz="2800" dirty="0" smtClean="0"/>
              <a:t>часто </a:t>
            </a:r>
            <a:r>
              <a:rPr lang="ru-RU" sz="2800" dirty="0"/>
              <a:t>они об этом даже не знают; каждое </a:t>
            </a:r>
            <a:r>
              <a:rPr lang="ru-RU" sz="2800" dirty="0" smtClean="0"/>
              <a:t>изменение </a:t>
            </a:r>
            <a:r>
              <a:rPr lang="ru-RU" sz="2800" dirty="0"/>
              <a:t>приносит боль, </a:t>
            </a:r>
            <a:r>
              <a:rPr lang="ru-RU" sz="2800" dirty="0" smtClean="0"/>
              <a:t>даже, </a:t>
            </a:r>
            <a:r>
              <a:rPr lang="ru-RU" sz="2800" dirty="0"/>
              <a:t>если приносит </a:t>
            </a:r>
            <a:r>
              <a:rPr lang="ru-RU" sz="2800" dirty="0" smtClean="0"/>
              <a:t>определённую </a:t>
            </a:r>
            <a:r>
              <a:rPr lang="ru-RU" sz="2800" dirty="0"/>
              <a:t>радость. </a:t>
            </a:r>
            <a:r>
              <a:rPr lang="ru-RU" sz="2800" dirty="0" err="1"/>
              <a:t>Длительныи</a:t>
            </a:r>
            <a:r>
              <a:rPr lang="ru-RU" sz="2800" dirty="0"/>
              <a:t>̆ брак — это череда изменений... подобно рекам, про- </a:t>
            </a:r>
            <a:r>
              <a:rPr lang="ru-RU" sz="2800" dirty="0" err="1"/>
              <a:t>текающим</a:t>
            </a:r>
            <a:r>
              <a:rPr lang="ru-RU" sz="2800" dirty="0"/>
              <a:t> через разные страны и местности». </a:t>
            </a:r>
          </a:p>
          <a:p>
            <a:endParaRPr lang="en-US" sz="2800" dirty="0"/>
          </a:p>
          <a:p>
            <a:pPr algn="ctr"/>
            <a:r>
              <a:rPr lang="ru-RU" sz="2000" dirty="0" smtClean="0"/>
              <a:t>Книга: </a:t>
            </a:r>
            <a:r>
              <a:rPr lang="ru-RU" sz="2000" dirty="0"/>
              <a:t>«Мы </a:t>
            </a:r>
            <a:r>
              <a:rPr lang="ru-RU" sz="2000" dirty="0" smtClean="0"/>
              <a:t>нужны </a:t>
            </a:r>
            <a:r>
              <a:rPr lang="ru-RU" sz="2000" dirty="0"/>
              <a:t>друг другу» Д. Х. Лоуренс </a:t>
            </a:r>
          </a:p>
          <a:p>
            <a:pPr algn="ctr"/>
            <a:r>
              <a:rPr lang="ru-RU" sz="2000" dirty="0" smtClean="0"/>
              <a:t>(</a:t>
            </a:r>
            <a:r>
              <a:rPr lang="en-US" sz="2000" dirty="0" smtClean="0"/>
              <a:t>“</a:t>
            </a:r>
            <a:r>
              <a:rPr lang="en-US" sz="2000" i="1" dirty="0"/>
              <a:t>We Need One Another</a:t>
            </a:r>
            <a:r>
              <a:rPr lang="en-US" sz="2000" dirty="0"/>
              <a:t>,” D</a:t>
            </a:r>
            <a:r>
              <a:rPr lang="en-US" sz="2000" dirty="0" smtClean="0"/>
              <a:t>.</a:t>
            </a:r>
            <a:r>
              <a:rPr lang="ru-RU" sz="2000" dirty="0" smtClean="0"/>
              <a:t> </a:t>
            </a:r>
            <a:r>
              <a:rPr lang="en-US" sz="2000" dirty="0" smtClean="0"/>
              <a:t>H</a:t>
            </a:r>
            <a:r>
              <a:rPr lang="en-US" sz="2000" dirty="0"/>
              <a:t>. </a:t>
            </a:r>
            <a:r>
              <a:rPr lang="en-US" sz="2000" dirty="0" smtClean="0"/>
              <a:t>Lawrence</a:t>
            </a:r>
            <a:r>
              <a:rPr lang="ru-RU" sz="2000" dirty="0" smtClean="0"/>
              <a:t>)</a:t>
            </a:r>
            <a:r>
              <a:rPr lang="en-US" sz="2000" dirty="0" smtClean="0"/>
              <a:t> </a:t>
            </a:r>
            <a:r>
              <a:rPr lang="en-US" sz="20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1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80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Упражнение для пары </a:t>
            </a:r>
            <a:r>
              <a:rPr lang="en-US" sz="36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08074" y="2645489"/>
            <a:ext cx="7527852" cy="334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Поразмышляйте </a:t>
            </a:r>
            <a:r>
              <a:rPr lang="ru-RU" sz="3200" b="1" dirty="0"/>
              <a:t>о </a:t>
            </a:r>
            <a:r>
              <a:rPr lang="ru-RU" sz="3200" b="1" dirty="0" smtClean="0"/>
              <a:t>приведённой̆ </a:t>
            </a:r>
            <a:r>
              <a:rPr lang="ru-RU" sz="3200" b="1" dirty="0"/>
              <a:t>выше </a:t>
            </a:r>
            <a:r>
              <a:rPr lang="ru-RU" sz="3200" b="1" dirty="0" smtClean="0"/>
              <a:t>цитате Д. Х. Лоуренса. </a:t>
            </a:r>
          </a:p>
          <a:p>
            <a:pPr algn="ctr"/>
            <a:endParaRPr lang="ru-RU" b="1" dirty="0"/>
          </a:p>
          <a:p>
            <a:pPr algn="ctr">
              <a:lnSpc>
                <a:spcPct val="80000"/>
              </a:lnSpc>
            </a:pPr>
            <a:r>
              <a:rPr lang="ru-RU" sz="3200" dirty="0" smtClean="0"/>
              <a:t>Были </a:t>
            </a:r>
            <a:r>
              <a:rPr lang="ru-RU" sz="3200" dirty="0"/>
              <a:t>ли вы </a:t>
            </a:r>
            <a:r>
              <a:rPr lang="ru-RU" sz="3200" dirty="0" smtClean="0"/>
              <a:t>(или не были) подготовлены </a:t>
            </a:r>
            <a:br>
              <a:rPr lang="ru-RU" sz="3200" dirty="0" smtClean="0"/>
            </a:br>
            <a:r>
              <a:rPr lang="ru-RU" sz="3200" dirty="0" smtClean="0"/>
              <a:t>к изменениям</a:t>
            </a:r>
            <a:r>
              <a:rPr lang="ru-RU" sz="3200" dirty="0"/>
              <a:t>, произошедшим в вашем </a:t>
            </a:r>
            <a:r>
              <a:rPr lang="ru-RU" sz="3200" dirty="0" smtClean="0"/>
              <a:t>союзе? Подумайте </a:t>
            </a:r>
            <a:r>
              <a:rPr lang="ru-RU" sz="3200" dirty="0"/>
              <a:t>о </a:t>
            </a:r>
            <a:r>
              <a:rPr lang="ru-RU" sz="3200" dirty="0" smtClean="0"/>
              <a:t>личностных изменениях</a:t>
            </a:r>
            <a:r>
              <a:rPr lang="ru-RU" sz="3200" dirty="0"/>
              <a:t>, изменениях в отношениях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/>
              <a:t>независящих от </a:t>
            </a:r>
            <a:r>
              <a:rPr lang="ru-RU" sz="3200" dirty="0" smtClean="0"/>
              <a:t>вас обстоятельствах.</a:t>
            </a:r>
            <a:endParaRPr lang="ru-RU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56BF091-FF34-394B-ACFE-0B8B12963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325" y="1281374"/>
            <a:ext cx="1823350" cy="1115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0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22638" y="2547934"/>
            <a:ext cx="7527852" cy="365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/>
              <a:t>Поразмышляйте </a:t>
            </a:r>
            <a:r>
              <a:rPr lang="ru-RU" sz="3200" b="1" dirty="0"/>
              <a:t>над </a:t>
            </a:r>
            <a:r>
              <a:rPr lang="ru-RU" sz="3200" b="1" dirty="0" smtClean="0"/>
              <a:t>этим текстом </a:t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/>
              <a:t>обсудите, как </a:t>
            </a:r>
            <a:r>
              <a:rPr lang="ru-RU" sz="3200" b="1" dirty="0" smtClean="0"/>
              <a:t>то, о чём в нём говорится может </a:t>
            </a:r>
            <a:r>
              <a:rPr lang="ru-RU" sz="3200" b="1" dirty="0"/>
              <a:t>помочь вашему </a:t>
            </a:r>
            <a:r>
              <a:rPr lang="ru-RU" sz="3200" b="1" dirty="0" smtClean="0"/>
              <a:t>супружескому союзу стать крепче</a:t>
            </a:r>
            <a:r>
              <a:rPr lang="ru-RU" sz="3200" b="1" dirty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en-US" sz="3200" dirty="0"/>
          </a:p>
          <a:p>
            <a:pPr algn="ctr">
              <a:lnSpc>
                <a:spcPct val="80000"/>
              </a:lnSpc>
            </a:pPr>
            <a:r>
              <a:rPr lang="ru-RU" sz="3200" i="1" dirty="0"/>
              <a:t>«Потому оставит человек отца своего </a:t>
            </a:r>
          </a:p>
          <a:p>
            <a:pPr algn="ctr">
              <a:lnSpc>
                <a:spcPct val="80000"/>
              </a:lnSpc>
            </a:pPr>
            <a:r>
              <a:rPr lang="ru-RU" sz="3200" i="1" dirty="0"/>
              <a:t>и мать свою и прилепится к жене </a:t>
            </a:r>
            <a:r>
              <a:rPr lang="ru-RU" sz="3200" i="1" dirty="0" err="1"/>
              <a:t>своеи</a:t>
            </a:r>
            <a:r>
              <a:rPr lang="ru-RU" sz="3200" i="1" dirty="0"/>
              <a:t>̆;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и будут </a:t>
            </a:r>
            <a:r>
              <a:rPr lang="ru-RU" sz="3200" i="1" dirty="0"/>
              <a:t>двое одна плоть</a:t>
            </a:r>
            <a:r>
              <a:rPr lang="ru-RU" sz="3200" i="1" dirty="0" smtClean="0"/>
              <a:t>»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/>
              <a:t>(</a:t>
            </a:r>
            <a:r>
              <a:rPr lang="ru-RU" sz="3200" dirty="0"/>
              <a:t>Быт. 2:24).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10F7ED-F0DD-E94A-B30F-528BFA7B7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891" y="1281374"/>
            <a:ext cx="1821346" cy="111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80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Упражнение для пары 2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Крепкий брак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1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550</Words>
  <Application>Microsoft Macintosh PowerPoint</Application>
  <PresentationFormat>On-screen Show (4:3)</PresentationFormat>
  <Paragraphs>81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Yulia Lisovaya</cp:lastModifiedBy>
  <cp:revision>77</cp:revision>
  <dcterms:created xsi:type="dcterms:W3CDTF">2015-08-17T22:20:08Z</dcterms:created>
  <dcterms:modified xsi:type="dcterms:W3CDTF">2022-01-17T12:41:39Z</dcterms:modified>
</cp:coreProperties>
</file>