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87" r:id="rId4"/>
    <p:sldId id="294" r:id="rId5"/>
    <p:sldId id="295" r:id="rId6"/>
    <p:sldId id="258" r:id="rId7"/>
    <p:sldId id="261" r:id="rId8"/>
    <p:sldId id="259" r:id="rId9"/>
    <p:sldId id="262" r:id="rId10"/>
    <p:sldId id="278" r:id="rId11"/>
    <p:sldId id="288" r:id="rId12"/>
    <p:sldId id="263" r:id="rId13"/>
    <p:sldId id="264" r:id="rId14"/>
    <p:sldId id="265" r:id="rId15"/>
    <p:sldId id="276" r:id="rId16"/>
    <p:sldId id="286" r:id="rId17"/>
    <p:sldId id="289" r:id="rId18"/>
    <p:sldId id="266" r:id="rId19"/>
    <p:sldId id="290" r:id="rId20"/>
    <p:sldId id="291" r:id="rId21"/>
    <p:sldId id="267" r:id="rId22"/>
    <p:sldId id="268" r:id="rId23"/>
    <p:sldId id="277" r:id="rId24"/>
    <p:sldId id="293" r:id="rId25"/>
    <p:sldId id="292" r:id="rId26"/>
    <p:sldId id="269" r:id="rId27"/>
    <p:sldId id="270" r:id="rId28"/>
    <p:sldId id="271" r:id="rId29"/>
    <p:sldId id="272" r:id="rId30"/>
    <p:sldId id="273" r:id="rId31"/>
    <p:sldId id="27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342" autoAdjust="0"/>
  </p:normalViewPr>
  <p:slideViewPr>
    <p:cSldViewPr>
      <p:cViewPr varScale="1">
        <p:scale>
          <a:sx n="74" d="100"/>
          <a:sy n="74" d="100"/>
        </p:scale>
        <p:origin x="1932"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AEB9E7-E7E6-4BCF-B386-117560C9EE09}" type="datetimeFigureOut">
              <a:rPr lang="en-US" smtClean="0"/>
              <a:t>6/10/2018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3D8E6A-5A49-4261-BEAC-9D025E69ABF1}" type="slidenum">
              <a:rPr lang="en-US" smtClean="0"/>
              <a:t>‹#›</a:t>
            </a:fld>
            <a:endParaRPr lang="en-US"/>
          </a:p>
        </p:txBody>
      </p:sp>
    </p:spTree>
    <p:extLst>
      <p:ext uri="{BB962C8B-B14F-4D97-AF65-F5344CB8AC3E}">
        <p14:creationId xmlns:p14="http://schemas.microsoft.com/office/powerpoint/2010/main" val="49934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Their relationship began like so many others.  Michal loved David (1 Sam 18:20).  She loved David enough to hide him and to lie to her own father to protect him (1 Sam 19:11-18).</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Although the Bible doesn’t say so, David must have had strong feelings toward her, enough to go to war for her. (1 Sam 18:27-28 )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at the end, this fairytale romance ended in bitter disappointment.  What happened to them?  Where did they go wrong?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John </a:t>
            </a:r>
            <a:r>
              <a:rPr lang="en-US" sz="1200" kern="1200" dirty="0" err="1">
                <a:solidFill>
                  <a:schemeClr val="tx1"/>
                </a:solidFill>
                <a:effectLst/>
                <a:latin typeface="+mn-lt"/>
                <a:ea typeface="+mn-ea"/>
                <a:cs typeface="+mn-cs"/>
              </a:rPr>
              <a:t>Gottman</a:t>
            </a:r>
            <a:r>
              <a:rPr lang="en-US" sz="1200" kern="1200" dirty="0">
                <a:solidFill>
                  <a:schemeClr val="tx1"/>
                </a:solidFill>
                <a:effectLst/>
                <a:latin typeface="+mn-lt"/>
                <a:ea typeface="+mn-ea"/>
                <a:cs typeface="+mn-cs"/>
              </a:rPr>
              <a:t>, a marriage researcher and therapist, suggests there are four ways of interacting that sabotage your attempts to communicate with your spouse.  Interestingly enough, we see these four patterns illustrated in the relationship between Michal, King Saul’s daughter, and King David, her husband.  </a:t>
            </a:r>
          </a:p>
          <a:p>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Gottman</a:t>
            </a:r>
            <a:r>
              <a:rPr lang="en-US" sz="1200" kern="1200" dirty="0">
                <a:solidFill>
                  <a:schemeClr val="tx1"/>
                </a:solidFill>
                <a:effectLst/>
                <a:latin typeface="+mn-lt"/>
                <a:ea typeface="+mn-ea"/>
                <a:cs typeface="+mn-cs"/>
              </a:rPr>
              <a:t> calls these “the Four Horsemen of Marriages in Trouble, and they are given in order from the least to the most dangerous.</a:t>
            </a:r>
          </a:p>
        </p:txBody>
      </p:sp>
      <p:sp>
        <p:nvSpPr>
          <p:cNvPr id="4" name="Slide Number Placeholder 3"/>
          <p:cNvSpPr>
            <a:spLocks noGrp="1"/>
          </p:cNvSpPr>
          <p:nvPr>
            <p:ph type="sldNum" sz="quarter" idx="10"/>
          </p:nvPr>
        </p:nvSpPr>
        <p:spPr/>
        <p:txBody>
          <a:bodyPr/>
          <a:lstStyle/>
          <a:p>
            <a:fld id="{743D8E6A-5A49-4261-BEAC-9D025E69ABF1}" type="slidenum">
              <a:rPr lang="en-US" smtClean="0"/>
              <a:t>2</a:t>
            </a:fld>
            <a:endParaRPr lang="en-US"/>
          </a:p>
        </p:txBody>
      </p:sp>
    </p:spTree>
    <p:extLst>
      <p:ext uri="{BB962C8B-B14F-4D97-AF65-F5344CB8AC3E}">
        <p14:creationId xmlns:p14="http://schemas.microsoft.com/office/powerpoint/2010/main" val="1931166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a:t>
            </a:r>
            <a:r>
              <a:rPr lang="en-US" sz="1200" b="1" u="sng" kern="1200" dirty="0">
                <a:solidFill>
                  <a:schemeClr val="tx1"/>
                </a:solidFill>
                <a:effectLst/>
                <a:latin typeface="+mn-lt"/>
                <a:ea typeface="+mn-ea"/>
                <a:cs typeface="+mn-cs"/>
              </a:rPr>
              <a:t>one of the base fellows</a:t>
            </a:r>
            <a:r>
              <a:rPr lang="en-US" sz="1200" kern="1200" dirty="0">
                <a:solidFill>
                  <a:schemeClr val="tx1"/>
                </a:solidFill>
                <a:effectLst/>
                <a:latin typeface="+mn-lt"/>
                <a:ea typeface="+mn-ea"/>
                <a:cs typeface="+mn-cs"/>
              </a:rPr>
              <a:t> shamelessly uncovers himself!“</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Criticism involves attacking someone’s personality or character – rather than a specific behavior – usually with blame.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Michal attacked David and called him “a vulgar person,” “a dirty old man,” “a mindless fool,” “a buffoon.”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It’s one thing to complain to your spouse about something they’ve done; but it’s another to criticize them.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a general rule, a criticism entails blaming, making a personal attack or an accusation, while a complaint is a negative comment about something you wish were otherwise.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oversimplify, complaints could easily begin with the word I, and criticism with the word you.</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that’s not where the negative interaction between David and Michal stopped.</a:t>
            </a:r>
          </a:p>
        </p:txBody>
      </p:sp>
      <p:sp>
        <p:nvSpPr>
          <p:cNvPr id="4" name="Slide Number Placeholder 3"/>
          <p:cNvSpPr>
            <a:spLocks noGrp="1"/>
          </p:cNvSpPr>
          <p:nvPr>
            <p:ph type="sldNum" sz="quarter" idx="10"/>
          </p:nvPr>
        </p:nvSpPr>
        <p:spPr/>
        <p:txBody>
          <a:bodyPr/>
          <a:lstStyle/>
          <a:p>
            <a:fld id="{743D8E6A-5A49-4261-BEAC-9D025E69ABF1}" type="slidenum">
              <a:rPr lang="en-US" smtClean="0"/>
              <a:t>11</a:t>
            </a:fld>
            <a:endParaRPr lang="en-US"/>
          </a:p>
        </p:txBody>
      </p:sp>
    </p:spTree>
    <p:extLst>
      <p:ext uri="{BB962C8B-B14F-4D97-AF65-F5344CB8AC3E}">
        <p14:creationId xmlns:p14="http://schemas.microsoft.com/office/powerpoint/2010/main" val="724612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a:solidFill>
                  <a:schemeClr val="tx1"/>
                </a:solidFill>
                <a:effectLst/>
                <a:latin typeface="+mn-lt"/>
                <a:ea typeface="+mn-ea"/>
                <a:cs typeface="+mn-cs"/>
              </a:rPr>
              <a:t>Gottman</a:t>
            </a:r>
            <a:r>
              <a:rPr lang="en-US" sz="1200" b="1" kern="1200" dirty="0">
                <a:solidFill>
                  <a:schemeClr val="tx1"/>
                </a:solidFill>
                <a:effectLst/>
                <a:latin typeface="+mn-lt"/>
                <a:ea typeface="+mn-ea"/>
                <a:cs typeface="+mn-cs"/>
              </a:rPr>
              <a:t> calls the SECOND HORSEMAN of Marriages in Trouble– CONTEMPT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the parallel account of this story we read: (1 </a:t>
            </a:r>
            <a:r>
              <a:rPr lang="en-US" sz="1200" kern="1200" dirty="0" err="1">
                <a:solidFill>
                  <a:schemeClr val="tx1"/>
                </a:solidFill>
                <a:effectLst/>
                <a:latin typeface="+mn-lt"/>
                <a:ea typeface="+mn-ea"/>
                <a:cs typeface="+mn-cs"/>
              </a:rPr>
              <a:t>Chr</a:t>
            </a:r>
            <a:r>
              <a:rPr lang="en-US" sz="1200" kern="1200" dirty="0">
                <a:solidFill>
                  <a:schemeClr val="tx1"/>
                </a:solidFill>
                <a:effectLst/>
                <a:latin typeface="+mn-lt"/>
                <a:ea typeface="+mn-ea"/>
                <a:cs typeface="+mn-cs"/>
              </a:rPr>
              <a:t> 15:29 NKJV)  And it happened, as the ark of the covenant of the LORD came to the City of David, that Michal, Saul's daughter, looked through a window and saw King David whirling and playing music; and </a:t>
            </a:r>
            <a:r>
              <a:rPr lang="en-US" sz="1200" u="sng" kern="1200" dirty="0">
                <a:solidFill>
                  <a:schemeClr val="tx1"/>
                </a:solidFill>
                <a:effectLst/>
                <a:latin typeface="+mn-lt"/>
                <a:ea typeface="+mn-ea"/>
                <a:cs typeface="+mn-cs"/>
              </a:rPr>
              <a:t>she despised him in her heart</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743D8E6A-5A49-4261-BEAC-9D025E69ABF1}" type="slidenum">
              <a:rPr lang="en-US" smtClean="0"/>
              <a:t>12</a:t>
            </a:fld>
            <a:endParaRPr lang="en-US"/>
          </a:p>
        </p:txBody>
      </p:sp>
    </p:spTree>
    <p:extLst>
      <p:ext uri="{BB962C8B-B14F-4D97-AF65-F5344CB8AC3E}">
        <p14:creationId xmlns:p14="http://schemas.microsoft.com/office/powerpoint/2010/main" val="1799630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Ellen White writes: “In the bitterness of her passion she could not await David's return to the palace, but went out to meet him, and to his kindly greeting poured forth a torrent of bitter words. Keen and cutting was the irony of her speech.”  {PP 708.5}</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Her words, the tone of her voice, her body language all expressed her contempt toward David.</a:t>
            </a:r>
          </a:p>
        </p:txBody>
      </p:sp>
      <p:sp>
        <p:nvSpPr>
          <p:cNvPr id="4" name="Slide Number Placeholder 3"/>
          <p:cNvSpPr>
            <a:spLocks noGrp="1"/>
          </p:cNvSpPr>
          <p:nvPr>
            <p:ph type="sldNum" sz="quarter" idx="10"/>
          </p:nvPr>
        </p:nvSpPr>
        <p:spPr/>
        <p:txBody>
          <a:bodyPr/>
          <a:lstStyle/>
          <a:p>
            <a:fld id="{743D8E6A-5A49-4261-BEAC-9D025E69ABF1}" type="slidenum">
              <a:rPr lang="en-US" smtClean="0"/>
              <a:t>13</a:t>
            </a:fld>
            <a:endParaRPr lang="en-US"/>
          </a:p>
        </p:txBody>
      </p:sp>
    </p:spTree>
    <p:extLst>
      <p:ext uri="{BB962C8B-B14F-4D97-AF65-F5344CB8AC3E}">
        <p14:creationId xmlns:p14="http://schemas.microsoft.com/office/powerpoint/2010/main" val="3917464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 Sam 6:20: “How glorious was the king of Israel today, uncovering himself today in the eyes of the maids of his servants, as one of the base fellows shamelessly uncovers himself!”</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She probably rolled her eyes, emphasized the words, leaned over, bowed mocking David.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separates contempt from criticism is the intention to insult and psychologically abuse your partner.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With your words and body language, you’re lobbing insults right into the heart of your partner’s sense of self.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what fuels these contemptuous actions are negative thoughts about your spouse – he or she is stupid, disgusting, incompetent, a fool.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 when you feel attacked by your spouse most people react.  In This case, David reacted with what </a:t>
            </a:r>
            <a:r>
              <a:rPr lang="en-US" sz="1200" kern="1200" dirty="0" err="1">
                <a:solidFill>
                  <a:schemeClr val="tx1"/>
                </a:solidFill>
                <a:effectLst/>
                <a:latin typeface="+mn-lt"/>
                <a:ea typeface="+mn-ea"/>
                <a:cs typeface="+mn-cs"/>
              </a:rPr>
              <a:t>Gottman</a:t>
            </a:r>
            <a:r>
              <a:rPr lang="en-US" sz="1200" kern="1200" dirty="0">
                <a:solidFill>
                  <a:schemeClr val="tx1"/>
                </a:solidFill>
                <a:effectLst/>
                <a:latin typeface="+mn-lt"/>
                <a:ea typeface="+mn-ea"/>
                <a:cs typeface="+mn-cs"/>
              </a:rPr>
              <a:t> calls</a:t>
            </a:r>
          </a:p>
        </p:txBody>
      </p:sp>
      <p:sp>
        <p:nvSpPr>
          <p:cNvPr id="4" name="Slide Number Placeholder 3"/>
          <p:cNvSpPr>
            <a:spLocks noGrp="1"/>
          </p:cNvSpPr>
          <p:nvPr>
            <p:ph type="sldNum" sz="quarter" idx="10"/>
          </p:nvPr>
        </p:nvSpPr>
        <p:spPr/>
        <p:txBody>
          <a:bodyPr/>
          <a:lstStyle/>
          <a:p>
            <a:fld id="{743D8E6A-5A49-4261-BEAC-9D025E69ABF1}" type="slidenum">
              <a:rPr lang="en-US" smtClean="0"/>
              <a:t>14</a:t>
            </a:fld>
            <a:endParaRPr lang="en-US"/>
          </a:p>
        </p:txBody>
      </p:sp>
    </p:spTree>
    <p:extLst>
      <p:ext uri="{BB962C8B-B14F-4D97-AF65-F5344CB8AC3E}">
        <p14:creationId xmlns:p14="http://schemas.microsoft.com/office/powerpoint/2010/main" val="2224597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 Sam 6:20: “How glorious was the king of Israel today, uncovering himself today in the eyes of the maids of his servants, as one of the base fellows shamelessly uncovers himself!”</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She probably rolled her eyes, emphasized the words, leaned over, bowed mocking David.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separates contempt from criticism is the intention to insult and psychologically abuse your partner.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With your words and body language, you’re lobbing insults right into the heart of your partner’s sense of self.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what fuels these contemptuous actions are negative thoughts about your spouse – he or she is stupid, disgusting, incompetent, a fool.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 when you feel attacked by your spouse most people react.  In This case, David reacted with what </a:t>
            </a:r>
            <a:r>
              <a:rPr lang="en-US" sz="1200" kern="1200" dirty="0" err="1">
                <a:solidFill>
                  <a:schemeClr val="tx1"/>
                </a:solidFill>
                <a:effectLst/>
                <a:latin typeface="+mn-lt"/>
                <a:ea typeface="+mn-ea"/>
                <a:cs typeface="+mn-cs"/>
              </a:rPr>
              <a:t>Gottman</a:t>
            </a:r>
            <a:r>
              <a:rPr lang="en-US" sz="1200" kern="1200" dirty="0">
                <a:solidFill>
                  <a:schemeClr val="tx1"/>
                </a:solidFill>
                <a:effectLst/>
                <a:latin typeface="+mn-lt"/>
                <a:ea typeface="+mn-ea"/>
                <a:cs typeface="+mn-cs"/>
              </a:rPr>
              <a:t> calls</a:t>
            </a:r>
          </a:p>
        </p:txBody>
      </p:sp>
      <p:sp>
        <p:nvSpPr>
          <p:cNvPr id="4" name="Slide Number Placeholder 3"/>
          <p:cNvSpPr>
            <a:spLocks noGrp="1"/>
          </p:cNvSpPr>
          <p:nvPr>
            <p:ph type="sldNum" sz="quarter" idx="10"/>
          </p:nvPr>
        </p:nvSpPr>
        <p:spPr/>
        <p:txBody>
          <a:bodyPr/>
          <a:lstStyle/>
          <a:p>
            <a:fld id="{743D8E6A-5A49-4261-BEAC-9D025E69ABF1}" type="slidenum">
              <a:rPr lang="en-US" smtClean="0"/>
              <a:t>15</a:t>
            </a:fld>
            <a:endParaRPr lang="en-US"/>
          </a:p>
        </p:txBody>
      </p:sp>
    </p:spTree>
    <p:extLst>
      <p:ext uri="{BB962C8B-B14F-4D97-AF65-F5344CB8AC3E}">
        <p14:creationId xmlns:p14="http://schemas.microsoft.com/office/powerpoint/2010/main" val="2224597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 Sam 6:20: “How glorious was the king of Israel today, uncovering himself today in the eyes of the maids of his servants, as one of the base fellows shamelessly uncovers himself!”</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She probably rolled her eyes, emphasized the words, leaned over, bowed mocking David.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separates contempt from criticism is the intention to insult and psychologically abuse your partner.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With your words and body language, you’re lobbing insults right into the heart of your partner’s sense of self.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what fuels these contemptuous actions are negative thoughts about your spouse – he or she is stupid, disgusting, incompetent, a fool.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 when you feel attacked by your spouse most people react.  In This case, David reacted with what </a:t>
            </a:r>
            <a:r>
              <a:rPr lang="en-US" sz="1200" kern="1200" dirty="0" err="1">
                <a:solidFill>
                  <a:schemeClr val="tx1"/>
                </a:solidFill>
                <a:effectLst/>
                <a:latin typeface="+mn-lt"/>
                <a:ea typeface="+mn-ea"/>
                <a:cs typeface="+mn-cs"/>
              </a:rPr>
              <a:t>Gottman</a:t>
            </a:r>
            <a:r>
              <a:rPr lang="en-US" sz="1200" kern="1200" dirty="0">
                <a:solidFill>
                  <a:schemeClr val="tx1"/>
                </a:solidFill>
                <a:effectLst/>
                <a:latin typeface="+mn-lt"/>
                <a:ea typeface="+mn-ea"/>
                <a:cs typeface="+mn-cs"/>
              </a:rPr>
              <a:t> calls</a:t>
            </a:r>
          </a:p>
        </p:txBody>
      </p:sp>
      <p:sp>
        <p:nvSpPr>
          <p:cNvPr id="4" name="Slide Number Placeholder 3"/>
          <p:cNvSpPr>
            <a:spLocks noGrp="1"/>
          </p:cNvSpPr>
          <p:nvPr>
            <p:ph type="sldNum" sz="quarter" idx="10"/>
          </p:nvPr>
        </p:nvSpPr>
        <p:spPr/>
        <p:txBody>
          <a:bodyPr/>
          <a:lstStyle/>
          <a:p>
            <a:fld id="{743D8E6A-5A49-4261-BEAC-9D025E69ABF1}" type="slidenum">
              <a:rPr lang="en-US" smtClean="0"/>
              <a:t>16</a:t>
            </a:fld>
            <a:endParaRPr lang="en-US"/>
          </a:p>
        </p:txBody>
      </p:sp>
    </p:spTree>
    <p:extLst>
      <p:ext uri="{BB962C8B-B14F-4D97-AF65-F5344CB8AC3E}">
        <p14:creationId xmlns:p14="http://schemas.microsoft.com/office/powerpoint/2010/main" val="2224597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 Sam 6:20: “How glorious was the king of Israel today, uncovering himself today in the eyes of the maids of his servants, as one of the base fellows shamelessly uncovers himself!”</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She probably rolled her eyes, emphasized the words, leaned over, bowed mocking David.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separates contempt from criticism is the intention to insult and psychologically abuse your partner.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With your words and body language, you’re lobbing insults right into the heart of your partner’s sense of self.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what fuels these contemptuous actions are negative thoughts about your spouse – he or she is stupid, disgusting, incompetent, a fool.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 when you feel attacked by your spouse most people react.  In This case, David reacted with what </a:t>
            </a:r>
            <a:r>
              <a:rPr lang="en-US" sz="1200" kern="1200" dirty="0" err="1">
                <a:solidFill>
                  <a:schemeClr val="tx1"/>
                </a:solidFill>
                <a:effectLst/>
                <a:latin typeface="+mn-lt"/>
                <a:ea typeface="+mn-ea"/>
                <a:cs typeface="+mn-cs"/>
              </a:rPr>
              <a:t>Gottman</a:t>
            </a:r>
            <a:r>
              <a:rPr lang="en-US" sz="1200" kern="1200" dirty="0">
                <a:solidFill>
                  <a:schemeClr val="tx1"/>
                </a:solidFill>
                <a:effectLst/>
                <a:latin typeface="+mn-lt"/>
                <a:ea typeface="+mn-ea"/>
                <a:cs typeface="+mn-cs"/>
              </a:rPr>
              <a:t> calls</a:t>
            </a:r>
          </a:p>
        </p:txBody>
      </p:sp>
      <p:sp>
        <p:nvSpPr>
          <p:cNvPr id="4" name="Slide Number Placeholder 3"/>
          <p:cNvSpPr>
            <a:spLocks noGrp="1"/>
          </p:cNvSpPr>
          <p:nvPr>
            <p:ph type="sldNum" sz="quarter" idx="10"/>
          </p:nvPr>
        </p:nvSpPr>
        <p:spPr/>
        <p:txBody>
          <a:bodyPr/>
          <a:lstStyle/>
          <a:p>
            <a:fld id="{743D8E6A-5A49-4261-BEAC-9D025E69ABF1}" type="slidenum">
              <a:rPr lang="en-US" smtClean="0"/>
              <a:t>17</a:t>
            </a:fld>
            <a:endParaRPr lang="en-US"/>
          </a:p>
        </p:txBody>
      </p:sp>
    </p:spTree>
    <p:extLst>
      <p:ext uri="{BB962C8B-B14F-4D97-AF65-F5344CB8AC3E}">
        <p14:creationId xmlns:p14="http://schemas.microsoft.com/office/powerpoint/2010/main" val="3478344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THIRD HORSEMAN – DEFENSIVENESS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 Sam 6:21-22 NKJV)  So David said to Michal, "It was before the LORD, who chose me instead of your father and all his house, to appoint me ruler over the people of the LORD, over Israel. Therefore I will play music before the LORD. {22} "And I will be even more undignified than this, and will be humble in my own sight. But as for the maidservants of whom you have spoken, by them I will be held in honor."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David spewed anger and poison toward Michal:  Let me remind you that you are no longer the king’s daughter because he is not the king. . . I AM!  God rejected him and chose me!  There, take that!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 matter how you express it, defensiveness is fundamentally your attempt to protect yourself and ward off a perceived attack.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doesn’t mean that you and your spouse are bad people or that you are intentionally sabotaging your relationship.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if you continue to sabotage your relationship with these horsemen you will destroy your mutual love and your relationship.</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there’s yet another horseman of marriages in trouble, according to </a:t>
            </a:r>
            <a:r>
              <a:rPr lang="en-US" sz="1200" kern="1200" dirty="0" err="1">
                <a:solidFill>
                  <a:schemeClr val="tx1"/>
                </a:solidFill>
                <a:effectLst/>
                <a:latin typeface="+mn-lt"/>
                <a:ea typeface="+mn-ea"/>
                <a:cs typeface="+mn-cs"/>
              </a:rPr>
              <a:t>Gottman</a:t>
            </a:r>
            <a:r>
              <a:rPr lang="en-US" sz="1200" kern="1200" dirty="0">
                <a:solidFill>
                  <a:schemeClr val="tx1"/>
                </a:solidFill>
                <a:effectLst/>
                <a:latin typeface="+mn-lt"/>
                <a:ea typeface="+mn-ea"/>
                <a:cs typeface="+mn-cs"/>
              </a:rPr>
              <a:t>, which he calls --</a:t>
            </a:r>
            <a:endParaRPr lang="en-US" dirty="0"/>
          </a:p>
        </p:txBody>
      </p:sp>
      <p:sp>
        <p:nvSpPr>
          <p:cNvPr id="4" name="Slide Number Placeholder 3"/>
          <p:cNvSpPr>
            <a:spLocks noGrp="1"/>
          </p:cNvSpPr>
          <p:nvPr>
            <p:ph type="sldNum" sz="quarter" idx="10"/>
          </p:nvPr>
        </p:nvSpPr>
        <p:spPr/>
        <p:txBody>
          <a:bodyPr/>
          <a:lstStyle/>
          <a:p>
            <a:fld id="{743D8E6A-5A49-4261-BEAC-9D025E69ABF1}" type="slidenum">
              <a:rPr lang="en-US" smtClean="0"/>
              <a:t>18</a:t>
            </a:fld>
            <a:endParaRPr lang="en-US"/>
          </a:p>
        </p:txBody>
      </p:sp>
    </p:spTree>
    <p:extLst>
      <p:ext uri="{BB962C8B-B14F-4D97-AF65-F5344CB8AC3E}">
        <p14:creationId xmlns:p14="http://schemas.microsoft.com/office/powerpoint/2010/main" val="2956072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THIRD HORSEMAN – DEFENSIVENESS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 Sam 6:21-22 NKJV)  So David said to Michal, "It was before the LORD, who chose me instead of your father and all his house, to appoint me ruler over the people of the LORD, over Israel. Therefore I will play music before the LORD. {22} "And I will be even more undignified than this, and will be humble in my own sight. But as for the maidservants of whom you have spoken, by them I will be held in honor."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David spewed anger and poison toward Michal:  Let me remind you that you are no longer the king’s daughter because he is not the king. . . I AM!  God rejected him and chose me!  There, take that!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 matter how you express it, defensiveness is fundamentally your attempt to protect yourself and ward off a perceived attack.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doesn’t mean that you and your spouse are bad people or that you are intentionally sabotaging your relationship.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if you continue to sabotage your relationship with these horsemen you will destroy your mutual love and your relationship.</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there’s yet another horseman of marriages in trouble, according to </a:t>
            </a:r>
            <a:r>
              <a:rPr lang="en-US" sz="1200" kern="1200" dirty="0" err="1">
                <a:solidFill>
                  <a:schemeClr val="tx1"/>
                </a:solidFill>
                <a:effectLst/>
                <a:latin typeface="+mn-lt"/>
                <a:ea typeface="+mn-ea"/>
                <a:cs typeface="+mn-cs"/>
              </a:rPr>
              <a:t>Gottman</a:t>
            </a:r>
            <a:r>
              <a:rPr lang="en-US" sz="1200" kern="1200" dirty="0">
                <a:solidFill>
                  <a:schemeClr val="tx1"/>
                </a:solidFill>
                <a:effectLst/>
                <a:latin typeface="+mn-lt"/>
                <a:ea typeface="+mn-ea"/>
                <a:cs typeface="+mn-cs"/>
              </a:rPr>
              <a:t>, which he calls --</a:t>
            </a:r>
            <a:endParaRPr lang="en-US" dirty="0"/>
          </a:p>
        </p:txBody>
      </p:sp>
      <p:sp>
        <p:nvSpPr>
          <p:cNvPr id="4" name="Slide Number Placeholder 3"/>
          <p:cNvSpPr>
            <a:spLocks noGrp="1"/>
          </p:cNvSpPr>
          <p:nvPr>
            <p:ph type="sldNum" sz="quarter" idx="10"/>
          </p:nvPr>
        </p:nvSpPr>
        <p:spPr/>
        <p:txBody>
          <a:bodyPr/>
          <a:lstStyle/>
          <a:p>
            <a:fld id="{743D8E6A-5A49-4261-BEAC-9D025E69ABF1}" type="slidenum">
              <a:rPr lang="en-US" smtClean="0"/>
              <a:t>19</a:t>
            </a:fld>
            <a:endParaRPr lang="en-US"/>
          </a:p>
        </p:txBody>
      </p:sp>
    </p:spTree>
    <p:extLst>
      <p:ext uri="{BB962C8B-B14F-4D97-AF65-F5344CB8AC3E}">
        <p14:creationId xmlns:p14="http://schemas.microsoft.com/office/powerpoint/2010/main" val="2210626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THIRD HORSEMAN – DEFENSIVENESS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 Sam 6:21-22 NKJV)  So David said to Michal, "It was before the LORD, who chose me instead of your father and all his house, to appoint me ruler over the people of the LORD, over Israel. Therefore I will play music before the LORD. {22} "And I will be even more undignified than this, and will be humble in my own sight. But as for the maidservants of whom you have spoken, by them I will be held in honor."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David spewed anger and poison toward Michal:  Let me remind you that you are no longer the king’s daughter because he is not the king. . . I AM!  God rejected him and chose me!  There, take that!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 matter how you express it, defensiveness is fundamentally your attempt to protect yourself and ward off a perceived attack.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doesn’t mean that you and your spouse are bad people or that you are intentionally sabotaging your relationship.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if you continue to sabotage your relationship with these horsemen you will destroy your mutual love and your relationship.</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there’s yet another horseman of marriages in trouble, according to </a:t>
            </a:r>
            <a:r>
              <a:rPr lang="en-US" sz="1200" kern="1200" dirty="0" err="1">
                <a:solidFill>
                  <a:schemeClr val="tx1"/>
                </a:solidFill>
                <a:effectLst/>
                <a:latin typeface="+mn-lt"/>
                <a:ea typeface="+mn-ea"/>
                <a:cs typeface="+mn-cs"/>
              </a:rPr>
              <a:t>Gottman</a:t>
            </a:r>
            <a:r>
              <a:rPr lang="en-US" sz="1200" kern="1200" dirty="0">
                <a:solidFill>
                  <a:schemeClr val="tx1"/>
                </a:solidFill>
                <a:effectLst/>
                <a:latin typeface="+mn-lt"/>
                <a:ea typeface="+mn-ea"/>
                <a:cs typeface="+mn-cs"/>
              </a:rPr>
              <a:t>, which he calls --</a:t>
            </a:r>
            <a:endParaRPr lang="en-US" dirty="0"/>
          </a:p>
        </p:txBody>
      </p:sp>
      <p:sp>
        <p:nvSpPr>
          <p:cNvPr id="4" name="Slide Number Placeholder 3"/>
          <p:cNvSpPr>
            <a:spLocks noGrp="1"/>
          </p:cNvSpPr>
          <p:nvPr>
            <p:ph type="sldNum" sz="quarter" idx="10"/>
          </p:nvPr>
        </p:nvSpPr>
        <p:spPr/>
        <p:txBody>
          <a:bodyPr/>
          <a:lstStyle/>
          <a:p>
            <a:fld id="{743D8E6A-5A49-4261-BEAC-9D025E69ABF1}" type="slidenum">
              <a:rPr lang="en-US" smtClean="0"/>
              <a:t>20</a:t>
            </a:fld>
            <a:endParaRPr lang="en-US"/>
          </a:p>
        </p:txBody>
      </p:sp>
    </p:spTree>
    <p:extLst>
      <p:ext uri="{BB962C8B-B14F-4D97-AF65-F5344CB8AC3E}">
        <p14:creationId xmlns:p14="http://schemas.microsoft.com/office/powerpoint/2010/main" val="233540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Their relationship began like so many others.  Michal loved David (1 Sam 18:20). </a:t>
            </a:r>
          </a:p>
        </p:txBody>
      </p:sp>
      <p:sp>
        <p:nvSpPr>
          <p:cNvPr id="4" name="Slide Number Placeholder 3"/>
          <p:cNvSpPr>
            <a:spLocks noGrp="1"/>
          </p:cNvSpPr>
          <p:nvPr>
            <p:ph type="sldNum" sz="quarter" idx="10"/>
          </p:nvPr>
        </p:nvSpPr>
        <p:spPr/>
        <p:txBody>
          <a:bodyPr/>
          <a:lstStyle/>
          <a:p>
            <a:fld id="{743D8E6A-5A49-4261-BEAC-9D025E69ABF1}" type="slidenum">
              <a:rPr lang="en-US" smtClean="0"/>
              <a:t>3</a:t>
            </a:fld>
            <a:endParaRPr lang="en-US"/>
          </a:p>
        </p:txBody>
      </p:sp>
    </p:spTree>
    <p:extLst>
      <p:ext uri="{BB962C8B-B14F-4D97-AF65-F5344CB8AC3E}">
        <p14:creationId xmlns:p14="http://schemas.microsoft.com/office/powerpoint/2010/main" val="1931166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STONEWALLING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Therefore Michal the daughter of Saul had no children to the day of her death. (2 Sam. 6:23)</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know I am making a big leap here, but I assume the reason Michal didn’t have children was because David didn’t have anything else to do with her.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Their marriage was over!</a:t>
            </a:r>
          </a:p>
        </p:txBody>
      </p:sp>
      <p:sp>
        <p:nvSpPr>
          <p:cNvPr id="4" name="Slide Number Placeholder 3"/>
          <p:cNvSpPr>
            <a:spLocks noGrp="1"/>
          </p:cNvSpPr>
          <p:nvPr>
            <p:ph type="sldNum" sz="quarter" idx="10"/>
          </p:nvPr>
        </p:nvSpPr>
        <p:spPr/>
        <p:txBody>
          <a:bodyPr/>
          <a:lstStyle/>
          <a:p>
            <a:fld id="{743D8E6A-5A49-4261-BEAC-9D025E69ABF1}" type="slidenum">
              <a:rPr lang="en-US" smtClean="0"/>
              <a:t>21</a:t>
            </a:fld>
            <a:endParaRPr lang="en-US"/>
          </a:p>
        </p:txBody>
      </p:sp>
    </p:spTree>
    <p:extLst>
      <p:ext uri="{BB962C8B-B14F-4D97-AF65-F5344CB8AC3E}">
        <p14:creationId xmlns:p14="http://schemas.microsoft.com/office/powerpoint/2010/main" val="2062415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Ellen White adds that, “To David's rebuke was added that of the Lord: because of her pride and arrogance, Michal ‘had no child unto the day of her death.’”  (PP 711)</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Stonewalling often happens when a couple is talking, or arguing, and the </a:t>
            </a:r>
            <a:r>
              <a:rPr lang="en-US" sz="1200" kern="1200" dirty="0" err="1">
                <a:solidFill>
                  <a:schemeClr val="tx1"/>
                </a:solidFill>
                <a:effectLst/>
                <a:latin typeface="+mn-lt"/>
                <a:ea typeface="+mn-ea"/>
                <a:cs typeface="+mn-cs"/>
              </a:rPr>
              <a:t>stonewaller</a:t>
            </a:r>
            <a:r>
              <a:rPr lang="en-US" sz="1200" kern="1200" dirty="0">
                <a:solidFill>
                  <a:schemeClr val="tx1"/>
                </a:solidFill>
                <a:effectLst/>
                <a:latin typeface="+mn-lt"/>
                <a:ea typeface="+mn-ea"/>
                <a:cs typeface="+mn-cs"/>
              </a:rPr>
              <a:t> just removes himself by turning into a stone wall.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Usually someone who is listening reacts to what the speaker is saying, looks at the speaker, and says things like “UH huh” or “</a:t>
            </a:r>
            <a:r>
              <a:rPr lang="en-US" sz="1200" kern="1200" dirty="0" err="1">
                <a:solidFill>
                  <a:schemeClr val="tx1"/>
                </a:solidFill>
                <a:effectLst/>
                <a:latin typeface="+mn-lt"/>
                <a:ea typeface="+mn-ea"/>
                <a:cs typeface="+mn-cs"/>
              </a:rPr>
              <a:t>Hmmmm</a:t>
            </a:r>
            <a:r>
              <a:rPr lang="en-US" sz="1200" kern="1200" dirty="0">
                <a:solidFill>
                  <a:schemeClr val="tx1"/>
                </a:solidFill>
                <a:effectLst/>
                <a:latin typeface="+mn-lt"/>
                <a:ea typeface="+mn-ea"/>
                <a:cs typeface="+mn-cs"/>
              </a:rPr>
              <a:t>” or reflects on what they are hearing to let the speaker know that he is listening, that he is tracking her.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the </a:t>
            </a:r>
            <a:r>
              <a:rPr lang="en-US" sz="1200" kern="1200" dirty="0" err="1">
                <a:solidFill>
                  <a:schemeClr val="tx1"/>
                </a:solidFill>
                <a:effectLst/>
                <a:latin typeface="+mn-lt"/>
                <a:ea typeface="+mn-ea"/>
                <a:cs typeface="+mn-cs"/>
              </a:rPr>
              <a:t>stonewaller</a:t>
            </a:r>
            <a:r>
              <a:rPr lang="en-US" sz="1200" kern="1200" dirty="0">
                <a:solidFill>
                  <a:schemeClr val="tx1"/>
                </a:solidFill>
                <a:effectLst/>
                <a:latin typeface="+mn-lt"/>
                <a:ea typeface="+mn-ea"/>
                <a:cs typeface="+mn-cs"/>
              </a:rPr>
              <a:t> abandons these messages and replaces them with stony silence.</a:t>
            </a:r>
          </a:p>
          <a:p>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Stonewallers</a:t>
            </a:r>
            <a:r>
              <a:rPr lang="en-US" sz="1200" kern="1200" dirty="0">
                <a:solidFill>
                  <a:schemeClr val="tx1"/>
                </a:solidFill>
                <a:effectLst/>
                <a:latin typeface="+mn-lt"/>
                <a:ea typeface="+mn-ea"/>
                <a:cs typeface="+mn-cs"/>
              </a:rPr>
              <a:t> claim they just want to remain neutral.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They do not seem to realize that stonewalling itself is a very powerful act: it conveys disapproval, icy distance, and smugness.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is very upsetting to speak to a stonewalling listener.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especially true when a man stonewalls a woman.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Most men don’t seem bothered when their wives stonewall them – actually, it’s kind of like a little vacation for us.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research conducted by </a:t>
            </a:r>
            <a:r>
              <a:rPr lang="en-US" sz="1200" kern="1200" dirty="0" err="1">
                <a:solidFill>
                  <a:schemeClr val="tx1"/>
                </a:solidFill>
                <a:effectLst/>
                <a:latin typeface="+mn-lt"/>
                <a:ea typeface="+mn-ea"/>
                <a:cs typeface="+mn-cs"/>
              </a:rPr>
              <a:t>Gottman</a:t>
            </a:r>
            <a:r>
              <a:rPr lang="en-US" sz="1200" kern="1200" dirty="0">
                <a:solidFill>
                  <a:schemeClr val="tx1"/>
                </a:solidFill>
                <a:effectLst/>
                <a:latin typeface="+mn-lt"/>
                <a:ea typeface="+mn-ea"/>
                <a:cs typeface="+mn-cs"/>
              </a:rPr>
              <a:t> shows that wives’ heart rates go up dramatically when their husbands stonewall them.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Keep in mind that anyone may stonewall occasionally during an intense marital exchange.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key word here is </a:t>
            </a:r>
            <a:r>
              <a:rPr lang="en-US" sz="1200" i="1" kern="1200" dirty="0">
                <a:solidFill>
                  <a:schemeClr val="tx1"/>
                </a:solidFill>
                <a:effectLst/>
                <a:latin typeface="+mn-lt"/>
                <a:ea typeface="+mn-ea"/>
                <a:cs typeface="+mn-cs"/>
              </a:rPr>
              <a:t>habitual</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By the way, these four horsemen are not only present in marriages. . .you find them in families, among friends, and even sometimes at work.</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Well, what should you do if you see these four horsemen present in your relationship?  What can you do to prevent the demise of your marriage?</a:t>
            </a:r>
          </a:p>
          <a:p>
            <a:r>
              <a:rPr lang="en-US" sz="1200" kern="1200" dirty="0">
                <a:solidFill>
                  <a:schemeClr val="tx1"/>
                </a:solidFill>
                <a:effectLst/>
                <a:latin typeface="+mn-lt"/>
                <a:ea typeface="+mn-ea"/>
                <a:cs typeface="+mn-cs"/>
              </a:rPr>
              <a:t> </a:t>
            </a:r>
          </a:p>
          <a:p>
            <a:r>
              <a:rPr lang="en-CA" sz="1200" kern="1200" dirty="0" err="1">
                <a:solidFill>
                  <a:schemeClr val="tx1"/>
                </a:solidFill>
                <a:effectLst/>
                <a:latin typeface="+mn-lt"/>
                <a:ea typeface="+mn-ea"/>
                <a:cs typeface="+mn-cs"/>
              </a:rPr>
              <a:t>Gottman</a:t>
            </a:r>
            <a:r>
              <a:rPr lang="en-CA" sz="1200" kern="1200" dirty="0">
                <a:solidFill>
                  <a:schemeClr val="tx1"/>
                </a:solidFill>
                <a:effectLst/>
                <a:latin typeface="+mn-lt"/>
                <a:ea typeface="+mn-ea"/>
                <a:cs typeface="+mn-cs"/>
              </a:rPr>
              <a:t> writes:</a:t>
            </a:r>
            <a:endParaRPr lang="en-US" dirty="0"/>
          </a:p>
        </p:txBody>
      </p:sp>
      <p:sp>
        <p:nvSpPr>
          <p:cNvPr id="4" name="Slide Number Placeholder 3"/>
          <p:cNvSpPr>
            <a:spLocks noGrp="1"/>
          </p:cNvSpPr>
          <p:nvPr>
            <p:ph type="sldNum" sz="quarter" idx="10"/>
          </p:nvPr>
        </p:nvSpPr>
        <p:spPr/>
        <p:txBody>
          <a:bodyPr/>
          <a:lstStyle/>
          <a:p>
            <a:fld id="{743D8E6A-5A49-4261-BEAC-9D025E69ABF1}" type="slidenum">
              <a:rPr lang="en-US" smtClean="0"/>
              <a:t>22</a:t>
            </a:fld>
            <a:endParaRPr lang="en-US"/>
          </a:p>
        </p:txBody>
      </p:sp>
    </p:spTree>
    <p:extLst>
      <p:ext uri="{BB962C8B-B14F-4D97-AF65-F5344CB8AC3E}">
        <p14:creationId xmlns:p14="http://schemas.microsoft.com/office/powerpoint/2010/main" val="2800850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Ellen White adds that, “To David's rebuke was added that of the Lord: because of her pride and arrogance, Michal ‘had no child unto the day of her death.’”  (PP 711)</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Stonewalling often happens when a couple is talking, or arguing, and the </a:t>
            </a:r>
            <a:r>
              <a:rPr lang="en-US" sz="1200" kern="1200" dirty="0" err="1">
                <a:solidFill>
                  <a:schemeClr val="tx1"/>
                </a:solidFill>
                <a:effectLst/>
                <a:latin typeface="+mn-lt"/>
                <a:ea typeface="+mn-ea"/>
                <a:cs typeface="+mn-cs"/>
              </a:rPr>
              <a:t>stonewaller</a:t>
            </a:r>
            <a:r>
              <a:rPr lang="en-US" sz="1200" kern="1200" dirty="0">
                <a:solidFill>
                  <a:schemeClr val="tx1"/>
                </a:solidFill>
                <a:effectLst/>
                <a:latin typeface="+mn-lt"/>
                <a:ea typeface="+mn-ea"/>
                <a:cs typeface="+mn-cs"/>
              </a:rPr>
              <a:t> just removes himself by turning into a stone wall.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Usually someone who is listening reacts to what the speaker is saying, looks at the speaker, and says things like “UH huh” or “</a:t>
            </a:r>
            <a:r>
              <a:rPr lang="en-US" sz="1200" kern="1200" dirty="0" err="1">
                <a:solidFill>
                  <a:schemeClr val="tx1"/>
                </a:solidFill>
                <a:effectLst/>
                <a:latin typeface="+mn-lt"/>
                <a:ea typeface="+mn-ea"/>
                <a:cs typeface="+mn-cs"/>
              </a:rPr>
              <a:t>Hmmmm</a:t>
            </a:r>
            <a:r>
              <a:rPr lang="en-US" sz="1200" kern="1200" dirty="0">
                <a:solidFill>
                  <a:schemeClr val="tx1"/>
                </a:solidFill>
                <a:effectLst/>
                <a:latin typeface="+mn-lt"/>
                <a:ea typeface="+mn-ea"/>
                <a:cs typeface="+mn-cs"/>
              </a:rPr>
              <a:t>” or reflects on what they are hearing to let the speaker know that he is listening, that he is tracking her.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the </a:t>
            </a:r>
            <a:r>
              <a:rPr lang="en-US" sz="1200" kern="1200" dirty="0" err="1">
                <a:solidFill>
                  <a:schemeClr val="tx1"/>
                </a:solidFill>
                <a:effectLst/>
                <a:latin typeface="+mn-lt"/>
                <a:ea typeface="+mn-ea"/>
                <a:cs typeface="+mn-cs"/>
              </a:rPr>
              <a:t>stonewaller</a:t>
            </a:r>
            <a:r>
              <a:rPr lang="en-US" sz="1200" kern="1200" dirty="0">
                <a:solidFill>
                  <a:schemeClr val="tx1"/>
                </a:solidFill>
                <a:effectLst/>
                <a:latin typeface="+mn-lt"/>
                <a:ea typeface="+mn-ea"/>
                <a:cs typeface="+mn-cs"/>
              </a:rPr>
              <a:t> abandons these messages and replaces them with stony silence.</a:t>
            </a:r>
          </a:p>
          <a:p>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Stonewallers</a:t>
            </a:r>
            <a:r>
              <a:rPr lang="en-US" sz="1200" kern="1200" dirty="0">
                <a:solidFill>
                  <a:schemeClr val="tx1"/>
                </a:solidFill>
                <a:effectLst/>
                <a:latin typeface="+mn-lt"/>
                <a:ea typeface="+mn-ea"/>
                <a:cs typeface="+mn-cs"/>
              </a:rPr>
              <a:t> claim they just want to remain neutral.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They do not seem to realize that stonewalling itself is a very powerful act: it conveys disapproval, icy distance, and smugness.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is very upsetting to speak to a stonewalling listener.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especially true when a man stonewalls a woman.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Most men don’t seem bothered when their wives stonewall them – actually, it’s kind of like a little vacation for us.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research conducted by </a:t>
            </a:r>
            <a:r>
              <a:rPr lang="en-US" sz="1200" kern="1200" dirty="0" err="1">
                <a:solidFill>
                  <a:schemeClr val="tx1"/>
                </a:solidFill>
                <a:effectLst/>
                <a:latin typeface="+mn-lt"/>
                <a:ea typeface="+mn-ea"/>
                <a:cs typeface="+mn-cs"/>
              </a:rPr>
              <a:t>Gottman</a:t>
            </a:r>
            <a:r>
              <a:rPr lang="en-US" sz="1200" kern="1200" dirty="0">
                <a:solidFill>
                  <a:schemeClr val="tx1"/>
                </a:solidFill>
                <a:effectLst/>
                <a:latin typeface="+mn-lt"/>
                <a:ea typeface="+mn-ea"/>
                <a:cs typeface="+mn-cs"/>
              </a:rPr>
              <a:t> shows that wives’ heart rates go up dramatically when their husbands stonewall them.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Keep in mind that anyone may stonewall occasionally during an intense marital exchange.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key word here is </a:t>
            </a:r>
            <a:r>
              <a:rPr lang="en-US" sz="1200" i="1" kern="1200" dirty="0">
                <a:solidFill>
                  <a:schemeClr val="tx1"/>
                </a:solidFill>
                <a:effectLst/>
                <a:latin typeface="+mn-lt"/>
                <a:ea typeface="+mn-ea"/>
                <a:cs typeface="+mn-cs"/>
              </a:rPr>
              <a:t>habitual</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By the way, these four horsemen are not only present in marriages. . .you find them in families, among friends, and even sometimes at work.</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Well, what should you do if you see these four horsemen present in your relationship?  What can you do to prevent the demise of your marriage?</a:t>
            </a:r>
          </a:p>
          <a:p>
            <a:r>
              <a:rPr lang="en-US" sz="1200" kern="1200" dirty="0">
                <a:solidFill>
                  <a:schemeClr val="tx1"/>
                </a:solidFill>
                <a:effectLst/>
                <a:latin typeface="+mn-lt"/>
                <a:ea typeface="+mn-ea"/>
                <a:cs typeface="+mn-cs"/>
              </a:rPr>
              <a:t> </a:t>
            </a:r>
          </a:p>
          <a:p>
            <a:r>
              <a:rPr lang="en-CA" sz="1200" kern="1200" dirty="0" err="1">
                <a:solidFill>
                  <a:schemeClr val="tx1"/>
                </a:solidFill>
                <a:effectLst/>
                <a:latin typeface="+mn-lt"/>
                <a:ea typeface="+mn-ea"/>
                <a:cs typeface="+mn-cs"/>
              </a:rPr>
              <a:t>Gottman</a:t>
            </a:r>
            <a:r>
              <a:rPr lang="en-CA" sz="1200" kern="1200" dirty="0">
                <a:solidFill>
                  <a:schemeClr val="tx1"/>
                </a:solidFill>
                <a:effectLst/>
                <a:latin typeface="+mn-lt"/>
                <a:ea typeface="+mn-ea"/>
                <a:cs typeface="+mn-cs"/>
              </a:rPr>
              <a:t> writes:</a:t>
            </a:r>
            <a:endParaRPr lang="en-US" dirty="0"/>
          </a:p>
        </p:txBody>
      </p:sp>
      <p:sp>
        <p:nvSpPr>
          <p:cNvPr id="4" name="Slide Number Placeholder 3"/>
          <p:cNvSpPr>
            <a:spLocks noGrp="1"/>
          </p:cNvSpPr>
          <p:nvPr>
            <p:ph type="sldNum" sz="quarter" idx="10"/>
          </p:nvPr>
        </p:nvSpPr>
        <p:spPr/>
        <p:txBody>
          <a:bodyPr/>
          <a:lstStyle/>
          <a:p>
            <a:fld id="{743D8E6A-5A49-4261-BEAC-9D025E69ABF1}" type="slidenum">
              <a:rPr lang="en-US" smtClean="0"/>
              <a:t>23</a:t>
            </a:fld>
            <a:endParaRPr lang="en-US"/>
          </a:p>
        </p:txBody>
      </p:sp>
    </p:spTree>
    <p:extLst>
      <p:ext uri="{BB962C8B-B14F-4D97-AF65-F5344CB8AC3E}">
        <p14:creationId xmlns:p14="http://schemas.microsoft.com/office/powerpoint/2010/main" val="28008507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Ellen White adds that, “To David's rebuke was added that of the Lord: because of her pride and arrogance, Michal ‘had no child unto the day of her death.’”  (PP 711)</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Stonewalling often happens when a couple is talking, or arguing, and the </a:t>
            </a:r>
            <a:r>
              <a:rPr lang="en-US" sz="1200" kern="1200" dirty="0" err="1">
                <a:solidFill>
                  <a:schemeClr val="tx1"/>
                </a:solidFill>
                <a:effectLst/>
                <a:latin typeface="+mn-lt"/>
                <a:ea typeface="+mn-ea"/>
                <a:cs typeface="+mn-cs"/>
              </a:rPr>
              <a:t>stonewaller</a:t>
            </a:r>
            <a:r>
              <a:rPr lang="en-US" sz="1200" kern="1200" dirty="0">
                <a:solidFill>
                  <a:schemeClr val="tx1"/>
                </a:solidFill>
                <a:effectLst/>
                <a:latin typeface="+mn-lt"/>
                <a:ea typeface="+mn-ea"/>
                <a:cs typeface="+mn-cs"/>
              </a:rPr>
              <a:t> just removes himself by turning into a stone wall.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Usually someone who is listening reacts to what the speaker is saying, looks at the speaker, and says things like “UH huh” or “</a:t>
            </a:r>
            <a:r>
              <a:rPr lang="en-US" sz="1200" kern="1200" dirty="0" err="1">
                <a:solidFill>
                  <a:schemeClr val="tx1"/>
                </a:solidFill>
                <a:effectLst/>
                <a:latin typeface="+mn-lt"/>
                <a:ea typeface="+mn-ea"/>
                <a:cs typeface="+mn-cs"/>
              </a:rPr>
              <a:t>Hmmmm</a:t>
            </a:r>
            <a:r>
              <a:rPr lang="en-US" sz="1200" kern="1200" dirty="0">
                <a:solidFill>
                  <a:schemeClr val="tx1"/>
                </a:solidFill>
                <a:effectLst/>
                <a:latin typeface="+mn-lt"/>
                <a:ea typeface="+mn-ea"/>
                <a:cs typeface="+mn-cs"/>
              </a:rPr>
              <a:t>” or reflects on what they are hearing to let the speaker know that he is listening, that he is tracking her.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the </a:t>
            </a:r>
            <a:r>
              <a:rPr lang="en-US" sz="1200" kern="1200" dirty="0" err="1">
                <a:solidFill>
                  <a:schemeClr val="tx1"/>
                </a:solidFill>
                <a:effectLst/>
                <a:latin typeface="+mn-lt"/>
                <a:ea typeface="+mn-ea"/>
                <a:cs typeface="+mn-cs"/>
              </a:rPr>
              <a:t>stonewaller</a:t>
            </a:r>
            <a:r>
              <a:rPr lang="en-US" sz="1200" kern="1200" dirty="0">
                <a:solidFill>
                  <a:schemeClr val="tx1"/>
                </a:solidFill>
                <a:effectLst/>
                <a:latin typeface="+mn-lt"/>
                <a:ea typeface="+mn-ea"/>
                <a:cs typeface="+mn-cs"/>
              </a:rPr>
              <a:t> abandons these messages and replaces them with stony silence.</a:t>
            </a:r>
          </a:p>
          <a:p>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Stonewallers</a:t>
            </a:r>
            <a:r>
              <a:rPr lang="en-US" sz="1200" kern="1200" dirty="0">
                <a:solidFill>
                  <a:schemeClr val="tx1"/>
                </a:solidFill>
                <a:effectLst/>
                <a:latin typeface="+mn-lt"/>
                <a:ea typeface="+mn-ea"/>
                <a:cs typeface="+mn-cs"/>
              </a:rPr>
              <a:t> claim they just want to remain neutral.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They do not seem to realize that stonewalling itself is a very powerful act: it conveys disapproval, icy distance, and smugness.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is very upsetting to speak to a stonewalling listener.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especially true when a man stonewalls a woman.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Most men don’t seem bothered when their wives stonewall them – actually, it’s kind of like a little vacation for us.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research conducted by </a:t>
            </a:r>
            <a:r>
              <a:rPr lang="en-US" sz="1200" kern="1200" dirty="0" err="1">
                <a:solidFill>
                  <a:schemeClr val="tx1"/>
                </a:solidFill>
                <a:effectLst/>
                <a:latin typeface="+mn-lt"/>
                <a:ea typeface="+mn-ea"/>
                <a:cs typeface="+mn-cs"/>
              </a:rPr>
              <a:t>Gottman</a:t>
            </a:r>
            <a:r>
              <a:rPr lang="en-US" sz="1200" kern="1200" dirty="0">
                <a:solidFill>
                  <a:schemeClr val="tx1"/>
                </a:solidFill>
                <a:effectLst/>
                <a:latin typeface="+mn-lt"/>
                <a:ea typeface="+mn-ea"/>
                <a:cs typeface="+mn-cs"/>
              </a:rPr>
              <a:t> shows that wives’ heart rates go up dramatically when their husbands stonewall them.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Keep in mind that anyone may stonewall occasionally during an intense marital exchange.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key word here is </a:t>
            </a:r>
            <a:r>
              <a:rPr lang="en-US" sz="1200" i="1" kern="1200" dirty="0">
                <a:solidFill>
                  <a:schemeClr val="tx1"/>
                </a:solidFill>
                <a:effectLst/>
                <a:latin typeface="+mn-lt"/>
                <a:ea typeface="+mn-ea"/>
                <a:cs typeface="+mn-cs"/>
              </a:rPr>
              <a:t>habitual</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By the way, these four horsemen are not only present in marriages. . .you find them in families, among friends, and even sometimes at work.</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Well, what should you do if you see these four horsemen present in your relationship?  What can you do to prevent the demise of your marriage?</a:t>
            </a:r>
          </a:p>
          <a:p>
            <a:r>
              <a:rPr lang="en-US" sz="1200" kern="1200" dirty="0">
                <a:solidFill>
                  <a:schemeClr val="tx1"/>
                </a:solidFill>
                <a:effectLst/>
                <a:latin typeface="+mn-lt"/>
                <a:ea typeface="+mn-ea"/>
                <a:cs typeface="+mn-cs"/>
              </a:rPr>
              <a:t> </a:t>
            </a:r>
          </a:p>
          <a:p>
            <a:r>
              <a:rPr lang="en-CA" sz="1200" kern="1200" dirty="0" err="1">
                <a:solidFill>
                  <a:schemeClr val="tx1"/>
                </a:solidFill>
                <a:effectLst/>
                <a:latin typeface="+mn-lt"/>
                <a:ea typeface="+mn-ea"/>
                <a:cs typeface="+mn-cs"/>
              </a:rPr>
              <a:t>Gottman</a:t>
            </a:r>
            <a:r>
              <a:rPr lang="en-CA" sz="1200" kern="1200" dirty="0">
                <a:solidFill>
                  <a:schemeClr val="tx1"/>
                </a:solidFill>
                <a:effectLst/>
                <a:latin typeface="+mn-lt"/>
                <a:ea typeface="+mn-ea"/>
                <a:cs typeface="+mn-cs"/>
              </a:rPr>
              <a:t> writes:</a:t>
            </a:r>
            <a:endParaRPr lang="en-US" dirty="0"/>
          </a:p>
        </p:txBody>
      </p:sp>
      <p:sp>
        <p:nvSpPr>
          <p:cNvPr id="4" name="Slide Number Placeholder 3"/>
          <p:cNvSpPr>
            <a:spLocks noGrp="1"/>
          </p:cNvSpPr>
          <p:nvPr>
            <p:ph type="sldNum" sz="quarter" idx="10"/>
          </p:nvPr>
        </p:nvSpPr>
        <p:spPr/>
        <p:txBody>
          <a:bodyPr/>
          <a:lstStyle/>
          <a:p>
            <a:fld id="{743D8E6A-5A49-4261-BEAC-9D025E69ABF1}" type="slidenum">
              <a:rPr lang="en-US" smtClean="0"/>
              <a:t>24</a:t>
            </a:fld>
            <a:endParaRPr lang="en-US"/>
          </a:p>
        </p:txBody>
      </p:sp>
    </p:spTree>
    <p:extLst>
      <p:ext uri="{BB962C8B-B14F-4D97-AF65-F5344CB8AC3E}">
        <p14:creationId xmlns:p14="http://schemas.microsoft.com/office/powerpoint/2010/main" val="976337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Ellen White adds that, “To David's rebuke was added that of the Lord: because of her pride and arrogance, Michal ‘had no child unto the day of her death.’”  (PP 711)</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Stonewalling often happens when a couple is talking, or arguing, and the </a:t>
            </a:r>
            <a:r>
              <a:rPr lang="en-US" sz="1200" kern="1200" dirty="0" err="1">
                <a:solidFill>
                  <a:schemeClr val="tx1"/>
                </a:solidFill>
                <a:effectLst/>
                <a:latin typeface="+mn-lt"/>
                <a:ea typeface="+mn-ea"/>
                <a:cs typeface="+mn-cs"/>
              </a:rPr>
              <a:t>stonewaller</a:t>
            </a:r>
            <a:r>
              <a:rPr lang="en-US" sz="1200" kern="1200" dirty="0">
                <a:solidFill>
                  <a:schemeClr val="tx1"/>
                </a:solidFill>
                <a:effectLst/>
                <a:latin typeface="+mn-lt"/>
                <a:ea typeface="+mn-ea"/>
                <a:cs typeface="+mn-cs"/>
              </a:rPr>
              <a:t> just removes himself by turning into a stone wall.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Usually someone who is listening reacts to what the speaker is saying, looks at the speaker, and says things like “UH huh” or “</a:t>
            </a:r>
            <a:r>
              <a:rPr lang="en-US" sz="1200" kern="1200" dirty="0" err="1">
                <a:solidFill>
                  <a:schemeClr val="tx1"/>
                </a:solidFill>
                <a:effectLst/>
                <a:latin typeface="+mn-lt"/>
                <a:ea typeface="+mn-ea"/>
                <a:cs typeface="+mn-cs"/>
              </a:rPr>
              <a:t>Hmmmm</a:t>
            </a:r>
            <a:r>
              <a:rPr lang="en-US" sz="1200" kern="1200" dirty="0">
                <a:solidFill>
                  <a:schemeClr val="tx1"/>
                </a:solidFill>
                <a:effectLst/>
                <a:latin typeface="+mn-lt"/>
                <a:ea typeface="+mn-ea"/>
                <a:cs typeface="+mn-cs"/>
              </a:rPr>
              <a:t>” or reflects on what they are hearing to let the speaker know that he is listening, that he is tracking her.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the </a:t>
            </a:r>
            <a:r>
              <a:rPr lang="en-US" sz="1200" kern="1200" dirty="0" err="1">
                <a:solidFill>
                  <a:schemeClr val="tx1"/>
                </a:solidFill>
                <a:effectLst/>
                <a:latin typeface="+mn-lt"/>
                <a:ea typeface="+mn-ea"/>
                <a:cs typeface="+mn-cs"/>
              </a:rPr>
              <a:t>stonewaller</a:t>
            </a:r>
            <a:r>
              <a:rPr lang="en-US" sz="1200" kern="1200" dirty="0">
                <a:solidFill>
                  <a:schemeClr val="tx1"/>
                </a:solidFill>
                <a:effectLst/>
                <a:latin typeface="+mn-lt"/>
                <a:ea typeface="+mn-ea"/>
                <a:cs typeface="+mn-cs"/>
              </a:rPr>
              <a:t> abandons these messages and replaces them with stony silence.</a:t>
            </a:r>
          </a:p>
          <a:p>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Stonewallers</a:t>
            </a:r>
            <a:r>
              <a:rPr lang="en-US" sz="1200" kern="1200" dirty="0">
                <a:solidFill>
                  <a:schemeClr val="tx1"/>
                </a:solidFill>
                <a:effectLst/>
                <a:latin typeface="+mn-lt"/>
                <a:ea typeface="+mn-ea"/>
                <a:cs typeface="+mn-cs"/>
              </a:rPr>
              <a:t> claim they just want to remain neutral.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They do not seem to realize that stonewalling itself is a very powerful act: it conveys disapproval, icy distance, and smugness.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is very upsetting to speak to a stonewalling listener.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especially true when a man stonewalls a woman.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Most men don’t seem bothered when their wives stonewall them – actually, it’s kind of like a little vacation for us.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research conducted by </a:t>
            </a:r>
            <a:r>
              <a:rPr lang="en-US" sz="1200" kern="1200" dirty="0" err="1">
                <a:solidFill>
                  <a:schemeClr val="tx1"/>
                </a:solidFill>
                <a:effectLst/>
                <a:latin typeface="+mn-lt"/>
                <a:ea typeface="+mn-ea"/>
                <a:cs typeface="+mn-cs"/>
              </a:rPr>
              <a:t>Gottman</a:t>
            </a:r>
            <a:r>
              <a:rPr lang="en-US" sz="1200" kern="1200" dirty="0">
                <a:solidFill>
                  <a:schemeClr val="tx1"/>
                </a:solidFill>
                <a:effectLst/>
                <a:latin typeface="+mn-lt"/>
                <a:ea typeface="+mn-ea"/>
                <a:cs typeface="+mn-cs"/>
              </a:rPr>
              <a:t> shows that wives’ heart rates go up dramatically when their husbands stonewall them.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Keep in mind that anyone may stonewall occasionally during an intense marital exchange.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key word here is </a:t>
            </a:r>
            <a:r>
              <a:rPr lang="en-US" sz="1200" i="1" kern="1200" dirty="0">
                <a:solidFill>
                  <a:schemeClr val="tx1"/>
                </a:solidFill>
                <a:effectLst/>
                <a:latin typeface="+mn-lt"/>
                <a:ea typeface="+mn-ea"/>
                <a:cs typeface="+mn-cs"/>
              </a:rPr>
              <a:t>habitual</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By the way, these four horsemen are not only present in marriages. . .you find them in families, among friends, and even sometimes at work.</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Well, what should you do if you see these four horsemen present in your relationship?  What can you do to prevent the demise of your marriage?</a:t>
            </a:r>
          </a:p>
          <a:p>
            <a:r>
              <a:rPr lang="en-US" sz="1200" kern="1200" dirty="0">
                <a:solidFill>
                  <a:schemeClr val="tx1"/>
                </a:solidFill>
                <a:effectLst/>
                <a:latin typeface="+mn-lt"/>
                <a:ea typeface="+mn-ea"/>
                <a:cs typeface="+mn-cs"/>
              </a:rPr>
              <a:t> </a:t>
            </a:r>
          </a:p>
          <a:p>
            <a:r>
              <a:rPr lang="en-CA" sz="1200" kern="1200" dirty="0" err="1">
                <a:solidFill>
                  <a:schemeClr val="tx1"/>
                </a:solidFill>
                <a:effectLst/>
                <a:latin typeface="+mn-lt"/>
                <a:ea typeface="+mn-ea"/>
                <a:cs typeface="+mn-cs"/>
              </a:rPr>
              <a:t>Gottman</a:t>
            </a:r>
            <a:r>
              <a:rPr lang="en-CA" sz="1200" kern="1200" dirty="0">
                <a:solidFill>
                  <a:schemeClr val="tx1"/>
                </a:solidFill>
                <a:effectLst/>
                <a:latin typeface="+mn-lt"/>
                <a:ea typeface="+mn-ea"/>
                <a:cs typeface="+mn-cs"/>
              </a:rPr>
              <a:t> writes:</a:t>
            </a:r>
            <a:endParaRPr lang="en-US" dirty="0"/>
          </a:p>
        </p:txBody>
      </p:sp>
      <p:sp>
        <p:nvSpPr>
          <p:cNvPr id="4" name="Slide Number Placeholder 3"/>
          <p:cNvSpPr>
            <a:spLocks noGrp="1"/>
          </p:cNvSpPr>
          <p:nvPr>
            <p:ph type="sldNum" sz="quarter" idx="10"/>
          </p:nvPr>
        </p:nvSpPr>
        <p:spPr/>
        <p:txBody>
          <a:bodyPr/>
          <a:lstStyle/>
          <a:p>
            <a:fld id="{743D8E6A-5A49-4261-BEAC-9D025E69ABF1}" type="slidenum">
              <a:rPr lang="en-US" smtClean="0"/>
              <a:t>25</a:t>
            </a:fld>
            <a:endParaRPr lang="en-US"/>
          </a:p>
        </p:txBody>
      </p:sp>
    </p:spTree>
    <p:extLst>
      <p:ext uri="{BB962C8B-B14F-4D97-AF65-F5344CB8AC3E}">
        <p14:creationId xmlns:p14="http://schemas.microsoft.com/office/powerpoint/2010/main" val="39122666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Ellen White adds that, “To David's rebuke was added that of the Lord: because of her pride and arrogance, Michal ‘had no child unto the day of her death.’”  (PP 711)</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Stonewalling often happens when a couple is talking, or arguing, and the </a:t>
            </a:r>
            <a:r>
              <a:rPr lang="en-US" sz="1200" kern="1200" dirty="0" err="1">
                <a:solidFill>
                  <a:schemeClr val="tx1"/>
                </a:solidFill>
                <a:effectLst/>
                <a:latin typeface="+mn-lt"/>
                <a:ea typeface="+mn-ea"/>
                <a:cs typeface="+mn-cs"/>
              </a:rPr>
              <a:t>stonewaller</a:t>
            </a:r>
            <a:r>
              <a:rPr lang="en-US" sz="1200" kern="1200" dirty="0">
                <a:solidFill>
                  <a:schemeClr val="tx1"/>
                </a:solidFill>
                <a:effectLst/>
                <a:latin typeface="+mn-lt"/>
                <a:ea typeface="+mn-ea"/>
                <a:cs typeface="+mn-cs"/>
              </a:rPr>
              <a:t> just removes himself by turning into a stone wall.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Usually someone who is listening reacts to what the speaker is saying, looks at the speaker, and says things like “UH huh” or “</a:t>
            </a:r>
            <a:r>
              <a:rPr lang="en-US" sz="1200" kern="1200" dirty="0" err="1">
                <a:solidFill>
                  <a:schemeClr val="tx1"/>
                </a:solidFill>
                <a:effectLst/>
                <a:latin typeface="+mn-lt"/>
                <a:ea typeface="+mn-ea"/>
                <a:cs typeface="+mn-cs"/>
              </a:rPr>
              <a:t>Hmmmm</a:t>
            </a:r>
            <a:r>
              <a:rPr lang="en-US" sz="1200" kern="1200" dirty="0">
                <a:solidFill>
                  <a:schemeClr val="tx1"/>
                </a:solidFill>
                <a:effectLst/>
                <a:latin typeface="+mn-lt"/>
                <a:ea typeface="+mn-ea"/>
                <a:cs typeface="+mn-cs"/>
              </a:rPr>
              <a:t>” or reflects on what they are hearing to let the speaker know that he is listening, that he is tracking her.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the </a:t>
            </a:r>
            <a:r>
              <a:rPr lang="en-US" sz="1200" kern="1200" dirty="0" err="1">
                <a:solidFill>
                  <a:schemeClr val="tx1"/>
                </a:solidFill>
                <a:effectLst/>
                <a:latin typeface="+mn-lt"/>
                <a:ea typeface="+mn-ea"/>
                <a:cs typeface="+mn-cs"/>
              </a:rPr>
              <a:t>stonewaller</a:t>
            </a:r>
            <a:r>
              <a:rPr lang="en-US" sz="1200" kern="1200" dirty="0">
                <a:solidFill>
                  <a:schemeClr val="tx1"/>
                </a:solidFill>
                <a:effectLst/>
                <a:latin typeface="+mn-lt"/>
                <a:ea typeface="+mn-ea"/>
                <a:cs typeface="+mn-cs"/>
              </a:rPr>
              <a:t> abandons these messages and replaces them with stony silence.</a:t>
            </a:r>
          </a:p>
          <a:p>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Stonewallers</a:t>
            </a:r>
            <a:r>
              <a:rPr lang="en-US" sz="1200" kern="1200" dirty="0">
                <a:solidFill>
                  <a:schemeClr val="tx1"/>
                </a:solidFill>
                <a:effectLst/>
                <a:latin typeface="+mn-lt"/>
                <a:ea typeface="+mn-ea"/>
                <a:cs typeface="+mn-cs"/>
              </a:rPr>
              <a:t> claim they just want to remain neutral.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They do not seem to realize that stonewalling itself is a very powerful act: it conveys disapproval, icy distance, and smugness.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is very upsetting to speak to a stonewalling listener.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especially true when a man stonewalls a woman.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Most men don’t seem bothered when their wives stonewall them – actually, it’s kind of like a little vacation for us.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research conducted by </a:t>
            </a:r>
            <a:r>
              <a:rPr lang="en-US" sz="1200" kern="1200" dirty="0" err="1">
                <a:solidFill>
                  <a:schemeClr val="tx1"/>
                </a:solidFill>
                <a:effectLst/>
                <a:latin typeface="+mn-lt"/>
                <a:ea typeface="+mn-ea"/>
                <a:cs typeface="+mn-cs"/>
              </a:rPr>
              <a:t>Gottman</a:t>
            </a:r>
            <a:r>
              <a:rPr lang="en-US" sz="1200" kern="1200" dirty="0">
                <a:solidFill>
                  <a:schemeClr val="tx1"/>
                </a:solidFill>
                <a:effectLst/>
                <a:latin typeface="+mn-lt"/>
                <a:ea typeface="+mn-ea"/>
                <a:cs typeface="+mn-cs"/>
              </a:rPr>
              <a:t> shows that wives’ heart rates go up dramatically when their husbands stonewall them.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Keep in mind that anyone may stonewall occasionally during an intense marital exchange.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key word here is </a:t>
            </a:r>
            <a:r>
              <a:rPr lang="en-US" sz="1200" i="1" kern="1200" dirty="0">
                <a:solidFill>
                  <a:schemeClr val="tx1"/>
                </a:solidFill>
                <a:effectLst/>
                <a:latin typeface="+mn-lt"/>
                <a:ea typeface="+mn-ea"/>
                <a:cs typeface="+mn-cs"/>
              </a:rPr>
              <a:t>habitual</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By the way, these four horsemen are not only present in marriages. . .you find them in families, among friends, and even sometimes at work.</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Well, what should you do if you see these four horsemen present in your relationship?  What can you do to prevent the demise of your marriage?</a:t>
            </a:r>
          </a:p>
          <a:p>
            <a:r>
              <a:rPr lang="en-US" sz="1200" kern="1200" dirty="0">
                <a:solidFill>
                  <a:schemeClr val="tx1"/>
                </a:solidFill>
                <a:effectLst/>
                <a:latin typeface="+mn-lt"/>
                <a:ea typeface="+mn-ea"/>
                <a:cs typeface="+mn-cs"/>
              </a:rPr>
              <a:t> </a:t>
            </a:r>
          </a:p>
          <a:p>
            <a:r>
              <a:rPr lang="en-CA" sz="1200" kern="1200" dirty="0" err="1">
                <a:solidFill>
                  <a:schemeClr val="tx1"/>
                </a:solidFill>
                <a:effectLst/>
                <a:latin typeface="+mn-lt"/>
                <a:ea typeface="+mn-ea"/>
                <a:cs typeface="+mn-cs"/>
              </a:rPr>
              <a:t>Gottman</a:t>
            </a:r>
            <a:r>
              <a:rPr lang="en-CA" sz="1200" kern="1200" dirty="0">
                <a:solidFill>
                  <a:schemeClr val="tx1"/>
                </a:solidFill>
                <a:effectLst/>
                <a:latin typeface="+mn-lt"/>
                <a:ea typeface="+mn-ea"/>
                <a:cs typeface="+mn-cs"/>
              </a:rPr>
              <a:t> writes:</a:t>
            </a:r>
            <a:endParaRPr lang="en-US" dirty="0"/>
          </a:p>
        </p:txBody>
      </p:sp>
      <p:sp>
        <p:nvSpPr>
          <p:cNvPr id="4" name="Slide Number Placeholder 3"/>
          <p:cNvSpPr>
            <a:spLocks noGrp="1"/>
          </p:cNvSpPr>
          <p:nvPr>
            <p:ph type="sldNum" sz="quarter" idx="10"/>
          </p:nvPr>
        </p:nvSpPr>
        <p:spPr/>
        <p:txBody>
          <a:bodyPr/>
          <a:lstStyle/>
          <a:p>
            <a:fld id="{743D8E6A-5A49-4261-BEAC-9D025E69ABF1}" type="slidenum">
              <a:rPr lang="en-US" smtClean="0"/>
              <a:t>26</a:t>
            </a:fld>
            <a:endParaRPr lang="en-US"/>
          </a:p>
        </p:txBody>
      </p:sp>
    </p:spTree>
    <p:extLst>
      <p:ext uri="{BB962C8B-B14F-4D97-AF65-F5344CB8AC3E}">
        <p14:creationId xmlns:p14="http://schemas.microsoft.com/office/powerpoint/2010/main" val="707608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STRATEGY #1: CALM DOWN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Calming down is especially important for men since we tend to be more likely to feel physiologically overwhelmed sooner than women during a heated marital exchange. .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whatever your gender, it’s virtually impossible to think straight when your blood is pumping furiously and your heart is racing.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How long do you think it will take you to calm down?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Many people guess about five or ten minutes, but in fact, it takes most people closer to twenty minutes for their physiological responses to return to baseline.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should you do during the recess?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Whatever will soothe you.</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Use relaxation techniques, pray, use energy in a positive way.</a:t>
            </a:r>
          </a:p>
        </p:txBody>
      </p:sp>
      <p:sp>
        <p:nvSpPr>
          <p:cNvPr id="4" name="Slide Number Placeholder 3"/>
          <p:cNvSpPr>
            <a:spLocks noGrp="1"/>
          </p:cNvSpPr>
          <p:nvPr>
            <p:ph type="sldNum" sz="quarter" idx="10"/>
          </p:nvPr>
        </p:nvSpPr>
        <p:spPr/>
        <p:txBody>
          <a:bodyPr/>
          <a:lstStyle/>
          <a:p>
            <a:fld id="{743D8E6A-5A49-4261-BEAC-9D025E69ABF1}" type="slidenum">
              <a:rPr lang="en-US" smtClean="0"/>
              <a:t>27</a:t>
            </a:fld>
            <a:endParaRPr lang="en-US"/>
          </a:p>
        </p:txBody>
      </p:sp>
    </p:spTree>
    <p:extLst>
      <p:ext uri="{BB962C8B-B14F-4D97-AF65-F5344CB8AC3E}">
        <p14:creationId xmlns:p14="http://schemas.microsoft.com/office/powerpoint/2010/main" val="9838813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STRATEGY #2: SPEAK NON-DEFENSIVELY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Defensiveness is one of the most dangerous of the four horsemen, and it can lead to endless spirals of negativity.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Instead, the single most important tactic for short-circuiting defensive communication is to choose to have a positive mind-set about your spouse and to reintroduce praise and admiration into your relationship.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Remind yourself that your mate’s negative qualities do not cancel out all the positives that led you to fall in love.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Nor do bad times wipe out all the good times.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your marriage is going through a rocky period it’s particularly important to recall specific happy memories you have of your spouse and with your spouse.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Force yourself to sit a while and think about them -- look through picture albums from past vacations, or reread some old love letters.</a:t>
            </a:r>
          </a:p>
        </p:txBody>
      </p:sp>
      <p:sp>
        <p:nvSpPr>
          <p:cNvPr id="4" name="Slide Number Placeholder 3"/>
          <p:cNvSpPr>
            <a:spLocks noGrp="1"/>
          </p:cNvSpPr>
          <p:nvPr>
            <p:ph type="sldNum" sz="quarter" idx="10"/>
          </p:nvPr>
        </p:nvSpPr>
        <p:spPr/>
        <p:txBody>
          <a:bodyPr/>
          <a:lstStyle/>
          <a:p>
            <a:fld id="{743D8E6A-5A49-4261-BEAC-9D025E69ABF1}" type="slidenum">
              <a:rPr lang="en-US" smtClean="0"/>
              <a:t>28</a:t>
            </a:fld>
            <a:endParaRPr lang="en-US"/>
          </a:p>
        </p:txBody>
      </p:sp>
    </p:spTree>
    <p:extLst>
      <p:ext uri="{BB962C8B-B14F-4D97-AF65-F5344CB8AC3E}">
        <p14:creationId xmlns:p14="http://schemas.microsoft.com/office/powerpoint/2010/main" val="12457365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STRATEGY #3: USE VALIDATION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Let your spouse know in so many ways that you understand him or her – that is one of the most powerful tools for healing your relationship.</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Of course, don’t simply say “I understand how you feel.”  Rather, listen and try to understand their feelings.</a:t>
            </a:r>
          </a:p>
          <a:p>
            <a:r>
              <a:rPr lang="en-US"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Take responsibility for those things that are your fault</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Apologize.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Compliment</a:t>
            </a:r>
            <a:r>
              <a:rPr lang="en-US" sz="1200" kern="1200" dirty="0">
                <a:solidFill>
                  <a:schemeClr val="tx1"/>
                </a:solidFill>
                <a:effectLst/>
                <a:latin typeface="+mn-lt"/>
                <a:ea typeface="+mn-ea"/>
                <a:cs typeface="+mn-cs"/>
              </a:rPr>
              <a:t>.  Honestly praise your spouse for handling a situation well.   Remind your spouse, and yourself, that you really admire him or her is likely to have a powerful, positive effect on the rest of your conversation. </a:t>
            </a:r>
          </a:p>
        </p:txBody>
      </p:sp>
      <p:sp>
        <p:nvSpPr>
          <p:cNvPr id="4" name="Slide Number Placeholder 3"/>
          <p:cNvSpPr>
            <a:spLocks noGrp="1"/>
          </p:cNvSpPr>
          <p:nvPr>
            <p:ph type="sldNum" sz="quarter" idx="10"/>
          </p:nvPr>
        </p:nvSpPr>
        <p:spPr/>
        <p:txBody>
          <a:bodyPr/>
          <a:lstStyle/>
          <a:p>
            <a:fld id="{743D8E6A-5A49-4261-BEAC-9D025E69ABF1}" type="slidenum">
              <a:rPr lang="en-US" smtClean="0"/>
              <a:t>29</a:t>
            </a:fld>
            <a:endParaRPr lang="en-US"/>
          </a:p>
        </p:txBody>
      </p:sp>
    </p:spTree>
    <p:extLst>
      <p:ext uri="{BB962C8B-B14F-4D97-AF65-F5344CB8AC3E}">
        <p14:creationId xmlns:p14="http://schemas.microsoft.com/office/powerpoint/2010/main" val="13374144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STRATEGY #4: OVER-LEARNING – TRY AND TRY AGAIN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 and your spouse have to practice these skills even when you don’t necessarily feel like it.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That means when you are tired, hungry, distracted, happy, sad, driving, watching TV, showering together – under all circumstances and conditions until it becomes a natural, effortless part of your interactions.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 have to make it your own, imbue it with your own sense of humor, style, and personality.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Then just keep doing it again and again.  </a:t>
            </a:r>
          </a:p>
        </p:txBody>
      </p:sp>
      <p:sp>
        <p:nvSpPr>
          <p:cNvPr id="4" name="Slide Number Placeholder 3"/>
          <p:cNvSpPr>
            <a:spLocks noGrp="1"/>
          </p:cNvSpPr>
          <p:nvPr>
            <p:ph type="sldNum" sz="quarter" idx="10"/>
          </p:nvPr>
        </p:nvSpPr>
        <p:spPr/>
        <p:txBody>
          <a:bodyPr/>
          <a:lstStyle/>
          <a:p>
            <a:fld id="{743D8E6A-5A49-4261-BEAC-9D025E69ABF1}" type="slidenum">
              <a:rPr lang="en-US" smtClean="0"/>
              <a:t>30</a:t>
            </a:fld>
            <a:endParaRPr lang="en-US"/>
          </a:p>
        </p:txBody>
      </p:sp>
    </p:spTree>
    <p:extLst>
      <p:ext uri="{BB962C8B-B14F-4D97-AF65-F5344CB8AC3E}">
        <p14:creationId xmlns:p14="http://schemas.microsoft.com/office/powerpoint/2010/main" val="2766643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 what did she get in return for her protection?  David abandoned her.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Maybe she was a political</a:t>
            </a:r>
            <a:r>
              <a:rPr lang="en-US" sz="1200" kern="1200" baseline="0" dirty="0">
                <a:solidFill>
                  <a:schemeClr val="tx1"/>
                </a:solidFill>
                <a:effectLst/>
                <a:latin typeface="+mn-lt"/>
                <a:ea typeface="+mn-ea"/>
                <a:cs typeface="+mn-cs"/>
              </a:rPr>
              <a:t> pawn between her father and her husband. . . Used by her father as a trap to get David killed. . . Used by her husband to ensure </a:t>
            </a:r>
            <a:r>
              <a:rPr lang="en-US" sz="1200" kern="1200" baseline="0" dirty="0" err="1">
                <a:solidFill>
                  <a:schemeClr val="tx1"/>
                </a:solidFill>
                <a:effectLst/>
                <a:latin typeface="+mn-lt"/>
                <a:ea typeface="+mn-ea"/>
                <a:cs typeface="+mn-cs"/>
              </a:rPr>
              <a:t>hw</a:t>
            </a:r>
            <a:r>
              <a:rPr lang="en-US" sz="1200" kern="1200" baseline="0" dirty="0">
                <a:solidFill>
                  <a:schemeClr val="tx1"/>
                </a:solidFill>
                <a:effectLst/>
                <a:latin typeface="+mn-lt"/>
                <a:ea typeface="+mn-ea"/>
                <a:cs typeface="+mn-cs"/>
              </a:rPr>
              <a:t> would be alive to get the throne promised to him.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43D8E6A-5A49-4261-BEAC-9D025E69ABF1}" type="slidenum">
              <a:rPr lang="en-US" smtClean="0"/>
              <a:t>4</a:t>
            </a:fld>
            <a:endParaRPr lang="en-US"/>
          </a:p>
        </p:txBody>
      </p:sp>
    </p:spTree>
    <p:extLst>
      <p:ext uri="{BB962C8B-B14F-4D97-AF65-F5344CB8AC3E}">
        <p14:creationId xmlns:p14="http://schemas.microsoft.com/office/powerpoint/2010/main" val="32397313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Success in marriage is more than finding the right person: it is being the right person.  Robert Browning (1812–1889)</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Avoid the four horsemen of marriages in trouble so you can live happily ever after.</a:t>
            </a:r>
          </a:p>
        </p:txBody>
      </p:sp>
      <p:sp>
        <p:nvSpPr>
          <p:cNvPr id="4" name="Slide Number Placeholder 3"/>
          <p:cNvSpPr>
            <a:spLocks noGrp="1"/>
          </p:cNvSpPr>
          <p:nvPr>
            <p:ph type="sldNum" sz="quarter" idx="10"/>
          </p:nvPr>
        </p:nvSpPr>
        <p:spPr/>
        <p:txBody>
          <a:bodyPr/>
          <a:lstStyle/>
          <a:p>
            <a:fld id="{743D8E6A-5A49-4261-BEAC-9D025E69ABF1}" type="slidenum">
              <a:rPr lang="en-US" smtClean="0"/>
              <a:t>31</a:t>
            </a:fld>
            <a:endParaRPr lang="en-US"/>
          </a:p>
        </p:txBody>
      </p:sp>
    </p:spTree>
    <p:extLst>
      <p:ext uri="{BB962C8B-B14F-4D97-AF65-F5344CB8AC3E}">
        <p14:creationId xmlns:p14="http://schemas.microsoft.com/office/powerpoint/2010/main" val="4009976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Although the Bible doesn’t say so, David must have had strong feelings toward her, enough to go to war for her. (1 Sam 18:27-28 )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at the end, this fairytale romance ended in bitter disappointment.  What happened to them?  Where did they go wrong?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John </a:t>
            </a:r>
            <a:r>
              <a:rPr lang="en-US" sz="1200" kern="1200" dirty="0" err="1">
                <a:solidFill>
                  <a:schemeClr val="tx1"/>
                </a:solidFill>
                <a:effectLst/>
                <a:latin typeface="+mn-lt"/>
                <a:ea typeface="+mn-ea"/>
                <a:cs typeface="+mn-cs"/>
              </a:rPr>
              <a:t>Gottman</a:t>
            </a:r>
            <a:r>
              <a:rPr lang="en-US" sz="1200" kern="1200" dirty="0">
                <a:solidFill>
                  <a:schemeClr val="tx1"/>
                </a:solidFill>
                <a:effectLst/>
                <a:latin typeface="+mn-lt"/>
                <a:ea typeface="+mn-ea"/>
                <a:cs typeface="+mn-cs"/>
              </a:rPr>
              <a:t>, a marriage researcher and therapist, suggests there are four ways of interacting that sabotage your attempts to communicate with your spouse.  Interestingly enough, we see these four patterns illustrated in the relationship between Michal, King Saul’s daughter, and King David, her husband.  </a:t>
            </a:r>
          </a:p>
          <a:p>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Gottman</a:t>
            </a:r>
            <a:r>
              <a:rPr lang="en-US" sz="1200" kern="1200" dirty="0">
                <a:solidFill>
                  <a:schemeClr val="tx1"/>
                </a:solidFill>
                <a:effectLst/>
                <a:latin typeface="+mn-lt"/>
                <a:ea typeface="+mn-ea"/>
                <a:cs typeface="+mn-cs"/>
              </a:rPr>
              <a:t> calls these “the Four Horsemen of Marriages in Trouble, and they are given in order from the least to the most dangerous.</a:t>
            </a:r>
          </a:p>
        </p:txBody>
      </p:sp>
      <p:sp>
        <p:nvSpPr>
          <p:cNvPr id="4" name="Slide Number Placeholder 3"/>
          <p:cNvSpPr>
            <a:spLocks noGrp="1"/>
          </p:cNvSpPr>
          <p:nvPr>
            <p:ph type="sldNum" sz="quarter" idx="10"/>
          </p:nvPr>
        </p:nvSpPr>
        <p:spPr/>
        <p:txBody>
          <a:bodyPr/>
          <a:lstStyle/>
          <a:p>
            <a:fld id="{743D8E6A-5A49-4261-BEAC-9D025E69ABF1}" type="slidenum">
              <a:rPr lang="en-US" smtClean="0"/>
              <a:t>5</a:t>
            </a:fld>
            <a:endParaRPr lang="en-US"/>
          </a:p>
        </p:txBody>
      </p:sp>
    </p:spTree>
    <p:extLst>
      <p:ext uri="{BB962C8B-B14F-4D97-AF65-F5344CB8AC3E}">
        <p14:creationId xmlns:p14="http://schemas.microsoft.com/office/powerpoint/2010/main" val="1857292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(2 Sam 6:17-20 NKJV)  So they brought the ark of the LORD, and set it in its place in the midst of the tabernacle that David had erected for it. Then David offered burnt offerings and peace offerings before the LORD. {18} And when David had finished offering burnt offerings and peace offerings, he blessed the people in the name of the LORD of hosts. </a:t>
            </a:r>
            <a:endParaRPr lang="en-US" dirty="0"/>
          </a:p>
        </p:txBody>
      </p:sp>
      <p:sp>
        <p:nvSpPr>
          <p:cNvPr id="4" name="Slide Number Placeholder 3"/>
          <p:cNvSpPr>
            <a:spLocks noGrp="1"/>
          </p:cNvSpPr>
          <p:nvPr>
            <p:ph type="sldNum" sz="quarter" idx="10"/>
          </p:nvPr>
        </p:nvSpPr>
        <p:spPr/>
        <p:txBody>
          <a:bodyPr/>
          <a:lstStyle/>
          <a:p>
            <a:fld id="{743D8E6A-5A49-4261-BEAC-9D025E69ABF1}" type="slidenum">
              <a:rPr lang="en-US" smtClean="0"/>
              <a:t>6</a:t>
            </a:fld>
            <a:endParaRPr lang="en-US"/>
          </a:p>
        </p:txBody>
      </p:sp>
    </p:spTree>
    <p:extLst>
      <p:ext uri="{BB962C8B-B14F-4D97-AF65-F5344CB8AC3E}">
        <p14:creationId xmlns:p14="http://schemas.microsoft.com/office/powerpoint/2010/main" val="2520013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{19} Then he distributed among all the people, among the whole multitude of Israel, both the women and the men, to everyone a loaf of bread, a piece of meat, and a cake of raisins. So all the people departed, everyone to his house. {20} Then David returned </a:t>
            </a:r>
            <a:r>
              <a:rPr lang="en-US" sz="1200" b="1" u="sng" kern="1200" dirty="0">
                <a:solidFill>
                  <a:schemeClr val="tx1"/>
                </a:solidFill>
                <a:effectLst/>
                <a:latin typeface="+mn-lt"/>
                <a:ea typeface="+mn-ea"/>
                <a:cs typeface="+mn-cs"/>
              </a:rPr>
              <a:t>to bless his household</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David was experiencing such spiritual high that he sent everybody home and he went home to share that high with his family.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what did he encounter when he got home?</a:t>
            </a:r>
          </a:p>
        </p:txBody>
      </p:sp>
      <p:sp>
        <p:nvSpPr>
          <p:cNvPr id="4" name="Slide Number Placeholder 3"/>
          <p:cNvSpPr>
            <a:spLocks noGrp="1"/>
          </p:cNvSpPr>
          <p:nvPr>
            <p:ph type="sldNum" sz="quarter" idx="10"/>
          </p:nvPr>
        </p:nvSpPr>
        <p:spPr/>
        <p:txBody>
          <a:bodyPr/>
          <a:lstStyle/>
          <a:p>
            <a:fld id="{743D8E6A-5A49-4261-BEAC-9D025E69ABF1}" type="slidenum">
              <a:rPr lang="en-US" smtClean="0"/>
              <a:t>7</a:t>
            </a:fld>
            <a:endParaRPr lang="en-US"/>
          </a:p>
        </p:txBody>
      </p:sp>
    </p:spTree>
    <p:extLst>
      <p:ext uri="{BB962C8B-B14F-4D97-AF65-F5344CB8AC3E}">
        <p14:creationId xmlns:p14="http://schemas.microsoft.com/office/powerpoint/2010/main" val="1111185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(cont. v.20) And Michal the daughter of Saul </a:t>
            </a:r>
            <a:r>
              <a:rPr lang="en-US" sz="1200" b="1" u="sng" kern="1200" dirty="0">
                <a:solidFill>
                  <a:schemeClr val="tx1"/>
                </a:solidFill>
                <a:effectLst/>
                <a:latin typeface="+mn-lt"/>
                <a:ea typeface="+mn-ea"/>
                <a:cs typeface="+mn-cs"/>
              </a:rPr>
              <a:t>came out to meet David</a:t>
            </a:r>
            <a:r>
              <a:rPr lang="en-US" sz="1200" kern="1200" dirty="0">
                <a:solidFill>
                  <a:schemeClr val="tx1"/>
                </a:solidFill>
                <a:effectLst/>
                <a:latin typeface="+mn-lt"/>
                <a:ea typeface="+mn-ea"/>
                <a:cs typeface="+mn-cs"/>
              </a:rPr>
              <a:t>, and said, "How glorious was the king of Israel today, uncovering himself today in the eyes of the maids of his servants</a:t>
            </a:r>
            <a:endParaRPr lang="en-US" dirty="0"/>
          </a:p>
        </p:txBody>
      </p:sp>
      <p:sp>
        <p:nvSpPr>
          <p:cNvPr id="4" name="Slide Number Placeholder 3"/>
          <p:cNvSpPr>
            <a:spLocks noGrp="1"/>
          </p:cNvSpPr>
          <p:nvPr>
            <p:ph type="sldNum" sz="quarter" idx="10"/>
          </p:nvPr>
        </p:nvSpPr>
        <p:spPr/>
        <p:txBody>
          <a:bodyPr/>
          <a:lstStyle/>
          <a:p>
            <a:fld id="{743D8E6A-5A49-4261-BEAC-9D025E69ABF1}" type="slidenum">
              <a:rPr lang="en-US" smtClean="0"/>
              <a:t>8</a:t>
            </a:fld>
            <a:endParaRPr lang="en-US"/>
          </a:p>
        </p:txBody>
      </p:sp>
    </p:spTree>
    <p:extLst>
      <p:ext uri="{BB962C8B-B14F-4D97-AF65-F5344CB8AC3E}">
        <p14:creationId xmlns:p14="http://schemas.microsoft.com/office/powerpoint/2010/main" val="4098396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a:t>
            </a:r>
            <a:r>
              <a:rPr lang="en-US" sz="1200" b="1" u="sng" kern="1200" dirty="0">
                <a:solidFill>
                  <a:schemeClr val="tx1"/>
                </a:solidFill>
                <a:effectLst/>
                <a:latin typeface="+mn-lt"/>
                <a:ea typeface="+mn-ea"/>
                <a:cs typeface="+mn-cs"/>
              </a:rPr>
              <a:t>one of the base fellows</a:t>
            </a:r>
            <a:r>
              <a:rPr lang="en-US" sz="1200" kern="1200" dirty="0">
                <a:solidFill>
                  <a:schemeClr val="tx1"/>
                </a:solidFill>
                <a:effectLst/>
                <a:latin typeface="+mn-lt"/>
                <a:ea typeface="+mn-ea"/>
                <a:cs typeface="+mn-cs"/>
              </a:rPr>
              <a:t> shamelessly uncovers himself!“</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Criticism involves attacking someone’s personality or character – rather than a specific behavior – usually with blame.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Michal attacked David and called him “a vulgar person,” “a dirty old man,” “a mindless fool,” “a buffoon.”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It’s one thing to complain to your spouse about something they’ve done; but it’s another to criticize them.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a general rule, a criticism entails blaming, making a personal attack or an accusation, while a complaint is a negative comment about something you wish were otherwise.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oversimplify, complaints could easily begin with the word I, and criticism with the word you.</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that’s not where the negative interaction between David and Michal stopped.</a:t>
            </a:r>
          </a:p>
        </p:txBody>
      </p:sp>
      <p:sp>
        <p:nvSpPr>
          <p:cNvPr id="4" name="Slide Number Placeholder 3"/>
          <p:cNvSpPr>
            <a:spLocks noGrp="1"/>
          </p:cNvSpPr>
          <p:nvPr>
            <p:ph type="sldNum" sz="quarter" idx="10"/>
          </p:nvPr>
        </p:nvSpPr>
        <p:spPr/>
        <p:txBody>
          <a:bodyPr/>
          <a:lstStyle/>
          <a:p>
            <a:fld id="{743D8E6A-5A49-4261-BEAC-9D025E69ABF1}" type="slidenum">
              <a:rPr lang="en-US" smtClean="0"/>
              <a:t>9</a:t>
            </a:fld>
            <a:endParaRPr lang="en-US"/>
          </a:p>
        </p:txBody>
      </p:sp>
    </p:spTree>
    <p:extLst>
      <p:ext uri="{BB962C8B-B14F-4D97-AF65-F5344CB8AC3E}">
        <p14:creationId xmlns:p14="http://schemas.microsoft.com/office/powerpoint/2010/main" val="171352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a:t>
            </a:r>
            <a:r>
              <a:rPr lang="en-US" sz="1200" b="1" u="sng" kern="1200" dirty="0">
                <a:solidFill>
                  <a:schemeClr val="tx1"/>
                </a:solidFill>
                <a:effectLst/>
                <a:latin typeface="+mn-lt"/>
                <a:ea typeface="+mn-ea"/>
                <a:cs typeface="+mn-cs"/>
              </a:rPr>
              <a:t>one of the base fellows</a:t>
            </a:r>
            <a:r>
              <a:rPr lang="en-US" sz="1200" kern="1200" dirty="0">
                <a:solidFill>
                  <a:schemeClr val="tx1"/>
                </a:solidFill>
                <a:effectLst/>
                <a:latin typeface="+mn-lt"/>
                <a:ea typeface="+mn-ea"/>
                <a:cs typeface="+mn-cs"/>
              </a:rPr>
              <a:t> shamelessly uncovers himself!“</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Criticism involves attacking someone’s personality or character – rather than a specific behavior – usually with blame.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Michal attacked David and called him “a vulgar person,” “a dirty old man,” “a mindless fool,” “a buffoon.”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It’s one thing to complain to your spouse about something they’ve done; but it’s another to criticize them.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a general rule, a criticism entails blaming, making a personal attack or an accusation, while a complaint is a negative comment about something you wish were otherwise.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oversimplify, complaints could easily begin with the word I, and criticism with the word you.</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that’s not where the negative interaction between David and Michal stopped.</a:t>
            </a:r>
          </a:p>
        </p:txBody>
      </p:sp>
      <p:sp>
        <p:nvSpPr>
          <p:cNvPr id="4" name="Slide Number Placeholder 3"/>
          <p:cNvSpPr>
            <a:spLocks noGrp="1"/>
          </p:cNvSpPr>
          <p:nvPr>
            <p:ph type="sldNum" sz="quarter" idx="10"/>
          </p:nvPr>
        </p:nvSpPr>
        <p:spPr/>
        <p:txBody>
          <a:bodyPr/>
          <a:lstStyle/>
          <a:p>
            <a:fld id="{743D8E6A-5A49-4261-BEAC-9D025E69ABF1}" type="slidenum">
              <a:rPr lang="en-US" smtClean="0"/>
              <a:t>10</a:t>
            </a:fld>
            <a:endParaRPr lang="en-US"/>
          </a:p>
        </p:txBody>
      </p:sp>
    </p:spTree>
    <p:extLst>
      <p:ext uri="{BB962C8B-B14F-4D97-AF65-F5344CB8AC3E}">
        <p14:creationId xmlns:p14="http://schemas.microsoft.com/office/powerpoint/2010/main" val="171352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63B491ED-BB44-40D3-8510-A43A9C6DCBD8}" type="datetimeFigureOut">
              <a:rPr lang="en-US" smtClean="0"/>
              <a:t>6/10/2018</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4BAC8574-37B5-4ADE-9584-DD8CC93B2418}"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B491ED-BB44-40D3-8510-A43A9C6DCBD8}" type="datetimeFigureOut">
              <a:rPr lang="en-US" smtClean="0"/>
              <a:t>6/10/2018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C8574-37B5-4ADE-9584-DD8CC93B241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B491ED-BB44-40D3-8510-A43A9C6DCBD8}" type="datetimeFigureOut">
              <a:rPr lang="en-US" smtClean="0"/>
              <a:t>6/10/2018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C8574-37B5-4ADE-9584-DD8CC93B241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B491ED-BB44-40D3-8510-A43A9C6DCBD8}" type="datetimeFigureOut">
              <a:rPr lang="en-US" smtClean="0"/>
              <a:t>6/10/2018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C8574-37B5-4ADE-9584-DD8CC93B241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B491ED-BB44-40D3-8510-A43A9C6DCBD8}" type="datetimeFigureOut">
              <a:rPr lang="en-US" smtClean="0"/>
              <a:t>6/10/2018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C8574-37B5-4ADE-9584-DD8CC93B241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63B491ED-BB44-40D3-8510-A43A9C6DCBD8}" type="datetimeFigureOut">
              <a:rPr lang="en-US" smtClean="0"/>
              <a:t>6/10/2018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AC8574-37B5-4ADE-9584-DD8CC93B2418}"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B491ED-BB44-40D3-8510-A43A9C6DCBD8}" type="datetimeFigureOut">
              <a:rPr lang="en-US" smtClean="0"/>
              <a:t>6/10/2018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AC8574-37B5-4ADE-9584-DD8CC93B241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B491ED-BB44-40D3-8510-A43A9C6DCBD8}" type="datetimeFigureOut">
              <a:rPr lang="en-US" smtClean="0"/>
              <a:t>6/10/2018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AC8574-37B5-4ADE-9584-DD8CC93B241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B491ED-BB44-40D3-8510-A43A9C6DCBD8}" type="datetimeFigureOut">
              <a:rPr lang="en-US" smtClean="0"/>
              <a:t>6/10/2018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AC8574-37B5-4ADE-9584-DD8CC93B241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3B491ED-BB44-40D3-8510-A43A9C6DCBD8}" type="datetimeFigureOut">
              <a:rPr lang="en-US" smtClean="0"/>
              <a:t>6/10/2018</a:t>
            </a:fld>
            <a:endParaRPr lang="en-US"/>
          </a:p>
        </p:txBody>
      </p:sp>
      <p:sp>
        <p:nvSpPr>
          <p:cNvPr id="7" name="Slide Number Placeholder 6"/>
          <p:cNvSpPr>
            <a:spLocks noGrp="1"/>
          </p:cNvSpPr>
          <p:nvPr>
            <p:ph type="sldNum" sz="quarter" idx="12"/>
          </p:nvPr>
        </p:nvSpPr>
        <p:spPr/>
        <p:txBody>
          <a:bodyPr/>
          <a:lstStyle/>
          <a:p>
            <a:fld id="{4BAC8574-37B5-4ADE-9584-DD8CC93B2418}"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B491ED-BB44-40D3-8510-A43A9C6DCBD8}" type="datetimeFigureOut">
              <a:rPr lang="en-US" smtClean="0"/>
              <a:t>6/10/2018</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4BAC8574-37B5-4ADE-9584-DD8CC93B241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3B491ED-BB44-40D3-8510-A43A9C6DCBD8}" type="datetimeFigureOut">
              <a:rPr lang="en-US" smtClean="0"/>
              <a:t>6/10/2018</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4BAC8574-37B5-4ADE-9584-DD8CC93B241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ru-RU" dirty="0" smtClean="0">
                <a:solidFill>
                  <a:schemeClr val="accent1">
                    <a:lumMod val="50000"/>
                  </a:schemeClr>
                </a:solidFill>
              </a:rPr>
              <a:t>Принципы брака в Ветхом Завете</a:t>
            </a:r>
            <a:endParaRPr lang="en-US" dirty="0">
              <a:solidFill>
                <a:schemeClr val="accent1">
                  <a:lumMod val="50000"/>
                </a:schemeClr>
              </a:solidFill>
            </a:endParaRPr>
          </a:p>
        </p:txBody>
      </p:sp>
      <p:sp>
        <p:nvSpPr>
          <p:cNvPr id="3" name="Subtitle 2"/>
          <p:cNvSpPr>
            <a:spLocks noGrp="1"/>
          </p:cNvSpPr>
          <p:nvPr>
            <p:ph type="subTitle" idx="1"/>
          </p:nvPr>
        </p:nvSpPr>
        <p:spPr/>
        <p:txBody>
          <a:bodyPr>
            <a:normAutofit fontScale="92500" lnSpcReduction="10000"/>
          </a:bodyPr>
          <a:lstStyle/>
          <a:p>
            <a:r>
              <a:rPr lang="ru-RU" dirty="0" smtClean="0"/>
              <a:t>Брак Давида и </a:t>
            </a:r>
            <a:r>
              <a:rPr lang="ru-RU" dirty="0" err="1" smtClean="0"/>
              <a:t>Мелхолы</a:t>
            </a:r>
            <a:endParaRPr lang="en-US" dirty="0"/>
          </a:p>
          <a:p>
            <a:endParaRPr lang="en-US" dirty="0"/>
          </a:p>
          <a:p>
            <a:r>
              <a:rPr lang="ru-RU" sz="1200" b="1" dirty="0" smtClean="0"/>
              <a:t>Клаудио </a:t>
            </a:r>
            <a:r>
              <a:rPr lang="ru-RU" sz="1200" b="1" dirty="0" err="1" smtClean="0"/>
              <a:t>Консуегра</a:t>
            </a:r>
            <a:r>
              <a:rPr lang="ru-RU" sz="1200" b="1" dirty="0" smtClean="0"/>
              <a:t>, </a:t>
            </a:r>
            <a:r>
              <a:rPr lang="en-US" sz="1200" b="1" dirty="0" err="1" smtClean="0"/>
              <a:t>DMin</a:t>
            </a:r>
            <a:endParaRPr lang="en-US" sz="1200" b="1" dirty="0"/>
          </a:p>
          <a:p>
            <a:r>
              <a:rPr lang="ru-RU" sz="1200" b="1" dirty="0" smtClean="0"/>
              <a:t>Памела </a:t>
            </a:r>
            <a:r>
              <a:rPr lang="ru-RU" sz="1200" b="1" dirty="0" err="1" smtClean="0"/>
              <a:t>Консуегра</a:t>
            </a:r>
            <a:r>
              <a:rPr lang="ru-RU" sz="1200" b="1" dirty="0" smtClean="0"/>
              <a:t>, </a:t>
            </a:r>
            <a:r>
              <a:rPr lang="en-US" sz="1200" b="1" dirty="0" smtClean="0"/>
              <a:t>PhD</a:t>
            </a:r>
            <a:endParaRPr lang="en-US" sz="1200" b="1" dirty="0"/>
          </a:p>
          <a:p>
            <a:r>
              <a:rPr lang="ru-RU" sz="1200" b="1" dirty="0" smtClean="0"/>
              <a:t>Отдел Семейного Служения САД</a:t>
            </a:r>
            <a:endParaRPr lang="en-US" sz="12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5105400"/>
            <a:ext cx="981855" cy="952500"/>
          </a:xfrm>
          <a:prstGeom prst="rect">
            <a:avLst/>
          </a:prstGeom>
        </p:spPr>
      </p:pic>
    </p:spTree>
    <p:extLst>
      <p:ext uri="{BB962C8B-B14F-4D97-AF65-F5344CB8AC3E}">
        <p14:creationId xmlns:p14="http://schemas.microsoft.com/office/powerpoint/2010/main" val="247756737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734630" y="762001"/>
            <a:ext cx="3300573" cy="990600"/>
          </a:xfrm>
        </p:spPr>
        <p:txBody>
          <a:bodyPr>
            <a:normAutofit/>
          </a:bodyPr>
          <a:lstStyle/>
          <a:p>
            <a:r>
              <a:rPr lang="ru-RU" b="1" dirty="0" smtClean="0"/>
              <a:t>КРИТИКА</a:t>
            </a:r>
            <a:endParaRPr lang="en-US"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2773" y="2438400"/>
            <a:ext cx="254317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806487" y="1232419"/>
            <a:ext cx="3156857" cy="4801314"/>
          </a:xfrm>
          <a:prstGeom prst="rect">
            <a:avLst/>
          </a:prstGeom>
          <a:noFill/>
        </p:spPr>
        <p:txBody>
          <a:bodyPr wrap="square" rtlCol="0">
            <a:spAutoFit/>
          </a:bodyPr>
          <a:lstStyle/>
          <a:p>
            <a:r>
              <a:rPr lang="ru-RU" dirty="0" smtClean="0"/>
              <a:t>«Достоинство и гордость дочери царя Саула были уязвлены тем, что царь Давид снял свои королевские одежды и отложил свой королевский скипетр, чтобы одеться в простые льняные одежды, которые носили священники. Она думала, что он обесчестил себя перед всем израильским народом» </a:t>
            </a:r>
            <a:r>
              <a:rPr lang="en-US" dirty="0" smtClean="0"/>
              <a:t> </a:t>
            </a:r>
            <a:endParaRPr lang="en-US" dirty="0"/>
          </a:p>
          <a:p>
            <a:endParaRPr lang="en-US" dirty="0"/>
          </a:p>
          <a:p>
            <a:r>
              <a:rPr lang="ru-RU" dirty="0" smtClean="0"/>
              <a:t>Эллен Уайт, Духовные дары, т. 4, с. 112</a:t>
            </a:r>
            <a:endParaRPr lang="en-US" dirty="0"/>
          </a:p>
        </p:txBody>
      </p:sp>
    </p:spTree>
    <p:extLst>
      <p:ext uri="{BB962C8B-B14F-4D97-AF65-F5344CB8AC3E}">
        <p14:creationId xmlns:p14="http://schemas.microsoft.com/office/powerpoint/2010/main" val="2075599509"/>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734630" y="762001"/>
            <a:ext cx="3300573" cy="990600"/>
          </a:xfrm>
        </p:spPr>
        <p:txBody>
          <a:bodyPr>
            <a:normAutofit/>
          </a:bodyPr>
          <a:lstStyle/>
          <a:p>
            <a:r>
              <a:rPr lang="ru-RU" b="1" dirty="0" smtClean="0"/>
              <a:t>КРИТИКА - противоядие</a:t>
            </a:r>
            <a:endParaRPr lang="en-US"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2773" y="2438400"/>
            <a:ext cx="254317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844142" y="1676400"/>
            <a:ext cx="3156857" cy="2585323"/>
          </a:xfrm>
          <a:prstGeom prst="rect">
            <a:avLst/>
          </a:prstGeom>
          <a:noFill/>
        </p:spPr>
        <p:txBody>
          <a:bodyPr wrap="square" rtlCol="0">
            <a:spAutoFit/>
          </a:bodyPr>
          <a:lstStyle/>
          <a:p>
            <a:r>
              <a:rPr lang="ru-RU" i="1" dirty="0" smtClean="0"/>
              <a:t>Выражать недовольство без обвинения</a:t>
            </a:r>
            <a:endParaRPr lang="en-US" dirty="0"/>
          </a:p>
          <a:p>
            <a:endParaRPr lang="en-US" i="1" dirty="0"/>
          </a:p>
          <a:p>
            <a:r>
              <a:rPr lang="ru-RU" i="1" dirty="0" smtClean="0"/>
              <a:t>Уверенность в себе</a:t>
            </a:r>
            <a:endParaRPr lang="en-US" i="1" dirty="0"/>
          </a:p>
          <a:p>
            <a:pPr marL="285750" indent="-285750">
              <a:buFont typeface="Arial" panose="020B0604020202020204" pitchFamily="34" charset="0"/>
              <a:buChar char="•"/>
            </a:pPr>
            <a:r>
              <a:rPr lang="ru-RU" i="1" dirty="0" smtClean="0"/>
              <a:t>Способность просить то, что вы хотите и, что вам нужно, говорить то, что вы думаете или чувствуете </a:t>
            </a:r>
            <a:endParaRPr lang="en-US" dirty="0"/>
          </a:p>
        </p:txBody>
      </p:sp>
    </p:spTree>
    <p:extLst>
      <p:ext uri="{BB962C8B-B14F-4D97-AF65-F5344CB8AC3E}">
        <p14:creationId xmlns:p14="http://schemas.microsoft.com/office/powerpoint/2010/main" val="173461133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734630" y="762000"/>
            <a:ext cx="3300573" cy="4890649"/>
          </a:xfrm>
        </p:spPr>
        <p:txBody>
          <a:bodyPr/>
          <a:lstStyle/>
          <a:p>
            <a:r>
              <a:rPr lang="ru-RU" b="1" dirty="0" smtClean="0"/>
              <a:t>ОСКОРБЛЕНИЕ</a:t>
            </a:r>
            <a:endParaRPr lang="en-US" dirty="0"/>
          </a:p>
          <a:p>
            <a:endParaRPr lang="en-US" dirty="0"/>
          </a:p>
          <a:p>
            <a:r>
              <a:rPr lang="ru-RU" dirty="0" smtClean="0"/>
              <a:t>Когда ковчег завета Господня входил в город Давидов, </a:t>
            </a:r>
            <a:r>
              <a:rPr lang="ru-RU" dirty="0" err="1" smtClean="0"/>
              <a:t>Мелхола</a:t>
            </a:r>
            <a:r>
              <a:rPr lang="ru-RU" dirty="0" smtClean="0"/>
              <a:t>, дочь </a:t>
            </a:r>
            <a:r>
              <a:rPr lang="ru-RU" dirty="0" err="1" smtClean="0"/>
              <a:t>Саулова</a:t>
            </a:r>
            <a:r>
              <a:rPr lang="ru-RU" dirty="0" smtClean="0"/>
              <a:t>, смотрела в окно и, увидев царя Давида, скачущего и веселящегося, </a:t>
            </a:r>
            <a:r>
              <a:rPr lang="ru-RU" u="sng" dirty="0" smtClean="0"/>
              <a:t>уничижила его в сердце своем</a:t>
            </a:r>
            <a:endParaRPr lang="en-US" dirty="0"/>
          </a:p>
          <a:p>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5504" y="36347400"/>
            <a:ext cx="164326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799" y="1219200"/>
            <a:ext cx="3386829"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791200" y="5715000"/>
            <a:ext cx="2209800" cy="369332"/>
          </a:xfrm>
          <a:prstGeom prst="rect">
            <a:avLst/>
          </a:prstGeom>
          <a:noFill/>
        </p:spPr>
        <p:txBody>
          <a:bodyPr wrap="square" rtlCol="0">
            <a:spAutoFit/>
          </a:bodyPr>
          <a:lstStyle/>
          <a:p>
            <a:r>
              <a:rPr lang="en-US" dirty="0"/>
              <a:t>(</a:t>
            </a:r>
            <a:r>
              <a:rPr lang="en-US" dirty="0" smtClean="0"/>
              <a:t>1</a:t>
            </a:r>
            <a:r>
              <a:rPr lang="ru-RU" dirty="0" smtClean="0"/>
              <a:t> Пар. </a:t>
            </a:r>
            <a:r>
              <a:rPr lang="en-US" dirty="0" smtClean="0"/>
              <a:t>15:29) </a:t>
            </a:r>
            <a:endParaRPr lang="en-US" dirty="0"/>
          </a:p>
        </p:txBody>
      </p:sp>
    </p:spTree>
    <p:extLst>
      <p:ext uri="{BB962C8B-B14F-4D97-AF65-F5344CB8AC3E}">
        <p14:creationId xmlns:p14="http://schemas.microsoft.com/office/powerpoint/2010/main" val="27006043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734630" y="762000"/>
            <a:ext cx="3300573" cy="4890649"/>
          </a:xfrm>
        </p:spPr>
        <p:txBody>
          <a:bodyPr/>
          <a:lstStyle/>
          <a:p>
            <a:r>
              <a:rPr lang="ru-RU" b="1" dirty="0" smtClean="0"/>
              <a:t>ОСКОРБЛЕНИЕ</a:t>
            </a:r>
            <a:endParaRPr lang="en-US" b="1" dirty="0"/>
          </a:p>
          <a:p>
            <a:endParaRPr lang="en-US" dirty="0"/>
          </a:p>
          <a:p>
            <a:r>
              <a:rPr lang="ru-RU" dirty="0" smtClean="0"/>
              <a:t>«Разгневанная</a:t>
            </a:r>
            <a:r>
              <a:rPr lang="ru-RU" dirty="0"/>
              <a:t>, она не могла даже дождаться его возвращения во дворец, вышла ему навстречу и в ответ на его любезное приветствие обрушила на него поток едких слов. Какая язвительная ирония и резкость звучали в </a:t>
            </a:r>
            <a:r>
              <a:rPr lang="ru-RU" dirty="0" smtClean="0"/>
              <a:t>них»</a:t>
            </a:r>
            <a:endParaRPr lang="en-US" dirty="0"/>
          </a:p>
          <a:p>
            <a:endParaRPr lang="en-US" dirty="0"/>
          </a:p>
          <a:p>
            <a:r>
              <a:rPr lang="ru-RU" dirty="0" smtClean="0"/>
              <a:t>Эллен Уайт, Патриархи и пророки, с. 708 </a:t>
            </a:r>
            <a:endParaRPr lang="en-US" dirty="0"/>
          </a:p>
          <a:p>
            <a:endParaRPr lang="en-US" dirty="0"/>
          </a:p>
          <a:p>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5504" y="36347400"/>
            <a:ext cx="164326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799" y="1219200"/>
            <a:ext cx="3386829"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922333"/>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734630" y="762000"/>
            <a:ext cx="3300573" cy="4890649"/>
          </a:xfrm>
        </p:spPr>
        <p:txBody>
          <a:bodyPr/>
          <a:lstStyle/>
          <a:p>
            <a:r>
              <a:rPr lang="ru-RU" b="1" dirty="0" smtClean="0"/>
              <a:t>ОСКОРБЛЕНИЕ</a:t>
            </a:r>
            <a:endParaRPr lang="en-US" b="1" dirty="0"/>
          </a:p>
          <a:p>
            <a:endParaRPr lang="en-US" dirty="0"/>
          </a:p>
          <a:p>
            <a:endParaRPr lang="en-US" dirty="0"/>
          </a:p>
          <a:p>
            <a:endParaRPr lang="en-US" dirty="0"/>
          </a:p>
          <a:p>
            <a:r>
              <a:rPr lang="ru-RU" dirty="0" smtClean="0"/>
              <a:t>«Как отличился сегодня царь </a:t>
            </a:r>
            <a:r>
              <a:rPr lang="ru-RU" dirty="0" err="1" smtClean="0"/>
              <a:t>Израилев</a:t>
            </a:r>
            <a:r>
              <a:rPr lang="ru-RU" dirty="0" smtClean="0"/>
              <a:t>, обнажившись сегодня пред глазами рабынь рабов своих, как обнажается какой-нибудь пустой человек!» </a:t>
            </a:r>
            <a:endParaRPr lang="en-US" dirty="0"/>
          </a:p>
          <a:p>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5504" y="36347400"/>
            <a:ext cx="164326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799" y="1219200"/>
            <a:ext cx="3386829"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715000" y="5791200"/>
            <a:ext cx="2286000" cy="369332"/>
          </a:xfrm>
          <a:prstGeom prst="rect">
            <a:avLst/>
          </a:prstGeom>
          <a:noFill/>
        </p:spPr>
        <p:txBody>
          <a:bodyPr wrap="square" rtlCol="0">
            <a:spAutoFit/>
          </a:bodyPr>
          <a:lstStyle/>
          <a:p>
            <a:r>
              <a:rPr lang="en-US" dirty="0" smtClean="0"/>
              <a:t>(</a:t>
            </a:r>
            <a:r>
              <a:rPr lang="ru-RU" dirty="0" smtClean="0"/>
              <a:t>2 Царств </a:t>
            </a:r>
            <a:r>
              <a:rPr lang="en-US" dirty="0" smtClean="0"/>
              <a:t>6:20)</a:t>
            </a:r>
            <a:endParaRPr lang="en-US" dirty="0"/>
          </a:p>
        </p:txBody>
      </p:sp>
    </p:spTree>
    <p:extLst>
      <p:ext uri="{BB962C8B-B14F-4D97-AF65-F5344CB8AC3E}">
        <p14:creationId xmlns:p14="http://schemas.microsoft.com/office/powerpoint/2010/main" val="1091585504"/>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5504" y="36347400"/>
            <a:ext cx="164326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799" y="1219200"/>
            <a:ext cx="3386829"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3535" y="2438400"/>
            <a:ext cx="3602762" cy="2519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3"/>
          <p:cNvSpPr>
            <a:spLocks noGrp="1"/>
          </p:cNvSpPr>
          <p:nvPr>
            <p:ph type="body" sz="half" idx="2"/>
          </p:nvPr>
        </p:nvSpPr>
        <p:spPr>
          <a:xfrm>
            <a:off x="4734630" y="762000"/>
            <a:ext cx="3300573" cy="4890649"/>
          </a:xfrm>
        </p:spPr>
        <p:txBody>
          <a:bodyPr/>
          <a:lstStyle/>
          <a:p>
            <a:r>
              <a:rPr lang="ru-RU" b="1" dirty="0" smtClean="0"/>
              <a:t>ОСКОРБЛЕНИЕ</a:t>
            </a:r>
          </a:p>
          <a:p>
            <a:endParaRPr lang="ru-RU" b="1" dirty="0"/>
          </a:p>
          <a:p>
            <a:r>
              <a:rPr lang="ru-RU" b="1" dirty="0" smtClean="0"/>
              <a:t>Невербальное общение – это хорошо… не хорошо закатывать глаза</a:t>
            </a:r>
            <a:endParaRPr lang="en-US" b="1" dirty="0"/>
          </a:p>
          <a:p>
            <a:endParaRPr lang="en-US" b="1" dirty="0"/>
          </a:p>
          <a:p>
            <a:endParaRPr lang="en-US" b="1" dirty="0"/>
          </a:p>
          <a:p>
            <a:endParaRPr lang="en-US" dirty="0"/>
          </a:p>
          <a:p>
            <a:endParaRPr lang="en-US" dirty="0"/>
          </a:p>
        </p:txBody>
      </p:sp>
    </p:spTree>
    <p:extLst>
      <p:ext uri="{BB962C8B-B14F-4D97-AF65-F5344CB8AC3E}">
        <p14:creationId xmlns:p14="http://schemas.microsoft.com/office/powerpoint/2010/main" val="3277471512"/>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734630" y="762001"/>
            <a:ext cx="3300573" cy="533400"/>
          </a:xfrm>
        </p:spPr>
        <p:txBody>
          <a:bodyPr>
            <a:normAutofit/>
          </a:bodyPr>
          <a:lstStyle/>
          <a:p>
            <a:r>
              <a:rPr lang="ru-RU" b="1" dirty="0" smtClean="0"/>
              <a:t>ОСКОРБЛЕНИЕ - противоядие</a:t>
            </a:r>
            <a:endParaRPr lang="en-US" b="1" dirty="0"/>
          </a:p>
          <a:p>
            <a:endParaRPr lang="en-US" b="1" dirty="0"/>
          </a:p>
          <a:p>
            <a:endParaRPr lang="en-US" b="1" dirty="0"/>
          </a:p>
          <a:p>
            <a:endParaRPr lang="en-US" dirty="0"/>
          </a:p>
          <a:p>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5504" y="36347400"/>
            <a:ext cx="164326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799" y="1219200"/>
            <a:ext cx="3386829"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708516" y="1143000"/>
            <a:ext cx="3352800" cy="1754326"/>
          </a:xfrm>
          <a:prstGeom prst="rect">
            <a:avLst/>
          </a:prstGeom>
          <a:noFill/>
        </p:spPr>
        <p:txBody>
          <a:bodyPr wrap="square" rtlCol="0">
            <a:spAutoFit/>
          </a:bodyPr>
          <a:lstStyle/>
          <a:p>
            <a:r>
              <a:rPr lang="ru-RU" i="1" dirty="0" smtClean="0"/>
              <a:t>Развивайте культуру благодарности</a:t>
            </a:r>
            <a:r>
              <a:rPr lang="en-US" i="1" dirty="0" smtClean="0"/>
              <a:t> </a:t>
            </a:r>
            <a:endParaRPr lang="en-US" i="1" dirty="0"/>
          </a:p>
          <a:p>
            <a:r>
              <a:rPr lang="en-US" i="1" dirty="0"/>
              <a:t> </a:t>
            </a:r>
            <a:endParaRPr lang="en-US" dirty="0"/>
          </a:p>
          <a:p>
            <a:r>
              <a:rPr lang="ru-RU" i="1" dirty="0" smtClean="0"/>
              <a:t>Составьте список того, что вам нравится и, что вы цените в другом человеке</a:t>
            </a:r>
            <a:r>
              <a:rPr lang="en-US" i="1" dirty="0" smtClean="0"/>
              <a:t>.</a:t>
            </a:r>
            <a:endParaRPr lang="en-US" dirty="0"/>
          </a:p>
        </p:txBody>
      </p:sp>
    </p:spTree>
    <p:extLst>
      <p:ext uri="{BB962C8B-B14F-4D97-AF65-F5344CB8AC3E}">
        <p14:creationId xmlns:p14="http://schemas.microsoft.com/office/powerpoint/2010/main" val="2626239432"/>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734630" y="762001"/>
            <a:ext cx="3300573" cy="533400"/>
          </a:xfrm>
        </p:spPr>
        <p:txBody>
          <a:bodyPr>
            <a:normAutofit/>
          </a:bodyPr>
          <a:lstStyle/>
          <a:p>
            <a:r>
              <a:rPr lang="ru-RU" b="1" dirty="0" smtClean="0"/>
              <a:t>ОСКОРБЛЕНИЕ - противоядие</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5504" y="36347400"/>
            <a:ext cx="164326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799" y="1219200"/>
            <a:ext cx="3386829"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453628" y="1051239"/>
            <a:ext cx="3775972" cy="5078313"/>
          </a:xfrm>
          <a:prstGeom prst="rect">
            <a:avLst/>
          </a:prstGeom>
          <a:noFill/>
        </p:spPr>
        <p:txBody>
          <a:bodyPr wrap="square" rtlCol="0">
            <a:spAutoFit/>
          </a:bodyPr>
          <a:lstStyle/>
          <a:p>
            <a:r>
              <a:rPr lang="ru-RU" i="1" dirty="0" smtClean="0"/>
              <a:t>Используйте </a:t>
            </a:r>
            <a:r>
              <a:rPr lang="ru-RU" i="1" dirty="0" smtClean="0"/>
              <a:t>нежные начала</a:t>
            </a:r>
            <a:endParaRPr lang="en-US" dirty="0"/>
          </a:p>
          <a:p>
            <a:pPr marL="285750" lvl="0" indent="-285750">
              <a:buFont typeface="Arial" panose="020B0604020202020204" pitchFamily="34" charset="0"/>
              <a:buChar char="•"/>
            </a:pPr>
            <a:r>
              <a:rPr lang="ru-RU" i="1" dirty="0" smtClean="0"/>
              <a:t>Используйте следующую схему: «Я чувствую…о…», «Мне нужно…»</a:t>
            </a:r>
            <a:endParaRPr lang="en-US" dirty="0"/>
          </a:p>
          <a:p>
            <a:pPr marL="285750" lvl="0" indent="-285750">
              <a:buFont typeface="Arial" panose="020B0604020202020204" pitchFamily="34" charset="0"/>
              <a:buChar char="•"/>
            </a:pPr>
            <a:r>
              <a:rPr lang="ru-RU" i="1" dirty="0" smtClean="0"/>
              <a:t>Используйте утверждения, которые начинаются с «я» вместо «ты» </a:t>
            </a:r>
            <a:endParaRPr lang="en-US" dirty="0"/>
          </a:p>
          <a:p>
            <a:pPr marL="285750" lvl="0" indent="-285750">
              <a:buFont typeface="Arial" panose="020B0604020202020204" pitchFamily="34" charset="0"/>
              <a:buChar char="•"/>
            </a:pPr>
            <a:r>
              <a:rPr lang="ru-RU" i="1" dirty="0" smtClean="0"/>
              <a:t>Опишите, что происходит, не давая оценку происходящему </a:t>
            </a:r>
            <a:endParaRPr lang="en-US" dirty="0"/>
          </a:p>
          <a:p>
            <a:pPr marL="285750" lvl="0" indent="-285750">
              <a:buFont typeface="Arial" panose="020B0604020202020204" pitchFamily="34" charset="0"/>
              <a:buChar char="•"/>
            </a:pPr>
            <a:r>
              <a:rPr lang="ru-RU" i="1" dirty="0" smtClean="0"/>
              <a:t>Открыто выражайте ваши положительные нужды. Говорите о том, что вам </a:t>
            </a:r>
            <a:r>
              <a:rPr lang="ru-RU" i="1" dirty="0" smtClean="0"/>
              <a:t>необходимо, но не о  том, что вы не хотите </a:t>
            </a:r>
            <a:endParaRPr lang="en-US" dirty="0" smtClean="0"/>
          </a:p>
          <a:p>
            <a:pPr marL="285750" lvl="0" indent="-285750">
              <a:buFont typeface="Arial" panose="020B0604020202020204" pitchFamily="34" charset="0"/>
              <a:buChar char="•"/>
            </a:pPr>
            <a:r>
              <a:rPr lang="ru-RU" i="1" dirty="0" smtClean="0"/>
              <a:t>Будьте вежливы</a:t>
            </a:r>
            <a:endParaRPr lang="en-US" dirty="0" smtClean="0"/>
          </a:p>
          <a:p>
            <a:pPr marL="285750" lvl="0" indent="-285750">
              <a:buFont typeface="Arial" panose="020B0604020202020204" pitchFamily="34" charset="0"/>
              <a:buChar char="•"/>
            </a:pPr>
            <a:r>
              <a:rPr lang="ru-RU" i="1" dirty="0" smtClean="0"/>
              <a:t>Будьте благодарны</a:t>
            </a:r>
            <a:endParaRPr lang="en-US" dirty="0"/>
          </a:p>
          <a:p>
            <a:pPr marL="285750" lvl="0" indent="-285750">
              <a:buFont typeface="Arial" panose="020B0604020202020204" pitchFamily="34" charset="0"/>
              <a:buChar char="•"/>
            </a:pPr>
            <a:r>
              <a:rPr lang="ru-RU" i="1" dirty="0" smtClean="0"/>
              <a:t>Не накапливайте эмоции </a:t>
            </a:r>
            <a:endParaRPr lang="en-US" dirty="0"/>
          </a:p>
        </p:txBody>
      </p:sp>
    </p:spTree>
    <p:extLst>
      <p:ext uri="{BB962C8B-B14F-4D97-AF65-F5344CB8AC3E}">
        <p14:creationId xmlns:p14="http://schemas.microsoft.com/office/powerpoint/2010/main" val="3136740895"/>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734630" y="762000"/>
            <a:ext cx="3300573" cy="4890649"/>
          </a:xfrm>
        </p:spPr>
        <p:txBody>
          <a:bodyPr>
            <a:normAutofit/>
          </a:bodyPr>
          <a:lstStyle/>
          <a:p>
            <a:r>
              <a:rPr lang="ru-RU" b="1" dirty="0" smtClean="0"/>
              <a:t>ЗАЩИТНОЕ ПОВЕДЕНИЕ</a:t>
            </a:r>
            <a:endParaRPr lang="en-US" dirty="0"/>
          </a:p>
          <a:p>
            <a:endParaRPr lang="en-US" dirty="0"/>
          </a:p>
          <a:p>
            <a:r>
              <a:rPr lang="ru-RU" dirty="0" smtClean="0"/>
              <a:t>И сказал Давид </a:t>
            </a:r>
            <a:r>
              <a:rPr lang="ru-RU" dirty="0" err="1" smtClean="0"/>
              <a:t>Мелхоле</a:t>
            </a:r>
            <a:r>
              <a:rPr lang="ru-RU" dirty="0" smtClean="0"/>
              <a:t>: «пред Господом, </a:t>
            </a:r>
            <a:r>
              <a:rPr lang="ru-RU" b="1" u="sng" dirty="0" smtClean="0"/>
              <a:t>Который предпочел меня отцу твоему и всему дому его</a:t>
            </a:r>
            <a:r>
              <a:rPr lang="ru-RU" dirty="0" smtClean="0"/>
              <a:t>, утвердив меня вождем народа Господня, Израиля; пред Господом играть и плясать буду. </a:t>
            </a:r>
            <a:r>
              <a:rPr lang="en-US" dirty="0" smtClean="0"/>
              <a:t>{</a:t>
            </a:r>
            <a:r>
              <a:rPr lang="en-US" dirty="0"/>
              <a:t>22} </a:t>
            </a:r>
            <a:r>
              <a:rPr lang="ru-RU" dirty="0" smtClean="0"/>
              <a:t>и еще больше уничижусь, и сделаюсь еще ничтожнее в глазах моих, и пред служанками, о которых ты говоришь, я буду славен» </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5504" y="36347400"/>
            <a:ext cx="164326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410200" y="5791200"/>
            <a:ext cx="2590800" cy="369332"/>
          </a:xfrm>
          <a:prstGeom prst="rect">
            <a:avLst/>
          </a:prstGeom>
          <a:noFill/>
        </p:spPr>
        <p:txBody>
          <a:bodyPr wrap="square" rtlCol="0">
            <a:spAutoFit/>
          </a:bodyPr>
          <a:lstStyle/>
          <a:p>
            <a:r>
              <a:rPr lang="en-US" dirty="0"/>
              <a:t>(2 </a:t>
            </a:r>
            <a:r>
              <a:rPr lang="ru-RU" dirty="0" smtClean="0"/>
              <a:t>Царств</a:t>
            </a:r>
            <a:r>
              <a:rPr lang="en-US" dirty="0" smtClean="0"/>
              <a:t> 6:21-22)</a:t>
            </a:r>
            <a:endParaRPr lang="en-US" dirty="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9326" y="1447800"/>
            <a:ext cx="2941674" cy="44125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196383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734630" y="762001"/>
            <a:ext cx="3300573" cy="533400"/>
          </a:xfrm>
        </p:spPr>
        <p:txBody>
          <a:bodyPr>
            <a:normAutofit lnSpcReduction="10000"/>
          </a:bodyPr>
          <a:lstStyle/>
          <a:p>
            <a:r>
              <a:rPr lang="ru-RU" b="1" dirty="0" smtClean="0"/>
              <a:t>ЗАЩИТНОЕ ПОВЕДЕНИЕ</a:t>
            </a:r>
            <a:r>
              <a:rPr lang="en-US" b="1" dirty="0" smtClean="0"/>
              <a:t>-- </a:t>
            </a:r>
            <a:r>
              <a:rPr lang="ru-RU" b="1" dirty="0" smtClean="0"/>
              <a:t>противоядие</a:t>
            </a:r>
            <a:endParaRPr lang="en-US" dirty="0"/>
          </a:p>
          <a:p>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5504" y="36347400"/>
            <a:ext cx="164326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784388" y="1470338"/>
            <a:ext cx="3201056" cy="3693319"/>
          </a:xfrm>
          <a:prstGeom prst="rect">
            <a:avLst/>
          </a:prstGeom>
          <a:noFill/>
        </p:spPr>
        <p:txBody>
          <a:bodyPr wrap="square" rtlCol="0">
            <a:spAutoFit/>
          </a:bodyPr>
          <a:lstStyle/>
          <a:p>
            <a:r>
              <a:rPr lang="ru-RU" i="1" dirty="0" smtClean="0"/>
              <a:t>Берите на себя ответственность хотя бы частично </a:t>
            </a:r>
            <a:endParaRPr lang="en-US" dirty="0"/>
          </a:p>
          <a:p>
            <a:endParaRPr lang="en-US" dirty="0"/>
          </a:p>
          <a:p>
            <a:r>
              <a:rPr lang="ru-RU" i="1" dirty="0" smtClean="0"/>
              <a:t>Активное слушание</a:t>
            </a:r>
            <a:endParaRPr lang="en-US" i="1" dirty="0" smtClean="0"/>
          </a:p>
          <a:p>
            <a:pPr marL="285750" indent="-285750">
              <a:buFont typeface="Arial" panose="020B0604020202020204" pitchFamily="34" charset="0"/>
              <a:buChar char="•"/>
            </a:pPr>
            <a:r>
              <a:rPr lang="ru-RU" i="1" dirty="0" smtClean="0"/>
              <a:t>При активном слушании, слушатель реагирует на то, что он слышит, чтобы уточнить, что сообщение было услышано и понято верно </a:t>
            </a:r>
            <a:endParaRPr lang="en-US" i="1" dirty="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9326" y="1447800"/>
            <a:ext cx="2941674" cy="44125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43685425"/>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half" idx="2"/>
          </p:nvPr>
        </p:nvSpPr>
        <p:spPr>
          <a:xfrm>
            <a:off x="4724400" y="1066800"/>
            <a:ext cx="3300573" cy="4800600"/>
          </a:xfrm>
        </p:spPr>
        <p:txBody>
          <a:bodyPr>
            <a:normAutofit/>
          </a:bodyPr>
          <a:lstStyle/>
          <a:p>
            <a:pPr algn="ctr"/>
            <a:endParaRPr lang="en-US" sz="2000" dirty="0"/>
          </a:p>
          <a:p>
            <a:pPr algn="ctr"/>
            <a:endParaRPr lang="en-US" sz="2000" dirty="0"/>
          </a:p>
          <a:p>
            <a:pPr algn="ctr"/>
            <a:r>
              <a:rPr lang="ru-RU" sz="2000" dirty="0"/>
              <a:t>В Священном Писании содержатся истинные принципы психологии. </a:t>
            </a:r>
            <a:endParaRPr lang="ru-RU" sz="2000" dirty="0" smtClean="0"/>
          </a:p>
          <a:p>
            <a:pPr algn="ctr"/>
            <a:endParaRPr lang="en-US" sz="2000" dirty="0"/>
          </a:p>
          <a:p>
            <a:pPr algn="ctr"/>
            <a:r>
              <a:rPr lang="ru-RU" sz="2000" dirty="0" smtClean="0"/>
              <a:t>Эллен Уайт, Разум, Характер, Личность, т. 1, с. 10 </a:t>
            </a:r>
            <a:endParaRPr lang="en-US" sz="2000" dirty="0"/>
          </a:p>
        </p:txBody>
      </p:sp>
    </p:spTree>
    <p:extLst>
      <p:ext uri="{BB962C8B-B14F-4D97-AF65-F5344CB8AC3E}">
        <p14:creationId xmlns:p14="http://schemas.microsoft.com/office/powerpoint/2010/main" val="355208047"/>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734630" y="762001"/>
            <a:ext cx="3300573" cy="533400"/>
          </a:xfrm>
        </p:spPr>
        <p:txBody>
          <a:bodyPr>
            <a:normAutofit lnSpcReduction="10000"/>
          </a:bodyPr>
          <a:lstStyle/>
          <a:p>
            <a:r>
              <a:rPr lang="ru-RU" b="1" dirty="0"/>
              <a:t>ЗАЩИТНОЕ ПОВЕДЕНИЕ</a:t>
            </a:r>
            <a:r>
              <a:rPr lang="en-US" b="1" dirty="0"/>
              <a:t>-- </a:t>
            </a:r>
            <a:r>
              <a:rPr lang="ru-RU" b="1" dirty="0"/>
              <a:t>противоядие</a:t>
            </a:r>
            <a:endParaRPr lang="en-US" dirty="0"/>
          </a:p>
          <a:p>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5504" y="36347400"/>
            <a:ext cx="164326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734630" y="1447800"/>
            <a:ext cx="3201056" cy="3139321"/>
          </a:xfrm>
          <a:prstGeom prst="rect">
            <a:avLst/>
          </a:prstGeom>
          <a:noFill/>
        </p:spPr>
        <p:txBody>
          <a:bodyPr wrap="square" rtlCol="0">
            <a:spAutoFit/>
          </a:bodyPr>
          <a:lstStyle/>
          <a:p>
            <a:r>
              <a:rPr lang="ru-RU" i="1" dirty="0" smtClean="0"/>
              <a:t>«Мы слышим только половину из того, что нам говорят; понимаем только половину из слышанного; верим только половине из понятого; и запоминаем только половину из того, чему верим</a:t>
            </a:r>
            <a:r>
              <a:rPr lang="en-US" i="1" dirty="0" smtClean="0"/>
              <a:t>.”</a:t>
            </a:r>
            <a:endParaRPr lang="en-US" i="1" dirty="0"/>
          </a:p>
          <a:p>
            <a:endParaRPr lang="en-US" i="1" dirty="0"/>
          </a:p>
          <a:p>
            <a:r>
              <a:rPr lang="en-US" i="1" dirty="0"/>
              <a:t>            </a:t>
            </a:r>
            <a:r>
              <a:rPr lang="ru-RU" i="1" dirty="0" err="1" smtClean="0"/>
              <a:t>Мигнон</a:t>
            </a:r>
            <a:r>
              <a:rPr lang="ru-RU" i="1" dirty="0" smtClean="0"/>
              <a:t> </a:t>
            </a:r>
            <a:r>
              <a:rPr lang="ru-RU" i="1" dirty="0" err="1" smtClean="0"/>
              <a:t>МакЛаглин</a:t>
            </a:r>
            <a:r>
              <a:rPr lang="ru-RU" i="1" dirty="0" smtClean="0"/>
              <a:t> </a:t>
            </a:r>
            <a:endParaRPr lang="en-US" i="1" dirty="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9326" y="1447800"/>
            <a:ext cx="2941674" cy="44125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94381127"/>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734630" y="762000"/>
            <a:ext cx="3300573" cy="4890649"/>
          </a:xfrm>
        </p:spPr>
        <p:txBody>
          <a:bodyPr/>
          <a:lstStyle/>
          <a:p>
            <a:r>
              <a:rPr lang="ru-RU" b="1" dirty="0" smtClean="0"/>
              <a:t>ВОЗВЕДЕНИЕ СТЕНЫ</a:t>
            </a:r>
            <a:endParaRPr lang="en-US" dirty="0"/>
          </a:p>
          <a:p>
            <a:endParaRPr lang="en-US" dirty="0"/>
          </a:p>
          <a:p>
            <a:r>
              <a:rPr lang="ru-RU" dirty="0" smtClean="0"/>
              <a:t>И у </a:t>
            </a:r>
            <a:r>
              <a:rPr lang="ru-RU" dirty="0" err="1" smtClean="0"/>
              <a:t>Мелхолы</a:t>
            </a:r>
            <a:r>
              <a:rPr lang="ru-RU" dirty="0" smtClean="0"/>
              <a:t>, дочери </a:t>
            </a:r>
            <a:r>
              <a:rPr lang="ru-RU" dirty="0" err="1" smtClean="0"/>
              <a:t>Сауловой</a:t>
            </a:r>
            <a:r>
              <a:rPr lang="ru-RU" dirty="0" smtClean="0"/>
              <a:t>, не было детей до дня смерти ее </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5504" y="36347400"/>
            <a:ext cx="164326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791200" y="5791200"/>
            <a:ext cx="2209800" cy="369332"/>
          </a:xfrm>
          <a:prstGeom prst="rect">
            <a:avLst/>
          </a:prstGeom>
          <a:noFill/>
        </p:spPr>
        <p:txBody>
          <a:bodyPr wrap="square" rtlCol="0">
            <a:spAutoFit/>
          </a:bodyPr>
          <a:lstStyle/>
          <a:p>
            <a:r>
              <a:rPr lang="en-US" dirty="0"/>
              <a:t>(2 </a:t>
            </a:r>
            <a:r>
              <a:rPr lang="ru-RU" dirty="0" smtClean="0"/>
              <a:t>Царств</a:t>
            </a:r>
            <a:r>
              <a:rPr lang="en-US" dirty="0" smtClean="0"/>
              <a:t> 6:23)</a:t>
            </a:r>
            <a:endParaRPr lang="en-US" dirty="0"/>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3575566"/>
            <a:ext cx="320040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56365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734630" y="762000"/>
            <a:ext cx="3300573" cy="4890649"/>
          </a:xfrm>
        </p:spPr>
        <p:txBody>
          <a:bodyPr/>
          <a:lstStyle/>
          <a:p>
            <a:r>
              <a:rPr lang="ru-RU" b="1" dirty="0" smtClean="0"/>
              <a:t>ВОЗВЕДЕНИЕ СТЕНЫ</a:t>
            </a:r>
            <a:endParaRPr lang="en-US" dirty="0"/>
          </a:p>
          <a:p>
            <a:endParaRPr lang="en-US" dirty="0"/>
          </a:p>
          <a:p>
            <a:r>
              <a:rPr lang="ru-RU" dirty="0" smtClean="0"/>
              <a:t>«</a:t>
            </a:r>
            <a:r>
              <a:rPr lang="ru-RU" dirty="0"/>
              <a:t> К обличению Давида и Господь присоединил Свое наказание. За гордость и высокомерие “у </a:t>
            </a:r>
            <a:r>
              <a:rPr lang="ru-RU" dirty="0" err="1"/>
              <a:t>Мелхолы</a:t>
            </a:r>
            <a:r>
              <a:rPr lang="ru-RU" dirty="0"/>
              <a:t>… не было детей до дня смерти ее” </a:t>
            </a:r>
            <a:r>
              <a:rPr lang="en-US" dirty="0" smtClean="0"/>
              <a:t>(</a:t>
            </a:r>
            <a:r>
              <a:rPr lang="ru-RU" dirty="0" smtClean="0"/>
              <a:t>Патриархи и пророки, с.</a:t>
            </a:r>
            <a:r>
              <a:rPr lang="en-US" dirty="0" smtClean="0"/>
              <a:t> </a:t>
            </a:r>
            <a:r>
              <a:rPr lang="en-US" dirty="0"/>
              <a:t>711)</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5504" y="36347400"/>
            <a:ext cx="164326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3575566"/>
            <a:ext cx="320040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2448466"/>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5504" y="36347400"/>
            <a:ext cx="164326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3575566"/>
            <a:ext cx="320040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130" y="1143000"/>
            <a:ext cx="7238999" cy="2282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3"/>
          <p:cNvSpPr txBox="1">
            <a:spLocks/>
          </p:cNvSpPr>
          <p:nvPr/>
        </p:nvSpPr>
        <p:spPr>
          <a:xfrm>
            <a:off x="4717523" y="685800"/>
            <a:ext cx="3300573" cy="5290066"/>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Clr>
                <a:schemeClr val="accent1"/>
              </a:buClr>
              <a:buSzPct val="76000"/>
              <a:buFont typeface="Wingdings 2" pitchFamily="18" charset="2"/>
              <a:buNone/>
              <a:defRPr sz="1600" kern="1200">
                <a:solidFill>
                  <a:srgbClr val="424242"/>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1200"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1000"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900"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9pPr>
          </a:lstStyle>
          <a:p>
            <a:r>
              <a:rPr lang="ru-RU" b="1" dirty="0"/>
              <a:t>ВОЗВЕДЕНИЕ СТЕНЫ</a:t>
            </a:r>
            <a:endParaRPr lang="en-US" dirty="0"/>
          </a:p>
          <a:p>
            <a:endParaRPr lang="ru-RU" b="1" dirty="0" smtClean="0"/>
          </a:p>
          <a:p>
            <a:endParaRPr lang="ru-RU" b="1" dirty="0"/>
          </a:p>
          <a:p>
            <a:endParaRPr lang="ru-RU" b="1" dirty="0" smtClean="0"/>
          </a:p>
          <a:p>
            <a:endParaRPr lang="ru-RU" b="1" dirty="0"/>
          </a:p>
          <a:p>
            <a:endParaRPr lang="ru-RU" b="1" dirty="0" smtClean="0"/>
          </a:p>
          <a:p>
            <a:endParaRPr lang="ru-RU" dirty="0"/>
          </a:p>
          <a:p>
            <a:endParaRPr lang="ru-RU" dirty="0" smtClean="0"/>
          </a:p>
          <a:p>
            <a:endParaRPr lang="ru-RU" dirty="0" smtClean="0"/>
          </a:p>
          <a:p>
            <a:endParaRPr lang="ru-RU" dirty="0"/>
          </a:p>
          <a:p>
            <a:endParaRPr lang="ru-RU" dirty="0" smtClean="0"/>
          </a:p>
          <a:p>
            <a:pPr marL="285750" indent="-285750">
              <a:buFontTx/>
              <a:buChar char="-"/>
            </a:pPr>
            <a:r>
              <a:rPr lang="ru-RU" sz="1400" dirty="0" smtClean="0"/>
              <a:t>Опал </a:t>
            </a:r>
            <a:r>
              <a:rPr lang="ru-RU" sz="1400" dirty="0" smtClean="0"/>
              <a:t>злится на меня</a:t>
            </a:r>
          </a:p>
          <a:p>
            <a:pPr marL="285750" indent="-285750">
              <a:buFontTx/>
              <a:buChar char="-"/>
            </a:pPr>
            <a:r>
              <a:rPr lang="ru-RU" sz="1400" dirty="0" smtClean="0"/>
              <a:t>За что? </a:t>
            </a:r>
          </a:p>
          <a:p>
            <a:pPr marL="285750" indent="-285750">
              <a:buFontTx/>
              <a:buChar char="-"/>
            </a:pPr>
            <a:r>
              <a:rPr lang="ru-RU" sz="1400" dirty="0" smtClean="0"/>
              <a:t>Абсолютно не понимаю. Она никогда не говорит мне, на что злится. Она просто молчит.</a:t>
            </a:r>
            <a:r>
              <a:rPr lang="ru-RU" sz="1400" dirty="0"/>
              <a:t> </a:t>
            </a:r>
            <a:r>
              <a:rPr lang="ru-RU" sz="1400" dirty="0" smtClean="0"/>
              <a:t>Раньше меня это выводило из себя, но сейчас я стал воспринимать это, как маленький отдых</a:t>
            </a:r>
          </a:p>
        </p:txBody>
      </p:sp>
    </p:spTree>
    <p:extLst>
      <p:ext uri="{BB962C8B-B14F-4D97-AF65-F5344CB8AC3E}">
        <p14:creationId xmlns:p14="http://schemas.microsoft.com/office/powerpoint/2010/main" val="2289978399"/>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5504" y="36347400"/>
            <a:ext cx="164326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3575566"/>
            <a:ext cx="320040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3"/>
          <p:cNvSpPr txBox="1">
            <a:spLocks/>
          </p:cNvSpPr>
          <p:nvPr/>
        </p:nvSpPr>
        <p:spPr>
          <a:xfrm>
            <a:off x="4734631" y="609600"/>
            <a:ext cx="3418770" cy="457200"/>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76000"/>
              <a:buFont typeface="Wingdings 2" pitchFamily="18" charset="2"/>
              <a:buNone/>
              <a:defRPr sz="1600" kern="1200">
                <a:solidFill>
                  <a:srgbClr val="424242"/>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1200"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1000"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900"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9pPr>
          </a:lstStyle>
          <a:p>
            <a:r>
              <a:rPr lang="ru-RU" b="1" dirty="0"/>
              <a:t>ВОЗВЕДЕНИЕ СТЕНЫ</a:t>
            </a:r>
            <a:endParaRPr lang="en-US" dirty="0"/>
          </a:p>
          <a:p>
            <a:r>
              <a:rPr lang="ru-RU" b="1" dirty="0" smtClean="0"/>
              <a:t>- противоядие</a:t>
            </a:r>
            <a:endParaRPr lang="en-US" dirty="0"/>
          </a:p>
        </p:txBody>
      </p:sp>
      <p:sp>
        <p:nvSpPr>
          <p:cNvPr id="2" name="TextBox 1"/>
          <p:cNvSpPr txBox="1"/>
          <p:nvPr/>
        </p:nvSpPr>
        <p:spPr>
          <a:xfrm>
            <a:off x="4734631" y="1219201"/>
            <a:ext cx="3300572" cy="4801314"/>
          </a:xfrm>
          <a:prstGeom prst="rect">
            <a:avLst/>
          </a:prstGeom>
          <a:noFill/>
        </p:spPr>
        <p:txBody>
          <a:bodyPr wrap="square" rtlCol="0">
            <a:spAutoFit/>
          </a:bodyPr>
          <a:lstStyle/>
          <a:p>
            <a:r>
              <a:rPr lang="ru-RU" i="1" dirty="0" smtClean="0"/>
              <a:t>Пусть ваш партнер знает, что вы чувствуете, и, что вам нужен перерыв. </a:t>
            </a:r>
            <a:endParaRPr lang="en-US" i="1" dirty="0"/>
          </a:p>
          <a:p>
            <a:endParaRPr lang="en-US" dirty="0"/>
          </a:p>
          <a:p>
            <a:r>
              <a:rPr lang="ru-RU" i="1" dirty="0" smtClean="0"/>
              <a:t>Этот перерыв должен длиться не менее двадцати минут </a:t>
            </a:r>
            <a:endParaRPr lang="en-US" i="1" dirty="0"/>
          </a:p>
          <a:p>
            <a:endParaRPr lang="en-US" dirty="0"/>
          </a:p>
          <a:p>
            <a:r>
              <a:rPr lang="ru-RU" i="1" dirty="0" smtClean="0"/>
              <a:t>Крайне важно, чтобы во время данного перерыва вы избегали мысли о праведном негодовании («Я не обязан больше это терпеть</a:t>
            </a:r>
            <a:r>
              <a:rPr lang="ru-RU" i="1" dirty="0" smtClean="0"/>
              <a:t>»), </a:t>
            </a:r>
            <a:r>
              <a:rPr lang="ru-RU" i="1" dirty="0" smtClean="0"/>
              <a:t>и невинной жертве («Почему он всегда так поступает со мной?» </a:t>
            </a:r>
            <a:r>
              <a:rPr lang="en-US" i="1" dirty="0" smtClean="0"/>
              <a:t> </a:t>
            </a:r>
            <a:endParaRPr lang="en-US" dirty="0"/>
          </a:p>
        </p:txBody>
      </p:sp>
    </p:spTree>
    <p:extLst>
      <p:ext uri="{BB962C8B-B14F-4D97-AF65-F5344CB8AC3E}">
        <p14:creationId xmlns:p14="http://schemas.microsoft.com/office/powerpoint/2010/main" val="4259729680"/>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5504" y="36347400"/>
            <a:ext cx="164326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3575566"/>
            <a:ext cx="320040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3"/>
          <p:cNvSpPr txBox="1">
            <a:spLocks/>
          </p:cNvSpPr>
          <p:nvPr/>
        </p:nvSpPr>
        <p:spPr>
          <a:xfrm>
            <a:off x="4734630" y="762001"/>
            <a:ext cx="3300573" cy="457200"/>
          </a:xfrm>
          <a:prstGeom prst="rect">
            <a:avLst/>
          </a:prstGeom>
        </p:spPr>
        <p:txBody>
          <a:bodyPr vert="horz" lIns="91440" tIns="45720" rIns="91440" bIns="45720" rtlCol="0">
            <a:normAutofit fontScale="92500" lnSpcReduction="20000"/>
          </a:bodyPr>
          <a:lstStyle>
            <a:lvl1pPr marL="0" indent="0" algn="l" defTabSz="914400" rtl="0" eaLnBrk="1" latinLnBrk="0" hangingPunct="1">
              <a:spcBef>
                <a:spcPct val="20000"/>
              </a:spcBef>
              <a:buClr>
                <a:schemeClr val="accent1"/>
              </a:buClr>
              <a:buSzPct val="76000"/>
              <a:buFont typeface="Wingdings 2" pitchFamily="18" charset="2"/>
              <a:buNone/>
              <a:defRPr sz="1600" kern="1200">
                <a:solidFill>
                  <a:srgbClr val="424242"/>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1200"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1000"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900"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9pPr>
          </a:lstStyle>
          <a:p>
            <a:r>
              <a:rPr lang="ru-RU" b="1" dirty="0" smtClean="0"/>
              <a:t>ВОЗВЕДЕНИЕ СТЕНЫ</a:t>
            </a:r>
            <a:r>
              <a:rPr lang="en-US" b="1" dirty="0" smtClean="0"/>
              <a:t> </a:t>
            </a:r>
            <a:r>
              <a:rPr lang="en-US" b="1" dirty="0"/>
              <a:t>-- </a:t>
            </a:r>
            <a:r>
              <a:rPr lang="ru-RU" b="1" dirty="0" smtClean="0"/>
              <a:t>Противоядие</a:t>
            </a:r>
            <a:endParaRPr lang="en-US" dirty="0"/>
          </a:p>
        </p:txBody>
      </p:sp>
      <p:sp>
        <p:nvSpPr>
          <p:cNvPr id="2" name="TextBox 1"/>
          <p:cNvSpPr txBox="1"/>
          <p:nvPr/>
        </p:nvSpPr>
        <p:spPr>
          <a:xfrm>
            <a:off x="4734631" y="1219201"/>
            <a:ext cx="3300572" cy="2585323"/>
          </a:xfrm>
          <a:prstGeom prst="rect">
            <a:avLst/>
          </a:prstGeom>
          <a:noFill/>
        </p:spPr>
        <p:txBody>
          <a:bodyPr wrap="square" rtlCol="0">
            <a:spAutoFit/>
          </a:bodyPr>
          <a:lstStyle/>
          <a:p>
            <a:r>
              <a:rPr lang="ru-RU" i="1" dirty="0" smtClean="0"/>
              <a:t>Проведите время, делая что-то успокаивающее и отвлекающее, например, послушайте музыку, почитайте, помолитесь или позанимайтесь физическими упражнениями</a:t>
            </a:r>
            <a:endParaRPr lang="en-US" dirty="0"/>
          </a:p>
          <a:p>
            <a:endParaRPr lang="en-US" dirty="0"/>
          </a:p>
        </p:txBody>
      </p:sp>
    </p:spTree>
    <p:extLst>
      <p:ext uri="{BB962C8B-B14F-4D97-AF65-F5344CB8AC3E}">
        <p14:creationId xmlns:p14="http://schemas.microsoft.com/office/powerpoint/2010/main" val="2581897668"/>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734630" y="762000"/>
            <a:ext cx="3300573" cy="4890649"/>
          </a:xfrm>
        </p:spPr>
        <p:txBody>
          <a:bodyPr>
            <a:normAutofit/>
          </a:bodyPr>
          <a:lstStyle/>
          <a:p>
            <a:r>
              <a:rPr lang="ru-RU" dirty="0" smtClean="0"/>
              <a:t>«Удивительно, но мы обнаружили, что все сводится к простой математической формуле: </a:t>
            </a:r>
            <a:r>
              <a:rPr lang="ru-RU" b="1" u="sng" dirty="0" smtClean="0"/>
              <a:t>у вас должно быть, как минимум в пять раз больше положительных совместных моментов, чем отрицательных, для того, чтобы брак был стабильным</a:t>
            </a:r>
            <a:r>
              <a:rPr lang="ru-RU" dirty="0" smtClean="0"/>
              <a:t>» </a:t>
            </a:r>
            <a:endParaRPr lang="en-US" dirty="0"/>
          </a:p>
          <a:p>
            <a:endParaRPr lang="en-US" dirty="0"/>
          </a:p>
          <a:p>
            <a:endParaRPr lang="en-US" dirty="0"/>
          </a:p>
          <a:p>
            <a:endParaRPr lang="en-US" dirty="0"/>
          </a:p>
          <a:p>
            <a:pPr algn="ctr"/>
            <a:r>
              <a:rPr lang="en-US" sz="3600" b="1" dirty="0"/>
              <a:t>5:1</a:t>
            </a:r>
            <a:endParaRPr lang="en-US" sz="36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5504" y="36347400"/>
            <a:ext cx="164326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2743200"/>
            <a:ext cx="2895600" cy="28956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Tree>
    <p:extLst>
      <p:ext uri="{BB962C8B-B14F-4D97-AF65-F5344CB8AC3E}">
        <p14:creationId xmlns:p14="http://schemas.microsoft.com/office/powerpoint/2010/main" val="1236085386"/>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734630" y="762000"/>
            <a:ext cx="3300573" cy="4890649"/>
          </a:xfrm>
        </p:spPr>
        <p:txBody>
          <a:bodyPr/>
          <a:lstStyle/>
          <a:p>
            <a:r>
              <a:rPr lang="ru-RU" b="1" dirty="0" smtClean="0"/>
              <a:t>СТРАТЕГИЯ №</a:t>
            </a:r>
            <a:r>
              <a:rPr lang="en-US" b="1" dirty="0" smtClean="0"/>
              <a:t>1</a:t>
            </a:r>
            <a:r>
              <a:rPr lang="en-US" b="1" dirty="0"/>
              <a:t>: </a:t>
            </a:r>
            <a:r>
              <a:rPr lang="ru-RU" b="1" dirty="0" smtClean="0"/>
              <a:t>УСПОКОИТЬСЯ</a:t>
            </a:r>
            <a:endParaRPr lang="en-US" dirty="0"/>
          </a:p>
          <a:p>
            <a:endParaRPr lang="en-US" dirty="0"/>
          </a:p>
          <a:p>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5504" y="36347400"/>
            <a:ext cx="164326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3505200"/>
            <a:ext cx="3156055" cy="2362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0241775"/>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734630" y="762000"/>
            <a:ext cx="3300573" cy="4890649"/>
          </a:xfrm>
        </p:spPr>
        <p:txBody>
          <a:bodyPr/>
          <a:lstStyle/>
          <a:p>
            <a:r>
              <a:rPr lang="ru-RU" b="1" dirty="0" smtClean="0"/>
              <a:t>СТРАТЕГИЯ №</a:t>
            </a:r>
            <a:r>
              <a:rPr lang="en-US" b="1" dirty="0" smtClean="0"/>
              <a:t>1</a:t>
            </a:r>
            <a:r>
              <a:rPr lang="en-US" b="1" dirty="0"/>
              <a:t>: </a:t>
            </a:r>
            <a:r>
              <a:rPr lang="ru-RU" b="1" dirty="0" smtClean="0"/>
              <a:t>УСПОКОИТЬСЯ</a:t>
            </a:r>
            <a:endParaRPr lang="en-US" b="1" dirty="0"/>
          </a:p>
          <a:p>
            <a:endParaRPr lang="en-US" b="1" dirty="0"/>
          </a:p>
          <a:p>
            <a:r>
              <a:rPr lang="ru-RU" b="1" dirty="0" smtClean="0"/>
              <a:t>СТРАТЕГИЯ №</a:t>
            </a:r>
            <a:r>
              <a:rPr lang="en-US" b="1" dirty="0" smtClean="0"/>
              <a:t>2</a:t>
            </a:r>
            <a:r>
              <a:rPr lang="en-US" b="1" dirty="0"/>
              <a:t>: </a:t>
            </a:r>
            <a:r>
              <a:rPr lang="ru-RU" b="1" dirty="0" smtClean="0"/>
              <a:t>НЕ ЗАНИМАТЬ ОБОРОНИТЕЛЬНУЮ ПОЗИЦИЮ </a:t>
            </a:r>
            <a:endParaRPr lang="en-US" dirty="0"/>
          </a:p>
          <a:p>
            <a:endParaRPr lang="en-US" dirty="0"/>
          </a:p>
          <a:p>
            <a:endParaRPr lang="en-US" dirty="0"/>
          </a:p>
          <a:p>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5504" y="36347400"/>
            <a:ext cx="164326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3505200"/>
            <a:ext cx="2971800" cy="22288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2705776"/>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734630" y="762000"/>
            <a:ext cx="3300573" cy="4890649"/>
          </a:xfrm>
        </p:spPr>
        <p:txBody>
          <a:bodyPr/>
          <a:lstStyle/>
          <a:p>
            <a:r>
              <a:rPr lang="ru-RU" b="1" dirty="0"/>
              <a:t>СТРАТЕГИЯ №</a:t>
            </a:r>
            <a:r>
              <a:rPr lang="en-US" b="1" dirty="0"/>
              <a:t>1: </a:t>
            </a:r>
            <a:r>
              <a:rPr lang="ru-RU" b="1" dirty="0"/>
              <a:t>УСПОКОИТЬСЯ</a:t>
            </a:r>
            <a:endParaRPr lang="en-US" b="1" dirty="0"/>
          </a:p>
          <a:p>
            <a:endParaRPr lang="en-US" b="1" dirty="0"/>
          </a:p>
          <a:p>
            <a:r>
              <a:rPr lang="ru-RU" b="1" dirty="0"/>
              <a:t>СТРАТЕГИЯ №</a:t>
            </a:r>
            <a:r>
              <a:rPr lang="en-US" b="1" dirty="0"/>
              <a:t>2: </a:t>
            </a:r>
            <a:r>
              <a:rPr lang="ru-RU" b="1" dirty="0"/>
              <a:t>НЕ ЗАНИМАТЬ ОБОРОНИТЕЛЬНУЮ ПОЗИЦИЮ </a:t>
            </a:r>
            <a:endParaRPr lang="en-US" dirty="0"/>
          </a:p>
          <a:p>
            <a:endParaRPr lang="en-US" dirty="0"/>
          </a:p>
          <a:p>
            <a:r>
              <a:rPr lang="ru-RU" b="1" dirty="0" smtClean="0"/>
              <a:t>СТРАТЕГИЯ №</a:t>
            </a:r>
            <a:r>
              <a:rPr lang="en-US" b="1" dirty="0" smtClean="0"/>
              <a:t>3</a:t>
            </a:r>
            <a:r>
              <a:rPr lang="en-US" b="1" dirty="0"/>
              <a:t>: </a:t>
            </a:r>
            <a:r>
              <a:rPr lang="ru-RU" b="1" dirty="0" smtClean="0"/>
              <a:t>ИСПОЛЬЗОВАТЬ УТВЕРЖДЕНИЯ </a:t>
            </a:r>
            <a:endParaRPr lang="en-US" dirty="0"/>
          </a:p>
          <a:p>
            <a:endParaRPr lang="en-US" dirty="0"/>
          </a:p>
          <a:p>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5504" y="36347400"/>
            <a:ext cx="164326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038600"/>
            <a:ext cx="2857500" cy="18097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928348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half" idx="2"/>
          </p:nvPr>
        </p:nvSpPr>
        <p:spPr>
          <a:xfrm>
            <a:off x="4724400" y="1066800"/>
            <a:ext cx="3300573" cy="4800600"/>
          </a:xfrm>
        </p:spPr>
        <p:txBody>
          <a:bodyPr>
            <a:normAutofit/>
          </a:bodyPr>
          <a:lstStyle/>
          <a:p>
            <a:pPr algn="ctr"/>
            <a:r>
              <a:rPr lang="ru-RU" sz="2000" dirty="0" err="1" smtClean="0"/>
              <a:t>Мелхола</a:t>
            </a:r>
            <a:r>
              <a:rPr lang="ru-RU" sz="2000" dirty="0" smtClean="0"/>
              <a:t> полюбила Давида </a:t>
            </a:r>
            <a:endParaRPr lang="en-US" sz="2000" dirty="0"/>
          </a:p>
          <a:p>
            <a:pPr algn="ctr"/>
            <a:endParaRPr lang="en-US" sz="2000" dirty="0"/>
          </a:p>
          <a:p>
            <a:pPr algn="ctr"/>
            <a:r>
              <a:rPr lang="en-US" sz="2000" dirty="0"/>
              <a:t> </a:t>
            </a:r>
            <a:r>
              <a:rPr lang="ru-RU" sz="2000" dirty="0" smtClean="0"/>
              <a:t>Но Давида полюбила другая дочь Саула, </a:t>
            </a:r>
            <a:r>
              <a:rPr lang="ru-RU" sz="2000" dirty="0" err="1" smtClean="0"/>
              <a:t>Мелхола</a:t>
            </a:r>
            <a:r>
              <a:rPr lang="ru-RU" sz="2000" dirty="0" smtClean="0"/>
              <a:t>; и когда возвестили об этом Саулу, то это было приятно ему. </a:t>
            </a:r>
            <a:endParaRPr lang="en-US" sz="2000" dirty="0"/>
          </a:p>
          <a:p>
            <a:pPr algn="ctr"/>
            <a:r>
              <a:rPr lang="ru-RU" b="1" dirty="0" smtClean="0"/>
              <a:t>1 Царств 18:20</a:t>
            </a:r>
            <a:r>
              <a:rPr lang="en-US" sz="2000" b="1" dirty="0" smtClean="0"/>
              <a:t> </a:t>
            </a:r>
            <a:r>
              <a:rPr lang="en-US" sz="2000" dirty="0"/>
              <a:t/>
            </a:r>
            <a:br>
              <a:rPr lang="en-US" sz="2000" dirty="0"/>
            </a:br>
            <a:endParaRPr lang="en-US" sz="2000" dirty="0"/>
          </a:p>
          <a:p>
            <a:pPr algn="ctr"/>
            <a:endParaRPr lang="en-US" sz="2000" dirty="0"/>
          </a:p>
        </p:txBody>
      </p:sp>
      <p:pic>
        <p:nvPicPr>
          <p:cNvPr id="1026" name="Picture 2" descr="couple in love by love24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600200"/>
            <a:ext cx="2895599"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874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fade">
                                      <p:cBhvr>
                                        <p:cTn id="17"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734630" y="762000"/>
            <a:ext cx="3300573" cy="4890649"/>
          </a:xfrm>
        </p:spPr>
        <p:txBody>
          <a:bodyPr/>
          <a:lstStyle/>
          <a:p>
            <a:r>
              <a:rPr lang="ru-RU" b="1" dirty="0"/>
              <a:t>СТРАТЕГИЯ №</a:t>
            </a:r>
            <a:r>
              <a:rPr lang="en-US" b="1" dirty="0"/>
              <a:t>1: </a:t>
            </a:r>
            <a:r>
              <a:rPr lang="ru-RU" b="1" dirty="0"/>
              <a:t>УСПОКОИТЬСЯ</a:t>
            </a:r>
            <a:endParaRPr lang="en-US" b="1" dirty="0"/>
          </a:p>
          <a:p>
            <a:endParaRPr lang="en-US" b="1" dirty="0"/>
          </a:p>
          <a:p>
            <a:r>
              <a:rPr lang="ru-RU" b="1" dirty="0"/>
              <a:t>СТРАТЕГИЯ №</a:t>
            </a:r>
            <a:r>
              <a:rPr lang="en-US" b="1" dirty="0"/>
              <a:t>2: </a:t>
            </a:r>
            <a:r>
              <a:rPr lang="ru-RU" b="1" dirty="0"/>
              <a:t>НЕ ЗАНИМАТЬ ОБОРОНИТЕЛЬНУЮ ПОЗИЦИЮ </a:t>
            </a:r>
            <a:endParaRPr lang="en-US" dirty="0"/>
          </a:p>
          <a:p>
            <a:endParaRPr lang="en-US" dirty="0"/>
          </a:p>
          <a:p>
            <a:r>
              <a:rPr lang="ru-RU" b="1" dirty="0"/>
              <a:t>СТРАТЕГИЯ №</a:t>
            </a:r>
            <a:r>
              <a:rPr lang="en-US" b="1" dirty="0"/>
              <a:t>3: </a:t>
            </a:r>
            <a:r>
              <a:rPr lang="ru-RU" b="1" dirty="0"/>
              <a:t>ИСПОЛЬЗОВАТЬ УТВЕРЖДЕНИЯ </a:t>
            </a:r>
            <a:endParaRPr lang="en-US" dirty="0"/>
          </a:p>
          <a:p>
            <a:endParaRPr lang="en-US" dirty="0"/>
          </a:p>
          <a:p>
            <a:r>
              <a:rPr lang="ru-RU" b="1" dirty="0" smtClean="0"/>
              <a:t>СТРАТЕГИЯ №</a:t>
            </a:r>
            <a:r>
              <a:rPr lang="en-US" b="1" dirty="0" smtClean="0"/>
              <a:t>4</a:t>
            </a:r>
            <a:r>
              <a:rPr lang="en-US" b="1" dirty="0"/>
              <a:t>: </a:t>
            </a:r>
            <a:r>
              <a:rPr lang="ru-RU" b="1" dirty="0" smtClean="0"/>
              <a:t>ПОВТОРНОЕ ОБУЧЕНИЕ – ПЫТАЙТЕСЬ СНОВА И СНОВА </a:t>
            </a:r>
            <a:endParaRPr lang="en-US" dirty="0"/>
          </a:p>
          <a:p>
            <a:endParaRPr lang="en-US" dirty="0"/>
          </a:p>
          <a:p>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5504" y="36347400"/>
            <a:ext cx="164326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800" y="2514600"/>
            <a:ext cx="2518011" cy="344805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07420852"/>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734630" y="762000"/>
            <a:ext cx="3300573" cy="4890649"/>
          </a:xfrm>
        </p:spPr>
        <p:txBody>
          <a:bodyPr>
            <a:normAutofit fontScale="92500" lnSpcReduction="10000"/>
          </a:bodyPr>
          <a:lstStyle/>
          <a:p>
            <a:r>
              <a:rPr lang="ru-RU" b="1" dirty="0"/>
              <a:t>СТРАТЕГИЯ №</a:t>
            </a:r>
            <a:r>
              <a:rPr lang="en-US" b="1" dirty="0"/>
              <a:t>1: </a:t>
            </a:r>
            <a:r>
              <a:rPr lang="ru-RU" b="1" dirty="0"/>
              <a:t>УСПОКОИТЬСЯ</a:t>
            </a:r>
            <a:endParaRPr lang="en-US" b="1" dirty="0"/>
          </a:p>
          <a:p>
            <a:endParaRPr lang="en-US" b="1" dirty="0"/>
          </a:p>
          <a:p>
            <a:r>
              <a:rPr lang="ru-RU" b="1" dirty="0"/>
              <a:t>СТРАТЕГИЯ №</a:t>
            </a:r>
            <a:r>
              <a:rPr lang="en-US" b="1" dirty="0"/>
              <a:t>2: </a:t>
            </a:r>
            <a:r>
              <a:rPr lang="ru-RU" b="1" dirty="0"/>
              <a:t>НЕ ЗАНИМАТЬ ОБОРОНИТЕЛЬНУЮ ПОЗИЦИЮ </a:t>
            </a:r>
            <a:endParaRPr lang="en-US" dirty="0"/>
          </a:p>
          <a:p>
            <a:endParaRPr lang="en-US" dirty="0"/>
          </a:p>
          <a:p>
            <a:r>
              <a:rPr lang="ru-RU" b="1" dirty="0"/>
              <a:t>СТРАТЕГИЯ №</a:t>
            </a:r>
            <a:r>
              <a:rPr lang="en-US" b="1" dirty="0"/>
              <a:t>3: </a:t>
            </a:r>
            <a:r>
              <a:rPr lang="ru-RU" b="1" dirty="0"/>
              <a:t>ИСПОЛЬЗОВАТЬ УТВЕРЖДЕНИЯ </a:t>
            </a:r>
            <a:endParaRPr lang="en-US" dirty="0"/>
          </a:p>
          <a:p>
            <a:endParaRPr lang="en-US" dirty="0"/>
          </a:p>
          <a:p>
            <a:r>
              <a:rPr lang="ru-RU" b="1" dirty="0"/>
              <a:t>СТРАТЕГИЯ №</a:t>
            </a:r>
            <a:r>
              <a:rPr lang="en-US" b="1" dirty="0"/>
              <a:t>4: </a:t>
            </a:r>
            <a:r>
              <a:rPr lang="ru-RU" b="1" dirty="0"/>
              <a:t>ПОВТОРНОЕ ОБУЧЕНИЕ – ПЫТАЙТЕСЬ СНОВА И СНОВА </a:t>
            </a:r>
            <a:endParaRPr lang="en-US" dirty="0"/>
          </a:p>
          <a:p>
            <a:endParaRPr lang="en-US" b="1" dirty="0"/>
          </a:p>
          <a:p>
            <a:endParaRPr lang="en-US" b="1" dirty="0"/>
          </a:p>
          <a:p>
            <a:r>
              <a:rPr lang="ru-RU" dirty="0" smtClean="0"/>
              <a:t>Успех в браке – это нечто большее, чем найти подходящего человека; это самому быть подходящим человеком. </a:t>
            </a:r>
            <a:endParaRPr lang="en-US" dirty="0"/>
          </a:p>
          <a:p>
            <a:r>
              <a:rPr lang="en-US" dirty="0"/>
              <a:t>	</a:t>
            </a:r>
            <a:r>
              <a:rPr lang="ru-RU" dirty="0" smtClean="0"/>
              <a:t>Роберт Браунинг</a:t>
            </a:r>
            <a:endParaRPr lang="en-US" dirty="0"/>
          </a:p>
          <a:p>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5504" y="36347400"/>
            <a:ext cx="164326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800" y="2514600"/>
            <a:ext cx="2518011" cy="344805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3567911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half" idx="2"/>
          </p:nvPr>
        </p:nvSpPr>
        <p:spPr>
          <a:xfrm>
            <a:off x="4724400" y="1066800"/>
            <a:ext cx="3300573" cy="4800600"/>
          </a:xfrm>
        </p:spPr>
        <p:txBody>
          <a:bodyPr>
            <a:normAutofit/>
          </a:bodyPr>
          <a:lstStyle/>
          <a:p>
            <a:pPr algn="ctr"/>
            <a:r>
              <a:rPr lang="ru-RU" sz="2000" dirty="0" smtClean="0"/>
              <a:t>Она спрятала его и обманула своего отца</a:t>
            </a:r>
            <a:endParaRPr lang="en-US" sz="2000" dirty="0"/>
          </a:p>
          <a:p>
            <a:pPr algn="ctr"/>
            <a:r>
              <a:rPr lang="en-US" sz="2000" dirty="0"/>
              <a:t>(</a:t>
            </a:r>
            <a:r>
              <a:rPr lang="en-US" sz="2000" dirty="0" smtClean="0"/>
              <a:t>1</a:t>
            </a:r>
            <a:r>
              <a:rPr lang="ru-RU" sz="2000" dirty="0" smtClean="0"/>
              <a:t> Царств </a:t>
            </a:r>
            <a:r>
              <a:rPr lang="en-US" sz="2000" dirty="0" smtClean="0"/>
              <a:t>19:11-18</a:t>
            </a:r>
            <a:r>
              <a:rPr lang="en-US" sz="2000" dirty="0"/>
              <a:t>)</a:t>
            </a:r>
          </a:p>
        </p:txBody>
      </p:sp>
      <p:pic>
        <p:nvPicPr>
          <p:cNvPr id="1026" name="Picture 2" descr="couple in love by love24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600200"/>
            <a:ext cx="2895599"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9142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half" idx="2"/>
          </p:nvPr>
        </p:nvSpPr>
        <p:spPr>
          <a:xfrm>
            <a:off x="4724400" y="1066800"/>
            <a:ext cx="3300573" cy="4800600"/>
          </a:xfrm>
        </p:spPr>
        <p:txBody>
          <a:bodyPr>
            <a:normAutofit/>
          </a:bodyPr>
          <a:lstStyle/>
          <a:p>
            <a:pPr algn="ctr"/>
            <a:r>
              <a:rPr lang="ru-RU" sz="2000" dirty="0" err="1" smtClean="0"/>
              <a:t>Мелхола</a:t>
            </a:r>
            <a:r>
              <a:rPr lang="ru-RU" sz="2000" dirty="0" smtClean="0"/>
              <a:t> полюбила Давида (1 Царств 1</a:t>
            </a:r>
            <a:r>
              <a:rPr lang="en-US" sz="2000" dirty="0" smtClean="0"/>
              <a:t>8:20</a:t>
            </a:r>
            <a:r>
              <a:rPr lang="en-US" sz="2000" dirty="0"/>
              <a:t>)</a:t>
            </a:r>
          </a:p>
          <a:p>
            <a:pPr algn="ctr"/>
            <a:endParaRPr lang="en-US" sz="2000" dirty="0"/>
          </a:p>
          <a:p>
            <a:pPr algn="ctr"/>
            <a:r>
              <a:rPr lang="ru-RU" sz="2000" dirty="0" smtClean="0"/>
              <a:t>Она спрятала его и обманула своего отца (1 Царств </a:t>
            </a:r>
            <a:r>
              <a:rPr lang="en-US" sz="2000" dirty="0" smtClean="0"/>
              <a:t>19:11-18</a:t>
            </a:r>
            <a:r>
              <a:rPr lang="en-US" sz="2000" dirty="0"/>
              <a:t>)</a:t>
            </a:r>
          </a:p>
          <a:p>
            <a:pPr algn="ctr"/>
            <a:endParaRPr lang="en-US" sz="2000" dirty="0"/>
          </a:p>
          <a:p>
            <a:pPr algn="ctr"/>
            <a:r>
              <a:rPr lang="ru-RU" sz="2000" dirty="0" smtClean="0"/>
              <a:t>Давид любил </a:t>
            </a:r>
            <a:r>
              <a:rPr lang="ru-RU" sz="2000" dirty="0" err="1" smtClean="0"/>
              <a:t>Мелхолу</a:t>
            </a:r>
            <a:endParaRPr lang="en-US" sz="2000" dirty="0"/>
          </a:p>
          <a:p>
            <a:pPr algn="ctr"/>
            <a:r>
              <a:rPr lang="en-US" sz="2000" dirty="0"/>
              <a:t>(1 </a:t>
            </a:r>
            <a:r>
              <a:rPr lang="ru-RU" sz="2000" dirty="0" smtClean="0"/>
              <a:t>Царств</a:t>
            </a:r>
            <a:r>
              <a:rPr lang="en-US" sz="2000" dirty="0" smtClean="0"/>
              <a:t>18</a:t>
            </a:r>
            <a:r>
              <a:rPr lang="en-US" sz="2000" dirty="0"/>
              <a:t>: 27-28)</a:t>
            </a:r>
          </a:p>
        </p:txBody>
      </p:sp>
      <p:pic>
        <p:nvPicPr>
          <p:cNvPr id="1026" name="Picture 2" descr="couple in love by love24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600200"/>
            <a:ext cx="2895599"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8587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fade">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fade">
                                      <p:cBhvr>
                                        <p:cTn id="22"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734630" y="762001"/>
            <a:ext cx="3300573" cy="4267200"/>
          </a:xfrm>
        </p:spPr>
        <p:txBody>
          <a:bodyPr>
            <a:normAutofit/>
          </a:bodyPr>
          <a:lstStyle/>
          <a:p>
            <a:r>
              <a:rPr lang="ru-RU" b="1" dirty="0" smtClean="0"/>
              <a:t>КРИТИКА</a:t>
            </a:r>
            <a:endParaRPr lang="en-US" dirty="0"/>
          </a:p>
          <a:p>
            <a:endParaRPr lang="en-US" dirty="0"/>
          </a:p>
          <a:p>
            <a:r>
              <a:rPr lang="ru-RU" dirty="0" smtClean="0"/>
              <a:t>И принесли ковчег Господень и поставили его на своем месте посреди скинии, которую устроил для него Давид; и принес Давид всесожжения пред Господом и жертвы мирные. Когда Давид окончил приношение всесожжений и жертв мирных, то благословил он народ именем Господа </a:t>
            </a:r>
            <a:r>
              <a:rPr lang="ru-RU" dirty="0" err="1" smtClean="0"/>
              <a:t>Саваофа</a:t>
            </a:r>
            <a:r>
              <a:rPr lang="ru-RU" dirty="0" smtClean="0"/>
              <a:t>;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2773" y="2438400"/>
            <a:ext cx="254317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520603" y="5334000"/>
            <a:ext cx="2514600" cy="369332"/>
          </a:xfrm>
          <a:prstGeom prst="rect">
            <a:avLst/>
          </a:prstGeom>
          <a:noFill/>
        </p:spPr>
        <p:txBody>
          <a:bodyPr wrap="square" rtlCol="0">
            <a:spAutoFit/>
          </a:bodyPr>
          <a:lstStyle/>
          <a:p>
            <a:r>
              <a:rPr lang="en-US" dirty="0"/>
              <a:t>(2 </a:t>
            </a:r>
            <a:r>
              <a:rPr lang="ru-RU" dirty="0" smtClean="0"/>
              <a:t>Царств</a:t>
            </a:r>
            <a:r>
              <a:rPr lang="en-US" dirty="0" smtClean="0"/>
              <a:t> 6:17-20) </a:t>
            </a:r>
            <a:endParaRPr lang="en-US" dirty="0"/>
          </a:p>
        </p:txBody>
      </p:sp>
    </p:spTree>
    <p:extLst>
      <p:ext uri="{BB962C8B-B14F-4D97-AF65-F5344CB8AC3E}">
        <p14:creationId xmlns:p14="http://schemas.microsoft.com/office/powerpoint/2010/main" val="6610955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734630" y="762000"/>
            <a:ext cx="3300573" cy="4890649"/>
          </a:xfrm>
        </p:spPr>
        <p:txBody>
          <a:bodyPr>
            <a:normAutofit/>
          </a:bodyPr>
          <a:lstStyle/>
          <a:p>
            <a:r>
              <a:rPr lang="ru-RU" b="1" dirty="0" smtClean="0"/>
              <a:t>КРИТИКА</a:t>
            </a:r>
            <a:endParaRPr lang="en-US" dirty="0"/>
          </a:p>
          <a:p>
            <a:endParaRPr lang="en-US" dirty="0"/>
          </a:p>
          <a:p>
            <a:r>
              <a:rPr lang="en-US" dirty="0"/>
              <a:t>{19} </a:t>
            </a:r>
            <a:r>
              <a:rPr lang="ru-RU" dirty="0"/>
              <a:t>и роздал всему народу, всему множеству Израильтян, как мужчинам, так и женщинам</a:t>
            </a:r>
            <a:r>
              <a:rPr lang="ru-RU" dirty="0" smtClean="0"/>
              <a:t>, по одному хлебу и по куску жареного мяса и по одной лепешке каждому. И пошел весь народ, каждый в дом свой. </a:t>
            </a:r>
            <a:r>
              <a:rPr lang="en-US" dirty="0" smtClean="0"/>
              <a:t>{</a:t>
            </a:r>
            <a:r>
              <a:rPr lang="en-US" dirty="0"/>
              <a:t>20} </a:t>
            </a:r>
            <a:r>
              <a:rPr lang="ru-RU" dirty="0" smtClean="0"/>
              <a:t>Когда Давид возвратился, чтобы </a:t>
            </a:r>
            <a:r>
              <a:rPr lang="ru-RU" b="1" u="sng" dirty="0" smtClean="0"/>
              <a:t>благословить дом свой</a:t>
            </a:r>
            <a:r>
              <a:rPr lang="ru-RU" dirty="0" smtClean="0"/>
              <a:t>, то </a:t>
            </a:r>
            <a:r>
              <a:rPr lang="ru-RU" dirty="0" err="1" smtClean="0"/>
              <a:t>Мелхола</a:t>
            </a:r>
            <a:r>
              <a:rPr lang="ru-RU" dirty="0" smtClean="0"/>
              <a:t>, дочь Саула, вышла к нему на встречу и сказала: как отличился сегодня царь </a:t>
            </a:r>
            <a:r>
              <a:rPr lang="ru-RU" dirty="0" err="1" smtClean="0"/>
              <a:t>Израилев</a:t>
            </a:r>
            <a:r>
              <a:rPr lang="ru-RU" dirty="0" smtClean="0"/>
              <a:t>, обнажившись сегодня пред глазами рабынь рабов своих, как обнажается какой-нибудь пустой человек!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2773" y="2438400"/>
            <a:ext cx="254317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638800" y="5791200"/>
            <a:ext cx="2514600" cy="369332"/>
          </a:xfrm>
          <a:prstGeom prst="rect">
            <a:avLst/>
          </a:prstGeom>
          <a:noFill/>
        </p:spPr>
        <p:txBody>
          <a:bodyPr wrap="square" rtlCol="0">
            <a:spAutoFit/>
          </a:bodyPr>
          <a:lstStyle/>
          <a:p>
            <a:r>
              <a:rPr lang="en-US" dirty="0"/>
              <a:t>(2 </a:t>
            </a:r>
            <a:r>
              <a:rPr lang="ru-RU" dirty="0" smtClean="0"/>
              <a:t>Царств </a:t>
            </a:r>
            <a:r>
              <a:rPr lang="en-US" dirty="0" smtClean="0"/>
              <a:t>6:17-20) </a:t>
            </a:r>
            <a:endParaRPr lang="en-US" dirty="0"/>
          </a:p>
        </p:txBody>
      </p:sp>
    </p:spTree>
    <p:extLst>
      <p:ext uri="{BB962C8B-B14F-4D97-AF65-F5344CB8AC3E}">
        <p14:creationId xmlns:p14="http://schemas.microsoft.com/office/powerpoint/2010/main" val="1475464813"/>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734630" y="762000"/>
            <a:ext cx="3300573" cy="4890649"/>
          </a:xfrm>
        </p:spPr>
        <p:txBody>
          <a:bodyPr>
            <a:normAutofit/>
          </a:bodyPr>
          <a:lstStyle/>
          <a:p>
            <a:r>
              <a:rPr lang="ru-RU" b="1" dirty="0" smtClean="0"/>
              <a:t>КРИТИКА</a:t>
            </a:r>
            <a:endParaRPr lang="en-US" dirty="0"/>
          </a:p>
          <a:p>
            <a:endParaRPr lang="en-US" dirty="0"/>
          </a:p>
          <a:p>
            <a:r>
              <a:rPr lang="en-US" dirty="0"/>
              <a:t>{19} </a:t>
            </a:r>
            <a:r>
              <a:rPr lang="ru-RU" dirty="0"/>
              <a:t>и роздал всему народу, всему множеству Израильтян, как мужчинам, так и женщинам, по одному хлебу и по куску жареного мяса и по одной лепешке каждому. И пошел весь народ, каждый в дом свой. </a:t>
            </a:r>
            <a:r>
              <a:rPr lang="en-US" dirty="0"/>
              <a:t>{20} </a:t>
            </a:r>
            <a:r>
              <a:rPr lang="ru-RU" dirty="0"/>
              <a:t>Когда Давид возвратился, чтобы благословить дом свой, то </a:t>
            </a:r>
            <a:r>
              <a:rPr lang="ru-RU" dirty="0" err="1"/>
              <a:t>Мелхола</a:t>
            </a:r>
            <a:r>
              <a:rPr lang="ru-RU" dirty="0"/>
              <a:t>, дочь Саула, </a:t>
            </a:r>
            <a:r>
              <a:rPr lang="ru-RU" b="1" u="sng" dirty="0"/>
              <a:t>вышла к нему на встречу </a:t>
            </a:r>
            <a:r>
              <a:rPr lang="ru-RU" dirty="0"/>
              <a:t>и сказала: как отличился сегодня царь </a:t>
            </a:r>
            <a:r>
              <a:rPr lang="ru-RU" dirty="0" err="1"/>
              <a:t>Израилев</a:t>
            </a:r>
            <a:r>
              <a:rPr lang="ru-RU" dirty="0"/>
              <a:t>, обнажившись сегодня пред глазами рабынь рабов своих, как обнажается какой-нибудь пустой человек!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2773" y="2438400"/>
            <a:ext cx="254317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638800" y="5791200"/>
            <a:ext cx="2514600" cy="369332"/>
          </a:xfrm>
          <a:prstGeom prst="rect">
            <a:avLst/>
          </a:prstGeom>
          <a:noFill/>
        </p:spPr>
        <p:txBody>
          <a:bodyPr wrap="square" rtlCol="0">
            <a:spAutoFit/>
          </a:bodyPr>
          <a:lstStyle/>
          <a:p>
            <a:r>
              <a:rPr lang="en-US" dirty="0"/>
              <a:t>(2 </a:t>
            </a:r>
            <a:r>
              <a:rPr lang="ru-RU" dirty="0" smtClean="0"/>
              <a:t>Царств</a:t>
            </a:r>
            <a:r>
              <a:rPr lang="en-US" dirty="0" smtClean="0"/>
              <a:t> 6:17-20) </a:t>
            </a:r>
            <a:endParaRPr lang="en-US" dirty="0"/>
          </a:p>
        </p:txBody>
      </p:sp>
    </p:spTree>
    <p:extLst>
      <p:ext uri="{BB962C8B-B14F-4D97-AF65-F5344CB8AC3E}">
        <p14:creationId xmlns:p14="http://schemas.microsoft.com/office/powerpoint/2010/main" val="2242207676"/>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734630" y="762000"/>
            <a:ext cx="3300573" cy="4890649"/>
          </a:xfrm>
        </p:spPr>
        <p:txBody>
          <a:bodyPr>
            <a:normAutofit lnSpcReduction="10000"/>
          </a:bodyPr>
          <a:lstStyle/>
          <a:p>
            <a:r>
              <a:rPr lang="ru-RU" b="1" dirty="0" smtClean="0"/>
              <a:t>КРИТИКА</a:t>
            </a:r>
            <a:endParaRPr lang="en-US" dirty="0"/>
          </a:p>
          <a:p>
            <a:endParaRPr lang="en-US" dirty="0"/>
          </a:p>
          <a:p>
            <a:r>
              <a:rPr lang="en-US" dirty="0"/>
              <a:t>{19} </a:t>
            </a:r>
            <a:r>
              <a:rPr lang="ru-RU" dirty="0"/>
              <a:t>и роздал всему народу, всему множеству Израильтян, как мужчинам, так и женщинам, по одному хлебу и по куску жареного мяса и по одной лепешке каждому. И пошел весь народ, каждый в дом свой. </a:t>
            </a:r>
            <a:r>
              <a:rPr lang="en-US" dirty="0"/>
              <a:t>{20} </a:t>
            </a:r>
            <a:r>
              <a:rPr lang="ru-RU" dirty="0"/>
              <a:t>Когда Давид возвратился, чтобы благословить дом свой, то </a:t>
            </a:r>
            <a:r>
              <a:rPr lang="ru-RU" dirty="0" err="1"/>
              <a:t>Мелхола</a:t>
            </a:r>
            <a:r>
              <a:rPr lang="ru-RU" dirty="0"/>
              <a:t>, дочь Саула, вышла к нему на встречу и сказала: как отличился сегодня царь </a:t>
            </a:r>
            <a:r>
              <a:rPr lang="ru-RU" dirty="0" err="1"/>
              <a:t>Израилев</a:t>
            </a:r>
            <a:r>
              <a:rPr lang="ru-RU" dirty="0"/>
              <a:t>, обнажившись сегодня пред глазами рабынь рабов своих, как обнажается </a:t>
            </a:r>
            <a:r>
              <a:rPr lang="ru-RU" b="1" u="sng" dirty="0"/>
              <a:t>какой-нибудь пустой человек</a:t>
            </a:r>
            <a:r>
              <a:rPr lang="ru-RU" dirty="0"/>
              <a:t>!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2773" y="2438400"/>
            <a:ext cx="254317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638800" y="5791200"/>
            <a:ext cx="2514600" cy="369332"/>
          </a:xfrm>
          <a:prstGeom prst="rect">
            <a:avLst/>
          </a:prstGeom>
          <a:noFill/>
        </p:spPr>
        <p:txBody>
          <a:bodyPr wrap="square" rtlCol="0">
            <a:spAutoFit/>
          </a:bodyPr>
          <a:lstStyle/>
          <a:p>
            <a:r>
              <a:rPr lang="en-US" dirty="0"/>
              <a:t>(2 </a:t>
            </a:r>
            <a:r>
              <a:rPr lang="ru-RU" dirty="0" smtClean="0"/>
              <a:t>Царств</a:t>
            </a:r>
            <a:r>
              <a:rPr lang="en-US" dirty="0" smtClean="0"/>
              <a:t> 6:17-20) </a:t>
            </a:r>
            <a:endParaRPr lang="en-US" dirty="0"/>
          </a:p>
        </p:txBody>
      </p:sp>
    </p:spTree>
    <p:extLst>
      <p:ext uri="{BB962C8B-B14F-4D97-AF65-F5344CB8AC3E}">
        <p14:creationId xmlns:p14="http://schemas.microsoft.com/office/powerpoint/2010/main" val="1696982129"/>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1042</TotalTime>
  <Words>2102</Words>
  <Application>Microsoft Office PowerPoint</Application>
  <PresentationFormat>Экран (4:3)</PresentationFormat>
  <Paragraphs>559</Paragraphs>
  <Slides>31</Slides>
  <Notes>30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31</vt:i4>
      </vt:variant>
    </vt:vector>
  </HeadingPairs>
  <TitlesOfParts>
    <vt:vector size="36" baseType="lpstr">
      <vt:lpstr>Arial</vt:lpstr>
      <vt:lpstr>Calibri</vt:lpstr>
      <vt:lpstr>Century Gothic</vt:lpstr>
      <vt:lpstr>Wingdings 2</vt:lpstr>
      <vt:lpstr>Austin</vt:lpstr>
      <vt:lpstr>Принципы брака в Ветхом Завете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Almost Happily Ever After</dc:title>
  <dc:creator>Claudio Consuegra</dc:creator>
  <cp:lastModifiedBy>Irina</cp:lastModifiedBy>
  <cp:revision>53</cp:revision>
  <dcterms:created xsi:type="dcterms:W3CDTF">2014-01-19T21:43:59Z</dcterms:created>
  <dcterms:modified xsi:type="dcterms:W3CDTF">2018-06-10T11:58:38Z</dcterms:modified>
</cp:coreProperties>
</file>