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2" r:id="rId3"/>
    <p:sldId id="365" r:id="rId4"/>
    <p:sldId id="383" r:id="rId5"/>
    <p:sldId id="404" r:id="rId6"/>
    <p:sldId id="405" r:id="rId7"/>
    <p:sldId id="402" r:id="rId8"/>
    <p:sldId id="407" r:id="rId9"/>
    <p:sldId id="408" r:id="rId10"/>
    <p:sldId id="409" r:id="rId11"/>
    <p:sldId id="410" r:id="rId12"/>
    <p:sldId id="412" r:id="rId13"/>
    <p:sldId id="411" r:id="rId14"/>
    <p:sldId id="381" r:id="rId15"/>
    <p:sldId id="413" r:id="rId16"/>
    <p:sldId id="41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3366"/>
    <a:srgbClr val="FFFFFF"/>
    <a:srgbClr val="FFFFCC"/>
    <a:srgbClr val="9900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98" autoAdjust="0"/>
    <p:restoredTop sz="94712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9ECB-4BA5-485F-8177-4188A7E993D5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A354-AB2F-460A-AB88-537659527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ED8D-DFBF-4A72-A9A1-B03BE94C0F8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34A3-A7C0-435E-A5B7-52DC93971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7F47-B06C-43D9-A664-13D79223E66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AF42-503D-4C38-94E2-6A17C287B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95770-5E6C-4748-82D5-F5BDB0F9CA6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C148-2B79-4C5A-8B4B-4F5E6ED16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4778-7EB8-4595-A6CD-1F8B3D3E43A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2060-50EC-40D9-875E-F17EC3B6A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85CF-4C05-49AA-B7CC-C22A6D5BEDE4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F646-6FBA-426E-81ED-A1298F4CD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D30D-6BFE-4FC4-8F40-7F31CD3E56DE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180A-6897-42FA-A933-B162282A7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4436-4A7B-4079-BC5A-112876675A91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D346-18EE-4CC0-B9D1-762AA61DE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5819-BAF4-4BE5-BB0C-F34E32F00B3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7ACD-095C-4204-8EF3-FBEDCB6E5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8965-C84C-426B-9006-A80D164784B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612B-6647-4517-A8CB-3A186EE4C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4468-2C1D-4EEC-ACBE-0671D0F45F4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CA60-D5CE-4EBA-9969-442700E9A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7084A6-3393-44D7-BA75-A7C2FE00866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8CC5F-2CF1-42AF-AC4A-0C8C75B2E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04813"/>
            <a:ext cx="6400800" cy="776287"/>
          </a:xfrm>
        </p:spPr>
        <p:txBody>
          <a:bodyPr>
            <a:noAutofit/>
          </a:bodyPr>
          <a:lstStyle/>
          <a:p>
            <a:r>
              <a:rPr lang="ru-RU" sz="6600" b="1" smtClean="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Книга</a:t>
            </a:r>
            <a:r>
              <a:rPr lang="ru-RU" sz="6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r>
              <a:rPr lang="ru-RU" sz="6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Песнь Песней</a:t>
            </a:r>
          </a:p>
        </p:txBody>
      </p:sp>
      <p:pic>
        <p:nvPicPr>
          <p:cNvPr id="3095" name="Picture 23" descr="пес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781300"/>
            <a:ext cx="4040187" cy="3773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250825" y="404813"/>
            <a:ext cx="8566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333300"/>
                </a:solidFill>
              </a:rPr>
              <a:t>В начале книги поэтично передана тоска влюбленных друг по другу, их взаимное восхищение и потребность принадлежать друг другу. </a:t>
            </a:r>
          </a:p>
        </p:txBody>
      </p:sp>
      <p:pic>
        <p:nvPicPr>
          <p:cNvPr id="210950" name="Picture 6" descr="05656796"/>
          <p:cNvPicPr>
            <a:picLocks noChangeAspect="1" noChangeArrowheads="1"/>
          </p:cNvPicPr>
          <p:nvPr/>
        </p:nvPicPr>
        <p:blipFill>
          <a:blip r:embed="rId3" cstate="print"/>
          <a:srcRect l="13101" r="13101"/>
          <a:stretch>
            <a:fillRect/>
          </a:stretch>
        </p:blipFill>
        <p:spPr bwMode="auto">
          <a:xfrm>
            <a:off x="1835150" y="2924175"/>
            <a:ext cx="5184775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50825" y="404813"/>
            <a:ext cx="85661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Несколько раз повторяются такие слова:</a:t>
            </a:r>
          </a:p>
          <a:p>
            <a:pPr algn="ctr"/>
            <a:r>
              <a:rPr lang="ru-RU" b="1" i="1">
                <a:solidFill>
                  <a:srgbClr val="333300"/>
                </a:solidFill>
              </a:rPr>
              <a:t>«Заклинаю вас, дщери Иерусалимские, не будите и не тревожьте возлюбленной, доколе ей угодно.»</a:t>
            </a:r>
            <a:r>
              <a:rPr lang="ru-RU">
                <a:solidFill>
                  <a:srgbClr val="333300"/>
                </a:solidFill>
              </a:rPr>
              <a:t>   Это означает сохранение целомудрия до брака.</a:t>
            </a:r>
            <a:endParaRPr lang="ru-RU" sz="3600">
              <a:solidFill>
                <a:srgbClr val="333300"/>
              </a:solidFill>
            </a:endParaRPr>
          </a:p>
        </p:txBody>
      </p:sp>
      <p:pic>
        <p:nvPicPr>
          <p:cNvPr id="211974" name="Picture 6" descr="Gar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84538"/>
            <a:ext cx="2847975" cy="3313112"/>
          </a:xfrm>
          <a:prstGeom prst="rect">
            <a:avLst/>
          </a:prstGeom>
          <a:noFill/>
        </p:spPr>
      </p:pic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3492500" y="3141663"/>
            <a:ext cx="54006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333300"/>
                </a:solidFill>
              </a:rPr>
              <a:t>Девушка сравнивается также с «</a:t>
            </a:r>
            <a:r>
              <a:rPr lang="ru-RU" b="1">
                <a:solidFill>
                  <a:srgbClr val="333300"/>
                </a:solidFill>
              </a:rPr>
              <a:t>запертым садом</a:t>
            </a:r>
            <a:r>
              <a:rPr lang="ru-RU">
                <a:solidFill>
                  <a:srgbClr val="333300"/>
                </a:solidFill>
              </a:rPr>
              <a:t>» или с «</a:t>
            </a:r>
            <a:r>
              <a:rPr lang="ru-RU" b="1">
                <a:solidFill>
                  <a:srgbClr val="333300"/>
                </a:solidFill>
              </a:rPr>
              <a:t>запечатанным колодцем</a:t>
            </a:r>
            <a:r>
              <a:rPr lang="ru-RU">
                <a:solidFill>
                  <a:srgbClr val="333300"/>
                </a:solidFill>
              </a:rPr>
              <a:t>», то есть она закрыта для любви до брака.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4538663" y="404813"/>
            <a:ext cx="460533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333300"/>
                </a:solidFill>
              </a:rPr>
              <a:t>После того, как жених приехал за невестой, и бракосочетание состоялось, описывается брачная ночь молодоженов. Теперь Суламита говорит о себе как об открытом саде:</a:t>
            </a:r>
            <a:endParaRPr lang="ru-RU" sz="3600">
              <a:solidFill>
                <a:srgbClr val="333300"/>
              </a:solidFill>
            </a:endParaRPr>
          </a:p>
        </p:txBody>
      </p:sp>
      <p:pic>
        <p:nvPicPr>
          <p:cNvPr id="214022" name="Picture 6" descr="shulamite_by_lasmejalora-d38u980"/>
          <p:cNvPicPr>
            <a:picLocks noChangeAspect="1" noChangeArrowheads="1"/>
          </p:cNvPicPr>
          <p:nvPr/>
        </p:nvPicPr>
        <p:blipFill>
          <a:blip r:embed="rId3" cstate="print"/>
          <a:srcRect l="19025"/>
          <a:stretch>
            <a:fillRect/>
          </a:stretch>
        </p:blipFill>
        <p:spPr bwMode="auto">
          <a:xfrm>
            <a:off x="250825" y="333375"/>
            <a:ext cx="4022725" cy="4968875"/>
          </a:xfrm>
          <a:prstGeom prst="rect">
            <a:avLst/>
          </a:prstGeom>
          <a:noFill/>
        </p:spPr>
      </p:pic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179388" y="5373688"/>
            <a:ext cx="878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«</a:t>
            </a:r>
            <a:r>
              <a:rPr lang="ru-RU" b="1" i="1">
                <a:solidFill>
                  <a:srgbClr val="333300"/>
                </a:solidFill>
              </a:rPr>
              <a:t>Пусть придет возлюбленный мой в сад свой и вкушает сладкие плоды его».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250825" y="404813"/>
            <a:ext cx="856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827088" y="333375"/>
            <a:ext cx="73612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Далее в книге воспевается супружеская любовь, о ней сказано, что «</a:t>
            </a:r>
            <a:r>
              <a:rPr lang="ru-RU" b="1" i="1">
                <a:solidFill>
                  <a:srgbClr val="333300"/>
                </a:solidFill>
              </a:rPr>
              <a:t>она – пламя весьма сильное</a:t>
            </a:r>
            <a:r>
              <a:rPr lang="ru-RU">
                <a:solidFill>
                  <a:srgbClr val="333300"/>
                </a:solidFill>
              </a:rPr>
              <a:t>» и «</a:t>
            </a:r>
            <a:r>
              <a:rPr lang="ru-RU" b="1" i="1">
                <a:solidFill>
                  <a:srgbClr val="333300"/>
                </a:solidFill>
              </a:rPr>
              <a:t>крепка, как смерть</a:t>
            </a:r>
            <a:r>
              <a:rPr lang="ru-RU">
                <a:solidFill>
                  <a:srgbClr val="333300"/>
                </a:solidFill>
              </a:rPr>
              <a:t>».</a:t>
            </a:r>
            <a:r>
              <a:rPr lang="ru-RU"/>
              <a:t> </a:t>
            </a:r>
          </a:p>
        </p:txBody>
      </p:sp>
      <p:pic>
        <p:nvPicPr>
          <p:cNvPr id="212999" name="Picture 7" descr="5 l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636838"/>
            <a:ext cx="4486275" cy="373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95288" y="333375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333300"/>
              </a:solidFill>
            </a:endParaRP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100">
                <a:solidFill>
                  <a:srgbClr val="333300"/>
                </a:solidFill>
              </a:rPr>
              <a:t>Любовь неиссякаема и непобедима, она бесценна, ее нельзя купить, а только подарить.</a:t>
            </a:r>
            <a:r>
              <a:rPr lang="ru-RU">
                <a:solidFill>
                  <a:srgbClr val="333300"/>
                </a:solidFill>
              </a:rPr>
              <a:t> </a:t>
            </a: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4572000" y="1484313"/>
            <a:ext cx="4392613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333300"/>
                </a:solidFill>
              </a:rPr>
              <a:t>«Большие воды не могут потушить любви, и реки не зальют ее. Если бы кто давал все богатство дома своего за любовь,  то он был бы отвергнут с презреньем.»</a:t>
            </a:r>
          </a:p>
        </p:txBody>
      </p:sp>
      <p:pic>
        <p:nvPicPr>
          <p:cNvPr id="181260" name="Picture 12" descr="water_fall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4111625" cy="511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95288" y="333375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>
              <a:solidFill>
                <a:srgbClr val="333300"/>
              </a:solidFill>
            </a:endParaRPr>
          </a:p>
        </p:txBody>
      </p:sp>
      <p:pic>
        <p:nvPicPr>
          <p:cNvPr id="215047" name="Picture 7" descr="dvaberega"/>
          <p:cNvPicPr>
            <a:picLocks noChangeAspect="1" noChangeArrowheads="1"/>
          </p:cNvPicPr>
          <p:nvPr/>
        </p:nvPicPr>
        <p:blipFill>
          <a:blip r:embed="rId3" cstate="print"/>
          <a:srcRect l="6094" t="7938" r="7314" b="7938"/>
          <a:stretch>
            <a:fillRect/>
          </a:stretch>
        </p:blipFill>
        <p:spPr bwMode="auto">
          <a:xfrm>
            <a:off x="1476375" y="1628775"/>
            <a:ext cx="6264275" cy="4672013"/>
          </a:xfrm>
          <a:prstGeom prst="rect">
            <a:avLst/>
          </a:prstGeom>
          <a:noFill/>
        </p:spPr>
      </p:pic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539750" y="260350"/>
            <a:ext cx="8208963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Песнь Песней Соломона раскрывает указания о браке, данные в книге Бытие:</a:t>
            </a:r>
            <a:r>
              <a:rPr lang="ru-RU" b="1" i="1">
                <a:solidFill>
                  <a:srgbClr val="333300"/>
                </a:solidFill>
              </a:rPr>
              <a:t>  </a:t>
            </a:r>
          </a:p>
          <a:p>
            <a:endParaRPr lang="ru-RU" b="1" i="1">
              <a:solidFill>
                <a:srgbClr val="333300"/>
              </a:solidFill>
            </a:endParaRPr>
          </a:p>
          <a:p>
            <a:endParaRPr lang="ru-RU" b="1" i="1">
              <a:solidFill>
                <a:srgbClr val="333300"/>
              </a:solidFill>
            </a:endParaRPr>
          </a:p>
          <a:p>
            <a:endParaRPr lang="ru-RU" b="1" i="1">
              <a:solidFill>
                <a:srgbClr val="333300"/>
              </a:solidFill>
            </a:endParaRPr>
          </a:p>
          <a:p>
            <a:endParaRPr lang="ru-RU" b="1" i="1">
              <a:solidFill>
                <a:srgbClr val="333300"/>
              </a:solidFill>
            </a:endParaRPr>
          </a:p>
          <a:p>
            <a:endParaRPr lang="ru-RU" b="1" i="1">
              <a:solidFill>
                <a:srgbClr val="333300"/>
              </a:solidFill>
            </a:endParaRPr>
          </a:p>
          <a:p>
            <a:endParaRPr lang="ru-RU" b="1" i="1">
              <a:solidFill>
                <a:srgbClr val="333300"/>
              </a:solidFill>
            </a:endParaRPr>
          </a:p>
          <a:p>
            <a:endParaRPr lang="ru-RU" b="1" i="1">
              <a:solidFill>
                <a:srgbClr val="333300"/>
              </a:solidFill>
            </a:endParaRPr>
          </a:p>
          <a:p>
            <a:pPr algn="ctr"/>
            <a:r>
              <a:rPr lang="ru-RU" b="1" i="1">
                <a:solidFill>
                  <a:srgbClr val="333300"/>
                </a:solidFill>
              </a:rPr>
              <a:t>«Потому оставит человек отца своего и мать свою и прилепится к жене своей; и будут одна плоть».</a:t>
            </a:r>
            <a:r>
              <a:rPr lang="ru-RU">
                <a:solidFill>
                  <a:srgbClr val="333300"/>
                </a:solidFill>
              </a:rPr>
              <a:t> (</a:t>
            </a:r>
            <a:r>
              <a:rPr lang="ru-RU" b="1" i="1">
                <a:solidFill>
                  <a:srgbClr val="333300"/>
                </a:solidFill>
              </a:rPr>
              <a:t>Быт 2:24</a:t>
            </a:r>
            <a:r>
              <a:rPr lang="ru-RU">
                <a:solidFill>
                  <a:srgbClr val="333300"/>
                </a:solidFill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23850" y="188913"/>
            <a:ext cx="84248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Песнь Песней, т.е. «</a:t>
            </a:r>
            <a:r>
              <a:rPr lang="ru-RU" b="1">
                <a:solidFill>
                  <a:srgbClr val="333300"/>
                </a:solidFill>
              </a:rPr>
              <a:t>самая прекрасная песнь</a:t>
            </a:r>
            <a:r>
              <a:rPr lang="ru-RU">
                <a:solidFill>
                  <a:srgbClr val="333300"/>
                </a:solidFill>
              </a:rPr>
              <a:t>», отличается от других книг Ветхого Завета своей поэтической формой и содержанием, показывая нам романтизм и прелести в брачных отношениях между мужем и женой.  </a:t>
            </a:r>
          </a:p>
        </p:txBody>
      </p:sp>
      <p:pic>
        <p:nvPicPr>
          <p:cNvPr id="216071" name="Picture 7" descr="830b610ba6608af90c3fff004adef63c_w960_h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213100"/>
            <a:ext cx="4557712" cy="341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1350963" y="333375"/>
            <a:ext cx="5989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 книги Песнь Песней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611188" y="1052513"/>
            <a:ext cx="81359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333300"/>
                </a:solidFill>
              </a:rPr>
              <a:t>Древняя любовная песнь Соломона превозносит романтизм и чистоту супружеской любви.  В ней описывается брак, включающий красоту и святость интимной близости между мужем и женой.</a:t>
            </a:r>
          </a:p>
        </p:txBody>
      </p:sp>
      <p:pic>
        <p:nvPicPr>
          <p:cNvPr id="182281" name="Picture 9" descr="05656796"/>
          <p:cNvPicPr>
            <a:picLocks noChangeAspect="1" noChangeArrowheads="1"/>
          </p:cNvPicPr>
          <p:nvPr/>
        </p:nvPicPr>
        <p:blipFill>
          <a:blip r:embed="rId3" cstate="print"/>
          <a:srcRect l="13101" r="13101"/>
          <a:stretch>
            <a:fillRect/>
          </a:stretch>
        </p:blipFill>
        <p:spPr bwMode="auto">
          <a:xfrm>
            <a:off x="2268538" y="3644900"/>
            <a:ext cx="4392612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900113" y="692150"/>
            <a:ext cx="417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>
              <a:solidFill>
                <a:srgbClr val="333300"/>
              </a:solidFill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331913" y="549275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356100" y="1196975"/>
            <a:ext cx="45339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333300"/>
                </a:solidFill>
              </a:rPr>
              <a:t>Автор книги, Соломон, упоминается в </a:t>
            </a:r>
            <a:r>
              <a:rPr lang="ru-RU" b="1">
                <a:solidFill>
                  <a:srgbClr val="990000"/>
                </a:solidFill>
              </a:rPr>
              <a:t>Песне Песней</a:t>
            </a:r>
            <a:r>
              <a:rPr lang="ru-RU">
                <a:solidFill>
                  <a:srgbClr val="333300"/>
                </a:solidFill>
              </a:rPr>
              <a:t> шесть раз. Принимая во внимание одаренность автора, можно сказать, что эта книга могла быть написана в любое время правления Соломона.</a:t>
            </a:r>
            <a:endParaRPr lang="ru-RU" sz="3400">
              <a:solidFill>
                <a:srgbClr val="333300"/>
              </a:solidFill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971550" y="333375"/>
            <a:ext cx="6834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 и время написания</a:t>
            </a:r>
          </a:p>
        </p:txBody>
      </p:sp>
      <p:pic>
        <p:nvPicPr>
          <p:cNvPr id="159755" name="Picture 11" descr="solomon"/>
          <p:cNvPicPr>
            <a:picLocks noChangeAspect="1" noChangeArrowheads="1"/>
          </p:cNvPicPr>
          <p:nvPr/>
        </p:nvPicPr>
        <p:blipFill>
          <a:blip r:embed="rId3" cstate="print"/>
          <a:srcRect l="21619"/>
          <a:stretch>
            <a:fillRect/>
          </a:stretch>
        </p:blipFill>
        <p:spPr bwMode="auto">
          <a:xfrm>
            <a:off x="323850" y="1484313"/>
            <a:ext cx="3744913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323850" y="188913"/>
            <a:ext cx="842486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Главные действующие лица книги – это </a:t>
            </a:r>
            <a:r>
              <a:rPr lang="ru-RU" b="1">
                <a:solidFill>
                  <a:srgbClr val="333300"/>
                </a:solidFill>
              </a:rPr>
              <a:t>Соломон</a:t>
            </a:r>
            <a:r>
              <a:rPr lang="ru-RU">
                <a:solidFill>
                  <a:srgbClr val="333300"/>
                </a:solidFill>
              </a:rPr>
              <a:t> и </a:t>
            </a:r>
            <a:r>
              <a:rPr lang="ru-RU" b="1">
                <a:solidFill>
                  <a:srgbClr val="333300"/>
                </a:solidFill>
              </a:rPr>
              <a:t>Суламита</a:t>
            </a:r>
            <a:r>
              <a:rPr lang="ru-RU">
                <a:solidFill>
                  <a:srgbClr val="333300"/>
                </a:solidFill>
              </a:rPr>
              <a:t>. Соломон, чье царство упоминается пять раз, выступает в роли возлюбленного. Личность девушки Суламиты остается неизвестной.</a:t>
            </a:r>
          </a:p>
        </p:txBody>
      </p:sp>
      <p:pic>
        <p:nvPicPr>
          <p:cNvPr id="183306" name="Picture 10" descr="tsar-solomon-mudrejshij-iz-m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852738"/>
            <a:ext cx="5111750" cy="3748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1403350" y="476250"/>
            <a:ext cx="601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 книги Песнь Песней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3851275" y="1916113"/>
            <a:ext cx="52927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>
                <a:solidFill>
                  <a:srgbClr val="333300"/>
                </a:solidFill>
              </a:rPr>
              <a:t> </a:t>
            </a:r>
            <a:r>
              <a:rPr lang="ru-RU" sz="3600">
                <a:solidFill>
                  <a:srgbClr val="333300"/>
                </a:solidFill>
              </a:rPr>
              <a:t>Ухаживание и прогулка (1:1-3:5)</a:t>
            </a:r>
          </a:p>
          <a:p>
            <a:pPr marL="342900" indent="-342900">
              <a:buFontTx/>
              <a:buAutoNum type="arabicPeriod"/>
            </a:pPr>
            <a:endParaRPr lang="ru-RU" sz="3600">
              <a:solidFill>
                <a:srgbClr val="33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3600">
                <a:solidFill>
                  <a:srgbClr val="333300"/>
                </a:solidFill>
              </a:rPr>
              <a:t> Свадьба: прилепление (3:6-5:1)</a:t>
            </a:r>
          </a:p>
          <a:p>
            <a:pPr marL="342900" indent="-342900">
              <a:buFontTx/>
              <a:buAutoNum type="arabicPeriod"/>
            </a:pPr>
            <a:endParaRPr lang="ru-RU" sz="3600">
              <a:solidFill>
                <a:srgbClr val="3333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3600">
                <a:solidFill>
                  <a:srgbClr val="333300"/>
                </a:solidFill>
              </a:rPr>
              <a:t> Брак: созидание (5:2-8:14)</a:t>
            </a:r>
          </a:p>
        </p:txBody>
      </p:sp>
      <p:pic>
        <p:nvPicPr>
          <p:cNvPr id="205831" name="Picture 7" descr="images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3173412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979613" y="333375"/>
            <a:ext cx="5008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Краткое содержание: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924300" y="1268413"/>
            <a:ext cx="48958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>
                <a:solidFill>
                  <a:srgbClr val="333300"/>
                </a:solidFill>
              </a:rPr>
              <a:t>   Книга построена в виде песни, то есть тексты расписаны по ролям: слова Суламиты чередуются со словами ее возлюбленного и словами дочерей Иерусалимских и других героев книги.</a:t>
            </a:r>
          </a:p>
        </p:txBody>
      </p:sp>
      <p:pic>
        <p:nvPicPr>
          <p:cNvPr id="206855" name="Picture 7" descr="A-Young-Musician-Employed-In-The-Temple-Service-During-The-Feast-Of-The-Tabernacles,-Later-Called-Hosanna"/>
          <p:cNvPicPr>
            <a:picLocks noChangeAspect="1" noChangeArrowheads="1"/>
          </p:cNvPicPr>
          <p:nvPr/>
        </p:nvPicPr>
        <p:blipFill>
          <a:blip r:embed="rId3" cstate="print"/>
          <a:srcRect r="13065"/>
          <a:stretch>
            <a:fillRect/>
          </a:stretch>
        </p:blipFill>
        <p:spPr bwMode="auto">
          <a:xfrm>
            <a:off x="684213" y="1412875"/>
            <a:ext cx="3144837" cy="480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250825" y="404813"/>
            <a:ext cx="85661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Песнь начинается словами невесты, в которых выражено страстное томление по жениху. Говоря о своем возлюбленном, невеста подчеркивает привлекательность его ласк. </a:t>
            </a:r>
            <a:endParaRPr lang="ru-RU" sz="3600">
              <a:solidFill>
                <a:srgbClr val="333300"/>
              </a:solidFill>
            </a:endParaRPr>
          </a:p>
        </p:txBody>
      </p:sp>
      <p:pic>
        <p:nvPicPr>
          <p:cNvPr id="202759" name="Picture 7" descr="пес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41663"/>
            <a:ext cx="3748088" cy="350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3962400" y="368300"/>
            <a:ext cx="5181600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333300"/>
                </a:solidFill>
              </a:rPr>
              <a:t>Жених в свою очередь называет свою возлюбленную «прекраснейшей из женщин». Соломон употребляет слово «прекрасна», по крайней мере, десять раз.</a:t>
            </a:r>
          </a:p>
          <a:p>
            <a:endParaRPr lang="ru-RU">
              <a:solidFill>
                <a:srgbClr val="333300"/>
              </a:solidFill>
            </a:endParaRPr>
          </a:p>
          <a:p>
            <a:r>
              <a:rPr lang="ru-RU" b="1" i="1">
                <a:solidFill>
                  <a:srgbClr val="333300"/>
                </a:solidFill>
              </a:rPr>
              <a:t>«Вся ты прекрасна, возлюбленная моя, и пятна нет на тебе!»</a:t>
            </a:r>
          </a:p>
          <a:p>
            <a:pPr algn="ctr"/>
            <a:endParaRPr lang="ru-RU" sz="3600" b="1" i="1">
              <a:solidFill>
                <a:srgbClr val="333300"/>
              </a:solidFill>
            </a:endParaRPr>
          </a:p>
        </p:txBody>
      </p:sp>
      <p:pic>
        <p:nvPicPr>
          <p:cNvPr id="208902" name="Picture 6" descr="Sos1 detail woman large web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3582988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D:\Лена\Временные файлы\Corel.Painter.12\презентация\17_8513_oboi_staraja_zapachkannaja_bumaga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/>
          </p:cNvSpPr>
          <p:nvPr/>
        </p:nvSpPr>
        <p:spPr bwMode="auto">
          <a:xfrm>
            <a:off x="4211638" y="1341438"/>
            <a:ext cx="3960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333300"/>
              </a:solidFill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827088" y="11255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sz="3600">
              <a:solidFill>
                <a:srgbClr val="333300"/>
              </a:solidFill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50825" y="404813"/>
            <a:ext cx="856615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333300"/>
                </a:solidFill>
              </a:rPr>
              <a:t>Дочери Иерусалимские,  вероятно, играют роль подружек невесты на свадьбе, а в песне исполняют роль хора.  </a:t>
            </a:r>
          </a:p>
          <a:p>
            <a:pPr algn="ctr"/>
            <a:endParaRPr lang="ru-RU" sz="3600">
              <a:solidFill>
                <a:srgbClr val="333300"/>
              </a:solidFill>
            </a:endParaRPr>
          </a:p>
        </p:txBody>
      </p:sp>
      <p:pic>
        <p:nvPicPr>
          <p:cNvPr id="209926" name="Picture 6" descr="800px-Albert_Joseph_Moore_-_The_Shulamite_1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20938"/>
            <a:ext cx="8388350" cy="376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503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Akseniya Liberanskaya</cp:lastModifiedBy>
  <cp:revision>504</cp:revision>
  <dcterms:created xsi:type="dcterms:W3CDTF">2013-03-02T04:16:14Z</dcterms:created>
  <dcterms:modified xsi:type="dcterms:W3CDTF">2013-10-15T05:44:44Z</dcterms:modified>
</cp:coreProperties>
</file>