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7"/>
  </p:notesMasterIdLst>
  <p:sldIdLst>
    <p:sldId id="300" r:id="rId2"/>
    <p:sldId id="303" r:id="rId3"/>
    <p:sldId id="324" r:id="rId4"/>
    <p:sldId id="335" r:id="rId5"/>
    <p:sldId id="364" r:id="rId6"/>
    <p:sldId id="411" r:id="rId7"/>
    <p:sldId id="372" r:id="rId8"/>
    <p:sldId id="326" r:id="rId9"/>
    <p:sldId id="302" r:id="rId10"/>
    <p:sldId id="338" r:id="rId11"/>
    <p:sldId id="384" r:id="rId12"/>
    <p:sldId id="341" r:id="rId13"/>
    <p:sldId id="342" r:id="rId14"/>
    <p:sldId id="346" r:id="rId15"/>
    <p:sldId id="343" r:id="rId16"/>
    <p:sldId id="260" r:id="rId17"/>
    <p:sldId id="344" r:id="rId18"/>
    <p:sldId id="345" r:id="rId19"/>
    <p:sldId id="269" r:id="rId20"/>
    <p:sldId id="259" r:id="rId21"/>
    <p:sldId id="347" r:id="rId22"/>
    <p:sldId id="270" r:id="rId23"/>
    <p:sldId id="258" r:id="rId24"/>
    <p:sldId id="340" r:id="rId25"/>
    <p:sldId id="339" r:id="rId26"/>
    <p:sldId id="304" r:id="rId27"/>
    <p:sldId id="257" r:id="rId28"/>
    <p:sldId id="264" r:id="rId29"/>
    <p:sldId id="263" r:id="rId30"/>
    <p:sldId id="261" r:id="rId31"/>
    <p:sldId id="267" r:id="rId32"/>
    <p:sldId id="268" r:id="rId33"/>
    <p:sldId id="265" r:id="rId34"/>
    <p:sldId id="266" r:id="rId35"/>
    <p:sldId id="272" r:id="rId36"/>
    <p:sldId id="301" r:id="rId37"/>
    <p:sldId id="348" r:id="rId38"/>
    <p:sldId id="308" r:id="rId39"/>
    <p:sldId id="277" r:id="rId40"/>
    <p:sldId id="350" r:id="rId41"/>
    <p:sldId id="283" r:id="rId42"/>
    <p:sldId id="284" r:id="rId43"/>
    <p:sldId id="275" r:id="rId44"/>
    <p:sldId id="276" r:id="rId45"/>
    <p:sldId id="294" r:id="rId46"/>
    <p:sldId id="352" r:id="rId47"/>
    <p:sldId id="376" r:id="rId48"/>
    <p:sldId id="278" r:id="rId49"/>
    <p:sldId id="381" r:id="rId50"/>
    <p:sldId id="377" r:id="rId51"/>
    <p:sldId id="273" r:id="rId52"/>
    <p:sldId id="309" r:id="rId53"/>
    <p:sldId id="274" r:id="rId54"/>
    <p:sldId id="312" r:id="rId55"/>
    <p:sldId id="313" r:id="rId56"/>
    <p:sldId id="367" r:id="rId57"/>
    <p:sldId id="368" r:id="rId58"/>
    <p:sldId id="369" r:id="rId59"/>
    <p:sldId id="370" r:id="rId60"/>
    <p:sldId id="371" r:id="rId61"/>
    <p:sldId id="374" r:id="rId62"/>
    <p:sldId id="318" r:id="rId63"/>
    <p:sldId id="286" r:id="rId64"/>
    <p:sldId id="388" r:id="rId65"/>
    <p:sldId id="389" r:id="rId66"/>
    <p:sldId id="390" r:id="rId67"/>
    <p:sldId id="391" r:id="rId68"/>
    <p:sldId id="392" r:id="rId69"/>
    <p:sldId id="393" r:id="rId70"/>
    <p:sldId id="394" r:id="rId71"/>
    <p:sldId id="395" r:id="rId72"/>
    <p:sldId id="396" r:id="rId73"/>
    <p:sldId id="397" r:id="rId74"/>
    <p:sldId id="398" r:id="rId75"/>
    <p:sldId id="399" r:id="rId76"/>
    <p:sldId id="400" r:id="rId77"/>
    <p:sldId id="310" r:id="rId78"/>
    <p:sldId id="365" r:id="rId79"/>
    <p:sldId id="366" r:id="rId80"/>
    <p:sldId id="321" r:id="rId81"/>
    <p:sldId id="402" r:id="rId82"/>
    <p:sldId id="323" r:id="rId83"/>
    <p:sldId id="290" r:id="rId84"/>
    <p:sldId id="328" r:id="rId85"/>
    <p:sldId id="378" r:id="rId86"/>
    <p:sldId id="329" r:id="rId87"/>
    <p:sldId id="330" r:id="rId88"/>
    <p:sldId id="331" r:id="rId89"/>
    <p:sldId id="332" r:id="rId90"/>
    <p:sldId id="333" r:id="rId91"/>
    <p:sldId id="311" r:id="rId92"/>
    <p:sldId id="315" r:id="rId93"/>
    <p:sldId id="316" r:id="rId94"/>
    <p:sldId id="317" r:id="rId95"/>
    <p:sldId id="319" r:id="rId96"/>
    <p:sldId id="320" r:id="rId97"/>
    <p:sldId id="307" r:id="rId98"/>
    <p:sldId id="279" r:id="rId99"/>
    <p:sldId id="325" r:id="rId100"/>
    <p:sldId id="354" r:id="rId101"/>
    <p:sldId id="357" r:id="rId102"/>
    <p:sldId id="362" r:id="rId103"/>
    <p:sldId id="358" r:id="rId104"/>
    <p:sldId id="363" r:id="rId105"/>
    <p:sldId id="387" r:id="rId106"/>
    <p:sldId id="383" r:id="rId107"/>
    <p:sldId id="379" r:id="rId108"/>
    <p:sldId id="406" r:id="rId109"/>
    <p:sldId id="295" r:id="rId110"/>
    <p:sldId id="403" r:id="rId111"/>
    <p:sldId id="404" r:id="rId112"/>
    <p:sldId id="405" r:id="rId113"/>
    <p:sldId id="373" r:id="rId114"/>
    <p:sldId id="380" r:id="rId115"/>
    <p:sldId id="408" r:id="rId116"/>
    <p:sldId id="280" r:id="rId117"/>
    <p:sldId id="289" r:id="rId118"/>
    <p:sldId id="385" r:id="rId119"/>
    <p:sldId id="386" r:id="rId120"/>
    <p:sldId id="285" r:id="rId121"/>
    <p:sldId id="287" r:id="rId122"/>
    <p:sldId id="334" r:id="rId123"/>
    <p:sldId id="297" r:id="rId124"/>
    <p:sldId id="299" r:id="rId125"/>
    <p:sldId id="296" r:id="rId126"/>
    <p:sldId id="298" r:id="rId127"/>
    <p:sldId id="292" r:id="rId128"/>
    <p:sldId id="375" r:id="rId129"/>
    <p:sldId id="288" r:id="rId130"/>
    <p:sldId id="291" r:id="rId131"/>
    <p:sldId id="293" r:id="rId132"/>
    <p:sldId id="401" r:id="rId133"/>
    <p:sldId id="410" r:id="rId134"/>
    <p:sldId id="412" r:id="rId135"/>
    <p:sldId id="409" r:id="rId1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094" autoAdjust="0"/>
    <p:restoredTop sz="79570" autoAdjust="0"/>
  </p:normalViewPr>
  <p:slideViewPr>
    <p:cSldViewPr>
      <p:cViewPr>
        <p:scale>
          <a:sx n="70" d="100"/>
          <a:sy n="70" d="100"/>
        </p:scale>
        <p:origin x="-294" y="108"/>
      </p:cViewPr>
      <p:guideLst>
        <p:guide orient="horz" pos="2160"/>
        <p:guide pos="2880"/>
      </p:guideLst>
    </p:cSldViewPr>
  </p:slideViewPr>
  <p:notesTextViewPr>
    <p:cViewPr>
      <p:scale>
        <a:sx n="100" d="100"/>
        <a:sy n="100" d="100"/>
      </p:scale>
      <p:origin x="0" y="0"/>
    </p:cViewPr>
  </p:notesTextViewPr>
  <p:sorterViewPr>
    <p:cViewPr>
      <p:scale>
        <a:sx n="30" d="100"/>
        <a:sy n="30" d="100"/>
      </p:scale>
      <p:origin x="0" y="441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56D294-5DF3-4FB1-ACD7-8990571C36F1}" type="datetimeFigureOut">
              <a:rPr lang="ru-RU" smtClean="0"/>
              <a:pPr/>
              <a:t>04.04.2015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BBEFEC-F12E-405F-B43F-FF188DC7964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dangerlove.net/%D1%80%D1%83%D0%B1%D1%80%D0%B8%D0%BA%D0%B8/%D1%81%D1%87%D0%B0%D1%81%D1%82%D0%BB%D0%B8%D0%B2%D0%BE%D0%B5-%D0%B4%D0%B5%D1%82%D1%81%D1%82%D0%B2%D0%BE"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shkola7gnomov.ru/parrents/pozanimaytes_s_malyshom/ot_treh_do_chetyreh_let" TargetMode="External"/><Relationship Id="rId4" Type="http://schemas.openxmlformats.org/officeDocument/2006/relationships/hyperlink" Target="http://shkola7gnomov.ru/shop/vse_tovary/razvivayuschie_igry_i_igrushki/age/0"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Оформление детской комнаты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Как уже было сказано, ребенку в комнате должно быть интересно и удобно. К вопросу оформления детской комнаты нужно подходить с фантазией, стоит учитывать его возраст, предпочтения, интересы. Не стоит так же забывать и о безопасности ребенка, выбирая только натуральные и экологически чистые материалы. </a:t>
            </a:r>
          </a:p>
          <a:p>
            <a:r>
              <a:rPr lang="ru-RU" sz="1200" kern="1200" dirty="0" smtClean="0">
                <a:solidFill>
                  <a:schemeClr val="tx1"/>
                </a:solidFill>
                <a:latin typeface="+mn-lt"/>
                <a:ea typeface="+mn-ea"/>
                <a:cs typeface="+mn-cs"/>
              </a:rPr>
              <a:t>Пока ваш малыш еще совсем маленький и большую часть времени проводит либо лежа, либо ползая или неуклюже бегая по квартире, наиболее важными инструментами в оформлении его комнаты являются цвет и форма. Стены и мебель ненасыщенных цветов, покрытые рисунками, красочно оформленный потолок, свисающие игрушки, которые можно потрогать и подергать — будут интересны познающему мир ребенку и способствуют его развитию. </a:t>
            </a:r>
          </a:p>
          <a:p>
            <a:r>
              <a:rPr lang="ru-RU" sz="1200" kern="1200" dirty="0" smtClean="0">
                <a:solidFill>
                  <a:schemeClr val="tx1"/>
                </a:solidFill>
                <a:latin typeface="+mn-lt"/>
                <a:ea typeface="+mn-ea"/>
                <a:cs typeface="+mn-cs"/>
              </a:rPr>
              <a:t>С момента, как малыш возьмет в руки карандаш или фломастер и в нем проснется дух художника, прекрасным помощником для него станут специальные обои, на которых можно рисовать «</a:t>
            </a:r>
            <a:r>
              <a:rPr lang="ru-RU" sz="1200" kern="1200" dirty="0" err="1" smtClean="0">
                <a:solidFill>
                  <a:schemeClr val="tx1"/>
                </a:solidFill>
                <a:latin typeface="+mn-lt"/>
                <a:ea typeface="+mn-ea"/>
                <a:cs typeface="+mn-cs"/>
              </a:rPr>
              <a:t>каляки-маляки</a:t>
            </a:r>
            <a:r>
              <a:rPr lang="ru-RU" sz="1200" kern="1200" dirty="0" smtClean="0">
                <a:solidFill>
                  <a:schemeClr val="tx1"/>
                </a:solidFill>
                <a:latin typeface="+mn-lt"/>
                <a:ea typeface="+mn-ea"/>
                <a:cs typeface="+mn-cs"/>
              </a:rPr>
              <a:t>». А для родителей это не станет причиной предынфарктного состояния из-за порчи дорогих «импортных» обоев. Еще интересным вариантом может стать нанесение на стены специальных пластин, на которые можно крепить элементы детского конструктора (типа </a:t>
            </a:r>
            <a:r>
              <a:rPr lang="ru-RU" sz="1200" kern="1200" dirty="0" err="1" smtClean="0">
                <a:solidFill>
                  <a:schemeClr val="tx1"/>
                </a:solidFill>
                <a:latin typeface="+mn-lt"/>
                <a:ea typeface="+mn-ea"/>
                <a:cs typeface="+mn-cs"/>
              </a:rPr>
              <a:t>Lego</a:t>
            </a:r>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Пол должен быть теплым, особенно для маленьких детей. Желательно, чтобы пол был мягкий, например, можно постелить ковер с интересным рисунком. Стоит обратить внимание и на легкость чистки полового покрытия, так как ребенок будет с завидной частотой проливать на него различные жидкости и что-то просыпать. </a:t>
            </a:r>
          </a:p>
          <a:p>
            <a:r>
              <a:rPr lang="ru-RU" sz="1200" kern="1200" dirty="0" smtClean="0">
                <a:solidFill>
                  <a:schemeClr val="tx1"/>
                </a:solidFill>
                <a:latin typeface="+mn-lt"/>
                <a:ea typeface="+mn-ea"/>
                <a:cs typeface="+mn-cs"/>
              </a:rPr>
              <a:t>Чтобы комната была еще интереснее ребенку, не забывайте о потолке. Можно раскрасить его в различные цвета, нанести рисунки, например, нарисовать голубое небо и солнце. Можно наклеить звезды, светящиеся в темноте. Облака, птицы, бабочки, самолеты и дирижабли из легких материалов, подвешенные к потолку, прекрасно довершат картину.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17</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sz="1200" kern="1200" dirty="0" smtClean="0">
                <a:solidFill>
                  <a:schemeClr val="tx1"/>
                </a:solidFill>
                <a:latin typeface="+mn-lt"/>
                <a:ea typeface="+mn-ea"/>
                <a:cs typeface="+mn-cs"/>
              </a:rPr>
              <a:t>Мебель занимает одну из главных ролей в оформлении комнаты ребенка. Добиваясь желаемого результата, можно варьировать цвет мебели, ее форму, функциональность. Многофункциональная мебель позволит освободить больше пространства для игр. Кровать в виде корабля, машины, индейского шалаша станет отличным местом отдыха и игр. Остальную мебель так же стоит подобрать в соответствующей тематике, это сделает комнату наиболее интересной для ребенка. Главное, что нужно помнить — мебель должна быть предназначена для детей соответствующего возраста, не стоит покупать мебель «на вырост». </a:t>
            </a:r>
          </a:p>
          <a:p>
            <a:r>
              <a:rPr lang="ru-RU" sz="1200" kern="1200" dirty="0" smtClean="0">
                <a:solidFill>
                  <a:schemeClr val="tx1"/>
                </a:solidFill>
                <a:latin typeface="+mn-lt"/>
                <a:ea typeface="+mn-ea"/>
                <a:cs typeface="+mn-cs"/>
              </a:rPr>
              <a:t>В вопросе физического развития ребенка хорошим помощником станет спортивный уголок. Лестница, кольца, перекладина — все это не займет много мест, но позволит направить энергию малыша в нужное русло. Да и сберечь мебель и ваши нервы будет легче, ведь дети любят качаться на стульях, прыгать на кровати, бегать по квартире. </a:t>
            </a:r>
          </a:p>
          <a:p>
            <a:r>
              <a:rPr lang="ru-RU" sz="1200" kern="1200" dirty="0" smtClean="0">
                <a:solidFill>
                  <a:schemeClr val="tx1"/>
                </a:solidFill>
                <a:latin typeface="+mn-lt"/>
                <a:ea typeface="+mn-ea"/>
                <a:cs typeface="+mn-cs"/>
              </a:rPr>
              <a:t>Помочь в оформлении детской комнаты могут различные декоративные элементы и легкие стеновые конструкции. Можно установить муляж дерева, в кроне которого поместить кровать для ребенка. Разграничить комнату можно стенами различной формы из древесины или </a:t>
            </a:r>
            <a:r>
              <a:rPr lang="ru-RU" sz="1200" kern="1200" dirty="0" err="1" smtClean="0">
                <a:solidFill>
                  <a:schemeClr val="tx1"/>
                </a:solidFill>
                <a:latin typeface="+mn-lt"/>
                <a:ea typeface="+mn-ea"/>
                <a:cs typeface="+mn-cs"/>
              </a:rPr>
              <a:t>гипсокартона</a:t>
            </a:r>
            <a:r>
              <a:rPr lang="ru-RU" sz="1200" kern="1200" dirty="0" smtClean="0">
                <a:solidFill>
                  <a:schemeClr val="tx1"/>
                </a:solidFill>
                <a:latin typeface="+mn-lt"/>
                <a:ea typeface="+mn-ea"/>
                <a:cs typeface="+mn-cs"/>
              </a:rPr>
              <a:t>. Интересны будут объемные фигуры на стенах — цветы, животные, сказочные персонажи или просто абстрактные рисунки. </a:t>
            </a:r>
          </a:p>
          <a:p>
            <a:r>
              <a:rPr lang="ru-RU" sz="1200" kern="1200" dirty="0" smtClean="0">
                <a:solidFill>
                  <a:schemeClr val="tx1"/>
                </a:solidFill>
                <a:latin typeface="+mn-lt"/>
                <a:ea typeface="+mn-ea"/>
                <a:cs typeface="+mn-cs"/>
              </a:rPr>
              <a:t>И помните, главное в оформлении детской — гармоничное сочетание всех элементов, чтобы комната и вся обстановка были связаны формой, цветом, темой и смотрелись как единое целое.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18</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Освещение детской комнаты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Источники освещения делятся на два типа — естественное (солнечный свет) и искусственное. По поводу естественного света можно дать лишь один совет — старайтесь под детскую выделить комнату с наилучшим освещением из окна. </a:t>
            </a:r>
          </a:p>
          <a:p>
            <a:r>
              <a:rPr lang="ru-RU" sz="1200" kern="1200" dirty="0" smtClean="0">
                <a:solidFill>
                  <a:schemeClr val="tx1"/>
                </a:solidFill>
                <a:latin typeface="+mn-lt"/>
                <a:ea typeface="+mn-ea"/>
                <a:cs typeface="+mn-cs"/>
              </a:rPr>
              <a:t>Свет в детской комнате должен быть в меру ярким, а освещение равномерным. Для этого лучше использовать матовые светильники, направленные в потолок. Так свет будет смягчаться при отражении, и распределяться по большей площади помещения. </a:t>
            </a:r>
          </a:p>
          <a:p>
            <a:r>
              <a:rPr lang="ru-RU" sz="1200" kern="1200" dirty="0" smtClean="0">
                <a:solidFill>
                  <a:schemeClr val="tx1"/>
                </a:solidFill>
                <a:latin typeface="+mn-lt"/>
                <a:ea typeface="+mn-ea"/>
                <a:cs typeface="+mn-cs"/>
              </a:rPr>
              <a:t>Хорошим решением может стать использование нескольких небольших источников света, расположенных по периметру комнаты — так называемое точечное освещение. В этом случае освещение будет наиболее равномерным. Еще плюс такого способа — </a:t>
            </a:r>
            <a:r>
              <a:rPr lang="ru-RU" sz="1200" kern="1200" dirty="0" err="1" smtClean="0">
                <a:solidFill>
                  <a:schemeClr val="tx1"/>
                </a:solidFill>
                <a:latin typeface="+mn-lt"/>
                <a:ea typeface="+mn-ea"/>
                <a:cs typeface="+mn-cs"/>
              </a:rPr>
              <a:t>бОльшая</a:t>
            </a:r>
            <a:r>
              <a:rPr lang="ru-RU" sz="1200" kern="1200" dirty="0" smtClean="0">
                <a:solidFill>
                  <a:schemeClr val="tx1"/>
                </a:solidFill>
                <a:latin typeface="+mn-lt"/>
                <a:ea typeface="+mn-ea"/>
                <a:cs typeface="+mn-cs"/>
              </a:rPr>
              <a:t> безопасность перед люстрой, которую легко разбить во время игр. </a:t>
            </a:r>
          </a:p>
          <a:p>
            <a:r>
              <a:rPr lang="ru-RU" sz="1200" kern="1200" dirty="0" smtClean="0">
                <a:solidFill>
                  <a:schemeClr val="tx1"/>
                </a:solidFill>
                <a:latin typeface="+mn-lt"/>
                <a:ea typeface="+mn-ea"/>
                <a:cs typeface="+mn-cs"/>
              </a:rPr>
              <a:t>На рабочем столе необходимо установить лампу, желательно жестко крепящуюся к столу. Свет должен падать </a:t>
            </a:r>
            <a:r>
              <a:rPr lang="ru-RU" sz="1200" kern="1200" dirty="0" err="1" smtClean="0">
                <a:solidFill>
                  <a:schemeClr val="tx1"/>
                </a:solidFill>
                <a:latin typeface="+mn-lt"/>
                <a:ea typeface="+mn-ea"/>
                <a:cs typeface="+mn-cs"/>
              </a:rPr>
              <a:t>спереди-слева</a:t>
            </a:r>
            <a:r>
              <a:rPr lang="ru-RU" sz="1200" kern="1200" dirty="0" smtClean="0">
                <a:solidFill>
                  <a:schemeClr val="tx1"/>
                </a:solidFill>
                <a:latin typeface="+mn-lt"/>
                <a:ea typeface="+mn-ea"/>
                <a:cs typeface="+mn-cs"/>
              </a:rPr>
              <a:t>, мощности лампы в 60 Вт вполне достаточно, иначе отраженный от тетради свет будет сильно бить в глаза. Важно, чтобы свет от лампы не попадал в глаза напрямую. Совместно с настольной лампой нужно включать основное освещение комнаты. </a:t>
            </a:r>
          </a:p>
          <a:p>
            <a:r>
              <a:rPr lang="ru-RU" sz="1200" kern="1200" dirty="0" smtClean="0">
                <a:solidFill>
                  <a:schemeClr val="tx1"/>
                </a:solidFill>
                <a:latin typeface="+mn-lt"/>
                <a:ea typeface="+mn-ea"/>
                <a:cs typeface="+mn-cs"/>
              </a:rPr>
              <a:t>Последний источник света, необходимый в детской, это ночник или бра. Маленькому ребенку мягкий неяркий свет поможет лучше засыпать, не боясь темноты, а родителям ориентироваться в комнате, не включая основной свет.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21</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Зонирование детской комнаты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Учитывая то, что детская комната должна выполнять одновременно несколько функций — игровую, отдыха, учебную, спортивную, часто применяется метод зонирования помещения. Различные зоны выделяются соответствующей мебелью — кровать, рабочий стол, спортивная стенка. В дополнение каждая зона может быть обозначена своим цветом, освещением, выделена легкими стеновыми конструкциями и декоративными элементами. Грамотное </a:t>
            </a:r>
            <a:r>
              <a:rPr lang="ru-RU" sz="1200" b="1" kern="1200" dirty="0" smtClean="0">
                <a:solidFill>
                  <a:schemeClr val="tx1"/>
                </a:solidFill>
                <a:latin typeface="+mn-lt"/>
                <a:ea typeface="+mn-ea"/>
                <a:cs typeface="+mn-cs"/>
              </a:rPr>
              <a:t>зонирование детской комнаты</a:t>
            </a:r>
            <a:r>
              <a:rPr lang="ru-RU" sz="1200" kern="1200" dirty="0" smtClean="0">
                <a:solidFill>
                  <a:schemeClr val="tx1"/>
                </a:solidFill>
                <a:latin typeface="+mn-lt"/>
                <a:ea typeface="+mn-ea"/>
                <a:cs typeface="+mn-cs"/>
              </a:rPr>
              <a:t> делает ее удобной и интересной, создает благоприятную атмосферу и позволяет использовать по максимуму небольшое пространство.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24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 </a:t>
            </a:r>
            <a:r>
              <a:rPr lang="ru-RU" sz="1200" b="1" kern="1200" dirty="0" smtClean="0">
                <a:solidFill>
                  <a:schemeClr val="tx1"/>
                </a:solidFill>
                <a:latin typeface="+mn-lt"/>
                <a:ea typeface="+mn-ea"/>
                <a:cs typeface="+mn-cs"/>
              </a:rPr>
              <a:t>Дизайн детской комнаты для мальчика</a:t>
            </a:r>
            <a:r>
              <a:rPr lang="ru-RU" sz="1200" kern="1200" dirty="0" smtClean="0">
                <a:solidFill>
                  <a:schemeClr val="tx1"/>
                </a:solidFill>
                <a:latin typeface="+mn-lt"/>
                <a:ea typeface="+mn-ea"/>
                <a:cs typeface="+mn-cs"/>
              </a:rPr>
              <a:t> и </a:t>
            </a:r>
            <a:r>
              <a:rPr lang="ru-RU" sz="1200" b="1" kern="1200" dirty="0" smtClean="0">
                <a:solidFill>
                  <a:schemeClr val="tx1"/>
                </a:solidFill>
                <a:latin typeface="+mn-lt"/>
                <a:ea typeface="+mn-ea"/>
                <a:cs typeface="+mn-cs"/>
              </a:rPr>
              <a:t>дизайн детской комнаты для девочки</a:t>
            </a:r>
            <a:r>
              <a:rPr lang="ru-RU" sz="1200" kern="1200" dirty="0" smtClean="0">
                <a:solidFill>
                  <a:schemeClr val="tx1"/>
                </a:solidFill>
                <a:latin typeface="+mn-lt"/>
                <a:ea typeface="+mn-ea"/>
                <a:cs typeface="+mn-cs"/>
              </a:rPr>
              <a:t> будут иметь свои особенности. Можно обустроить комнату ребенка самостоятельно, но лучше обратиться к специалистам.</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25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Безопасность в детской комнате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Безопасность ребенка — один из наиболее важных вопросов при разработке </a:t>
            </a:r>
            <a:r>
              <a:rPr lang="ru-RU" sz="1200" b="1" kern="1200" dirty="0" smtClean="0">
                <a:solidFill>
                  <a:schemeClr val="tx1"/>
                </a:solidFill>
                <a:latin typeface="+mn-lt"/>
                <a:ea typeface="+mn-ea"/>
                <a:cs typeface="+mn-cs"/>
              </a:rPr>
              <a:t>дизайна детской комнаты</a:t>
            </a:r>
            <a:r>
              <a:rPr lang="ru-RU" sz="1200" kern="1200" dirty="0" smtClean="0">
                <a:solidFill>
                  <a:schemeClr val="tx1"/>
                </a:solidFill>
                <a:latin typeface="+mn-lt"/>
                <a:ea typeface="+mn-ea"/>
                <a:cs typeface="+mn-cs"/>
              </a:rPr>
              <a:t>. Нужно со всей ответственностью отнестись к данной теме. </a:t>
            </a:r>
          </a:p>
          <a:p>
            <a:r>
              <a:rPr lang="ru-RU" sz="1200" kern="1200" dirty="0" smtClean="0">
                <a:solidFill>
                  <a:schemeClr val="tx1"/>
                </a:solidFill>
                <a:latin typeface="+mn-lt"/>
                <a:ea typeface="+mn-ea"/>
                <a:cs typeface="+mn-cs"/>
              </a:rPr>
              <a:t>Говоря о безопасности в детской комнате, в первую очередь стоит обратить внимание на используемые материалы. Мебель, стеновые, напольные и потолочные покрытия, декоративные элементы должны быть выполнены из качественных и экологически безопасных материалов. Именно такие материалы использует наша компания, выполняя </a:t>
            </a:r>
            <a:r>
              <a:rPr lang="ru-RU" sz="1200" b="1" kern="1200" dirty="0" smtClean="0">
                <a:solidFill>
                  <a:schemeClr val="tx1"/>
                </a:solidFill>
                <a:latin typeface="+mn-lt"/>
                <a:ea typeface="+mn-ea"/>
                <a:cs typeface="+mn-cs"/>
              </a:rPr>
              <a:t>ремонт в детской комнате</a:t>
            </a:r>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Пока ребенок маленький и в нем сильна тяга к познанию мира, стоит позаботиться об устранении источников опасности. Необходимо позаботится о защите розеток, выключателей и светильников. Оббив острые углы и кромки мягкими материалами или специальными накладками можно избежать возможных травм ребенка. Все, что может упасть и причинить вред ребенку, должно быть либо убрано, либо закреплено. Спортивные снаряды подросшего малыша должны быть надежно зафиксированы и в исправном состоянии. Правильное освещение сбережет хорошее зрение ребенка, а грамотное цветовое оформление — его психику. </a:t>
            </a:r>
          </a:p>
          <a:p>
            <a:r>
              <a:rPr lang="ru-RU" sz="1200" kern="1200" dirty="0" smtClean="0">
                <a:solidFill>
                  <a:schemeClr val="tx1"/>
                </a:solidFill>
                <a:latin typeface="+mn-lt"/>
                <a:ea typeface="+mn-ea"/>
                <a:cs typeface="+mn-cs"/>
              </a:rPr>
              <a:t>В вопросах обеспечения безопасности лучше обратиться к профессионалам, которые дадут ценные советы или предложат уже готовые решения.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37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bwMode="auto">
          <a:noFill/>
          <a:ln>
            <a:solidFill>
              <a:srgbClr val="000000"/>
            </a:solidFill>
            <a:miter lim="800000"/>
            <a:headEnd/>
            <a:tailEnd/>
          </a:ln>
        </p:spPr>
      </p:sp>
      <p:sp>
        <p:nvSpPr>
          <p:cNvPr id="901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011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AFF188-3CC5-4796-90F0-9CFA203E2463}" type="slidenum">
              <a:rPr lang="ru-RU" smtClean="0"/>
              <a:pPr/>
              <a:t>38</a:t>
            </a:fld>
            <a:endParaRPr lang="ru-RU"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10000"/>
          </a:bodyPr>
          <a:lstStyle/>
          <a:p>
            <a:r>
              <a:rPr lang="ru-RU" sz="1200" kern="1200" dirty="0" smtClean="0">
                <a:solidFill>
                  <a:schemeClr val="tx1"/>
                </a:solidFill>
                <a:latin typeface="+mn-lt"/>
                <a:ea typeface="+mn-ea"/>
                <a:cs typeface="+mn-cs"/>
              </a:rPr>
              <a:t>До школы у ребенка игровая деятельность считается ведущей. Да и в начальной школе еще долго учебная деятельность совмещается с игрой. Игра обладает мощными развивающими характеристиками. Она влияет на развитие всех познавательных процессов: мышления, внимания, памяти и, конечно же, воображения. Кроме того, игра организует чувства ребенка и влияет на его поступки. С эмоциональной точки зрения технология игры феноменальна и не похожа на другие воспитательные технологии. Она предлагает детям удовольствие, разнообразные развлечения и одновременно с этим формирует необходимые для жизни в обществе модели нравственного поведения.</a:t>
            </a:r>
          </a:p>
          <a:p>
            <a:r>
              <a:rPr lang="ru-RU" sz="1200" kern="1200" dirty="0" smtClean="0">
                <a:solidFill>
                  <a:schemeClr val="tx1"/>
                </a:solidFill>
                <a:latin typeface="+mn-lt"/>
                <a:ea typeface="+mn-ea"/>
                <a:cs typeface="+mn-cs"/>
              </a:rPr>
              <a:t>В игре воспроизводятся нормы жизни в обществе, правила поведения, моделируются ситуации, близкие к жизненному опыту ребенка. Овладевая знаниями, полученными в ходе игры, ребенок приобщается к культуре страны, в которой живет, и культуре мира. Игра помогает ребенку усвоить обще­ственный опыт и превратить его в достояние личности. Кроме того, в игре ребенок активно общается со сверстниками. Это значительно расширяет его умения общения. Именно в игре развивается воля ребенка, поскольку ребенок, овладевая в ходе игровой деятельности каким-либо новым для него способом действий, учится преодолевать трудности.</a:t>
            </a:r>
          </a:p>
          <a:p>
            <a:r>
              <a:rPr lang="ru-RU" sz="1200" kern="1200" dirty="0" smtClean="0">
                <a:solidFill>
                  <a:schemeClr val="tx1"/>
                </a:solidFill>
                <a:latin typeface="+mn-lt"/>
                <a:ea typeface="+mn-ea"/>
                <a:cs typeface="+mn-cs"/>
              </a:rPr>
              <a:t>В ходе игры развивается умственная деятельность ребенка. Ведь игра требует решения новых, постоянно усложняю­щихся задач. Ребенок, следуя правилам игры, должен быстро сообразить, какого поступка ждут от него участники игры.</a:t>
            </a:r>
          </a:p>
          <a:p>
            <a:r>
              <a:rPr lang="ru-RU" sz="1200" kern="1200" dirty="0" smtClean="0">
                <a:solidFill>
                  <a:schemeClr val="tx1"/>
                </a:solidFill>
                <a:latin typeface="+mn-lt"/>
                <a:ea typeface="+mn-ea"/>
                <a:cs typeface="+mn-cs"/>
              </a:rPr>
              <a:t>Причем он понимает, что его действия должны удовлетворить остальных участников игры. Что важно в игре? То, что условия игры предлагают предметы, замещающие реальные элементы жизни. Такой «замещающий» предмет становится опорой для мышления ребенка и помогает ему правильно мыслить о реальном предмете. Это готовит ребенка к мышлению в плане представлений. Участие в различных играх учит ребенка принимать другую точку зрения, вникать в сложно­сти других участников игры. Конечно, это зависит от вида игры, но большинство игр, в которые играют дети, учат их рефлексии. Рефлексия как способность человека анализировать свои собственные действия и соотносить их с действиями других людей — необходимый элемент жизни в человеческом сообществе. Следовательно, развитие рефлексивного мышления у ребенка в какой-то мере гарантирует ему свободное оперирование своим поведением.</a:t>
            </a:r>
            <a:endParaRPr lang="ru-RU" sz="1200" kern="1200" smtClean="0">
              <a:solidFill>
                <a:schemeClr val="tx1"/>
              </a:solidFill>
              <a:latin typeface="+mn-lt"/>
              <a:ea typeface="+mn-ea"/>
              <a:cs typeface="+mn-cs"/>
            </a:endParaRPr>
          </a:p>
          <a:p>
            <a:endParaRPr lang="ru-RU"/>
          </a:p>
        </p:txBody>
      </p:sp>
      <p:sp>
        <p:nvSpPr>
          <p:cNvPr id="4" name="Номер слайда 3"/>
          <p:cNvSpPr>
            <a:spLocks noGrp="1"/>
          </p:cNvSpPr>
          <p:nvPr>
            <p:ph type="sldNum" sz="quarter" idx="10"/>
          </p:nvPr>
        </p:nvSpPr>
        <p:spPr/>
        <p:txBody>
          <a:bodyPr/>
          <a:lstStyle/>
          <a:p>
            <a:fld id="{97BBEFEC-F12E-405F-B43F-FF188DC7964C}" type="slidenum">
              <a:rPr lang="ru-RU" smtClean="0"/>
              <a:pPr/>
              <a:t>40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sz="1200" b="1" i="0" kern="1200" dirty="0" smtClean="0">
                <a:solidFill>
                  <a:schemeClr val="tx1"/>
                </a:solidFill>
                <a:latin typeface="+mn-lt"/>
                <a:ea typeface="+mn-ea"/>
                <a:cs typeface="+mn-cs"/>
              </a:rPr>
              <a:t>Подавляйте вредные наклонности.</a:t>
            </a:r>
            <a:r>
              <a:rPr lang="ru-RU" sz="1200" b="0" i="0" kern="1200" dirty="0" smtClean="0">
                <a:solidFill>
                  <a:schemeClr val="tx1"/>
                </a:solidFill>
                <a:latin typeface="+mn-lt"/>
                <a:ea typeface="+mn-ea"/>
                <a:cs typeface="+mn-cs"/>
              </a:rPr>
              <a:t> - Воспитание необходимо сделать всеохватывающим и постоянным. Каждой матери следует быть старательной. Мать не вправе позволять себе ничего такого, что отвлекало бы ее мысли. Она не должна позволять своим детям своевольно обращаться с домашними вещами. Дети обязаны усвоить, что им запрещено создавать в доме вечный беспорядок, пользуясь вещами для собственного развлечения. Матери, с раннего возраста учите детей, что не все в доме предназначено для их игр. Таким образом вы приучите их к порядку. Какими бы возбудимыми ни были дети, не разрешайте им укреплять и развивать инстинкт разрушения. "Делай" и "не делай" - таковы слова Бога. Не выходя из себя, но решительно и строго родители должны сказать своим детям "нет".</a:t>
            </a:r>
          </a:p>
          <a:p>
            <a:r>
              <a:rPr lang="ru-RU" sz="1200" b="0" i="0" kern="1200" dirty="0" smtClean="0">
                <a:solidFill>
                  <a:schemeClr val="tx1"/>
                </a:solidFill>
                <a:latin typeface="+mn-lt"/>
                <a:ea typeface="+mn-ea"/>
                <a:cs typeface="+mn-cs"/>
              </a:rPr>
              <a:t>Родители, не позволяйте детям разбрасывать предметы по полу, обращаться с вещами так, как им того хочется, или разводить грязь. Кто разрешает ребенку портить вещи, тот причиняет ему большой вред. Ребенок может и не быть плохим, но воспитание делает его очень недисциплинированным и своевольным</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уважительно относиться к имуществу других людей.</a:t>
            </a:r>
            <a:r>
              <a:rPr lang="ru-RU" sz="1200" b="0" i="0" kern="1200" dirty="0" smtClean="0">
                <a:solidFill>
                  <a:schemeClr val="tx1"/>
                </a:solidFill>
                <a:latin typeface="+mn-lt"/>
                <a:ea typeface="+mn-ea"/>
                <a:cs typeface="+mn-cs"/>
              </a:rPr>
              <a:t> - Иногда родители позволяют своим детям проявлять дух разрушения, использовать для игр вещи, которые нельзя трогать. Детей следует учить, что им нельзя прикасаться к собственности других людей. Ради покоя и счастья семьи они должны научиться уважать права собственности. Дети не становятся счастливее от того, [102] что им позволяется трогать все, что они видят. Если дети не научатся беречь имущество, то вырастут людьми с неприятными, деструктивными чертами характера</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Крепкие и прочные игрушки. -</a:t>
            </a:r>
            <a:r>
              <a:rPr lang="ru-RU" sz="1200" b="0" i="0" kern="1200" dirty="0" smtClean="0">
                <a:solidFill>
                  <a:schemeClr val="tx1"/>
                </a:solidFill>
                <a:latin typeface="+mn-lt"/>
                <a:ea typeface="+mn-ea"/>
                <a:cs typeface="+mn-cs"/>
              </a:rPr>
              <a:t> Не давайте детям игрушки, которые можно легко сломать. В противном случае они усвоят уроки разрушения. Пусть у детей будет немного игрушек, но крепких и прочных. Эти советы, какими бы незначительными они ни казались, много значат в воспитании ребенка</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 Рукопись 64, 1899г.</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41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Образ слайда 1"/>
          <p:cNvSpPr>
            <a:spLocks noGrp="1" noRot="1" noChangeAspect="1" noTextEdit="1"/>
          </p:cNvSpPr>
          <p:nvPr>
            <p:ph type="sldImg"/>
          </p:nvPr>
        </p:nvSpPr>
        <p:spPr bwMode="auto">
          <a:noFill/>
          <a:ln>
            <a:solidFill>
              <a:srgbClr val="000000"/>
            </a:solidFill>
            <a:miter lim="800000"/>
            <a:headEnd/>
            <a:tailEnd/>
          </a:ln>
        </p:spPr>
      </p:sp>
      <p:sp>
        <p:nvSpPr>
          <p:cNvPr id="706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06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056AA5-64D6-4F3E-87EA-4562CCF4D535}" type="slidenum">
              <a:rPr lang="ru-RU" smtClean="0"/>
              <a:pPr/>
              <a:t>3</a:t>
            </a:fld>
            <a:endParaRPr lang="ru-RU"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b="1" dirty="0" smtClean="0"/>
              <a:t>Значение развивающих игрушек в жизни малыша</a:t>
            </a:r>
          </a:p>
          <a:p>
            <a:r>
              <a:rPr lang="ru-RU" sz="1200" kern="1200" dirty="0" smtClean="0">
                <a:solidFill>
                  <a:schemeClr val="tx1"/>
                </a:solidFill>
                <a:latin typeface="+mn-lt"/>
                <a:ea typeface="+mn-ea"/>
                <a:cs typeface="+mn-cs"/>
              </a:rPr>
              <a:t>Как известно, дети достаточно любопытные и им хочется максимально близко «познакомиться» с предметом. Первоначально они посмотрят на заинтересовавший их предмет, после чего начнут ощупывать, а после кусать. Поэтому нужно добиться того, чтобы в </a:t>
            </a:r>
            <a:r>
              <a:rPr lang="ru-RU" sz="1200" kern="1200" dirty="0" smtClean="0">
                <a:solidFill>
                  <a:schemeClr val="tx1"/>
                </a:solidFill>
                <a:latin typeface="+mn-lt"/>
                <a:ea typeface="+mn-ea"/>
                <a:cs typeface="+mn-cs"/>
                <a:hlinkClick r:id="rId3" tooltip="Счастливое детство"/>
              </a:rPr>
              <a:t>комнате ребенка</a:t>
            </a:r>
            <a:r>
              <a:rPr lang="ru-RU" sz="1200" kern="1200" dirty="0" smtClean="0">
                <a:solidFill>
                  <a:schemeClr val="tx1"/>
                </a:solidFill>
                <a:latin typeface="+mn-lt"/>
                <a:ea typeface="+mn-ea"/>
                <a:cs typeface="+mn-cs"/>
              </a:rPr>
              <a:t> были развивающие игрушки до года. Специально для малыша стоит приобрести игрушки, имеющие разную твердость и плотность: бегемота из резины, мягкого слона, твердый куб, звездочки над кроватью. Под присмотром взрослых, детям стоит позволять пользоваться такими предметами. Вполне нормально, что они будут трогать их, гладить, пробовать на вкус. Желательно установить игрушки на разном расстоянии, при этом они должны иметь разную массу. </a:t>
            </a:r>
            <a:r>
              <a:rPr lang="ru-RU" dirty="0" smtClean="0"/>
              <a:t/>
            </a:r>
            <a:br>
              <a:rPr lang="ru-RU" dirty="0" smtClean="0"/>
            </a:br>
            <a:r>
              <a:rPr lang="ru-RU" dirty="0" smtClean="0"/>
              <a:t/>
            </a:r>
            <a:br>
              <a:rPr lang="ru-RU" dirty="0" smtClean="0"/>
            </a:br>
            <a:r>
              <a:rPr lang="ru-RU" sz="1200" kern="1200" dirty="0" smtClean="0">
                <a:solidFill>
                  <a:schemeClr val="tx1"/>
                </a:solidFill>
                <a:latin typeface="+mn-lt"/>
                <a:ea typeface="+mn-ea"/>
                <a:cs typeface="+mn-cs"/>
              </a:rPr>
              <a:t>Когда малыш уже увидит </a:t>
            </a:r>
            <a:r>
              <a:rPr lang="ru-RU" sz="1200" b="0" kern="1200" dirty="0" smtClean="0">
                <a:solidFill>
                  <a:schemeClr val="tx1"/>
                </a:solidFill>
                <a:latin typeface="+mn-lt"/>
                <a:ea typeface="+mn-ea"/>
                <a:cs typeface="+mn-cs"/>
                <a:hlinkClick r:id="rId4"/>
              </a:rPr>
              <a:t>развивающие игрушки до года</a:t>
            </a:r>
            <a:r>
              <a:rPr lang="ru-RU" sz="1200" kern="1200" dirty="0" smtClean="0">
                <a:solidFill>
                  <a:schemeClr val="tx1"/>
                </a:solidFill>
                <a:latin typeface="+mn-lt"/>
                <a:ea typeface="+mn-ea"/>
                <a:cs typeface="+mn-cs"/>
              </a:rPr>
              <a:t>, вполне нормально, он захочет прикоснуться к ним. При этом он ощутит, что кубик – гладкий и прохладный, а ковер – теплый. В шесть месяцев это будет интересно малышам. Поэтому родителям стоит приобрести разные </a:t>
            </a:r>
            <a:r>
              <a:rPr lang="ru-RU" sz="1200" kern="1200" dirty="0" err="1" smtClean="0">
                <a:solidFill>
                  <a:schemeClr val="tx1"/>
                </a:solidFill>
                <a:latin typeface="+mn-lt"/>
                <a:ea typeface="+mn-ea"/>
                <a:cs typeface="+mn-cs"/>
              </a:rPr>
              <a:t>наощупь</a:t>
            </a:r>
            <a:r>
              <a:rPr lang="ru-RU" sz="1200" kern="1200" dirty="0" smtClean="0">
                <a:solidFill>
                  <a:schemeClr val="tx1"/>
                </a:solidFill>
                <a:latin typeface="+mn-lt"/>
                <a:ea typeface="+mn-ea"/>
                <a:cs typeface="+mn-cs"/>
              </a:rPr>
              <a:t> игрушки. При этом ребенку стоит озвучить свойства характерные для предметов: кактус – колючий. Нужно прикоснуться к предметам вместе с ребенком и при этом рассказать ему об испытываемых ощущениях и эмоциях. Ребенку будет легче развиваться при наличии большого количества игрушек.</a:t>
            </a:r>
            <a:endParaRPr lang="ru-RU" dirty="0" smtClean="0"/>
          </a:p>
          <a:p>
            <a:r>
              <a:rPr lang="ru-RU" b="1" dirty="0" smtClean="0"/>
              <a:t>Значение развивающих игрушек в жизни малыша</a:t>
            </a:r>
          </a:p>
          <a:p>
            <a:r>
              <a:rPr lang="ru-RU" sz="1200" kern="1200" dirty="0" smtClean="0">
                <a:solidFill>
                  <a:schemeClr val="tx1"/>
                </a:solidFill>
                <a:latin typeface="+mn-lt"/>
                <a:ea typeface="+mn-ea"/>
                <a:cs typeface="+mn-cs"/>
              </a:rPr>
              <a:t>После того, как малышом будут изучены тактильные свойства предметов, он попытается разобрать их на части, он будет бросать их на пол. Это вполне нормальное явление для данного периода. Поэтому ребенку стоит приобрести кубики с картинками, пирамидки из колец, легкий мяч. После того как родители начнут купать детей во взрослой ванной, стоит наполнить ее плавающими игрушками, а также тонущими, прозрачными. При этом ребенок сможет распознать цвет, твердость, форму и вес игрушек. Так как известно, что оказываясь в воде предметы, меняют свои свойства, в частности и </a:t>
            </a:r>
            <a:r>
              <a:rPr lang="ru-RU" sz="1200" b="0" kern="1200" dirty="0" smtClean="0">
                <a:solidFill>
                  <a:schemeClr val="tx1"/>
                </a:solidFill>
                <a:latin typeface="+mn-lt"/>
                <a:ea typeface="+mn-ea"/>
                <a:cs typeface="+mn-cs"/>
                <a:hlinkClick r:id="rId5"/>
              </a:rPr>
              <a:t>игрушки, развивающие от 3 лет</a:t>
            </a:r>
            <a:r>
              <a:rPr lang="ru-RU" sz="1200" kern="1200" dirty="0" smtClean="0">
                <a:solidFill>
                  <a:schemeClr val="tx1"/>
                </a:solidFill>
                <a:latin typeface="+mn-lt"/>
                <a:ea typeface="+mn-ea"/>
                <a:cs typeface="+mn-cs"/>
              </a:rPr>
              <a:t>.</a:t>
            </a:r>
            <a:r>
              <a:rPr lang="ru-RU" dirty="0" smtClean="0"/>
              <a:t/>
            </a:r>
            <a:br>
              <a:rPr lang="ru-RU" dirty="0" smtClean="0"/>
            </a:br>
            <a:r>
              <a:rPr lang="ru-RU" dirty="0" smtClean="0"/>
              <a:t/>
            </a:r>
            <a:br>
              <a:rPr lang="ru-RU" dirty="0" smtClean="0"/>
            </a:br>
            <a:r>
              <a:rPr lang="ru-RU" sz="1200" kern="1200" dirty="0" smtClean="0">
                <a:solidFill>
                  <a:schemeClr val="tx1"/>
                </a:solidFill>
                <a:latin typeface="+mn-lt"/>
                <a:ea typeface="+mn-ea"/>
                <a:cs typeface="+mn-cs"/>
              </a:rPr>
              <a:t>Когда ребенку исполняет один год, у него отсутствует страх, поэтому он не может самостоятельно следить за своим здоровьем. То есть это может привести к тому, что он просто может застрять за шкафом, ударить себя, попробовать на вкус мелкие и крупные детали. Дабы не допустить этого, родителям стоит разрешать пользоваться детям только безопасными развивающими предметами. То есть не допускается наличие открывающихся деталей и острых углов. Родителям стоит оказывать всяческую поддержку детям для их развития и для знакомства с окружающим миром, покупать им игрушки развивающие от 3 лет.</a:t>
            </a:r>
            <a:endParaRPr lang="ru-RU" dirty="0" smtClean="0"/>
          </a:p>
          <a:p>
            <a:r>
              <a:rPr lang="ru-RU" dirty="0" smtClean="0"/>
              <a:t> </a:t>
            </a:r>
          </a:p>
          <a:p>
            <a:r>
              <a:rPr lang="ru-RU" b="1" dirty="0" smtClean="0"/>
              <a:t>Теги: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42</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Какие</a:t>
            </a:r>
            <a:r>
              <a:rPr lang="ru-RU" baseline="0" dirty="0" smtClean="0"/>
              <a:t> ассоциации возникают у вас, когда  вы слышите слово атмосфера?</a:t>
            </a:r>
          </a:p>
          <a:p>
            <a:r>
              <a:rPr lang="ru-RU" baseline="0" dirty="0" smtClean="0"/>
              <a:t> </a:t>
            </a:r>
            <a:r>
              <a:rPr lang="ru-RU" sz="1200" kern="1200" dirty="0" smtClean="0">
                <a:solidFill>
                  <a:schemeClr val="tx1"/>
                </a:solidFill>
                <a:latin typeface="+mn-lt"/>
                <a:ea typeface="+mn-ea"/>
                <a:cs typeface="+mn-cs"/>
              </a:rPr>
              <a:t>Когда мы слышим слово "атмосфера", сразу представляется космос, земля, моря и океаны, воздух, которым мы дышим и без которого не представляем своего существования. Да, и это все верно, Бог настолько чудно сотворил весь мир, что не перестаешь удивляться Его мудрости и разуму, вложенному в Свое творение.</a:t>
            </a:r>
            <a:r>
              <a:rPr lang="ru-RU" dirty="0" smtClean="0"/>
              <a:t> </a:t>
            </a:r>
            <a:r>
              <a:rPr lang="ru-RU" sz="1200" kern="1200" dirty="0" smtClean="0">
                <a:solidFill>
                  <a:schemeClr val="tx1"/>
                </a:solidFill>
                <a:latin typeface="+mn-lt"/>
                <a:ea typeface="+mn-ea"/>
                <a:cs typeface="+mn-cs"/>
              </a:rPr>
              <a:t>Для всего живущего Он создал свою атмосферу или среду обитания: рыбки плавают в воде, птичкам нужен воздух, деревья, где они могут гнездиться, </a:t>
            </a:r>
            <a:r>
              <a:rPr lang="ru-RU" sz="1200" kern="1200" dirty="0" err="1" smtClean="0">
                <a:solidFill>
                  <a:schemeClr val="tx1"/>
                </a:solidFill>
                <a:latin typeface="+mn-lt"/>
                <a:ea typeface="+mn-ea"/>
                <a:cs typeface="+mn-cs"/>
              </a:rPr>
              <a:t>зверям-лес</a:t>
            </a:r>
            <a:r>
              <a:rPr lang="ru-RU" sz="1200" kern="1200" dirty="0" smtClean="0">
                <a:solidFill>
                  <a:schemeClr val="tx1"/>
                </a:solidFill>
                <a:latin typeface="+mn-lt"/>
                <a:ea typeface="+mn-ea"/>
                <a:cs typeface="+mn-cs"/>
              </a:rPr>
              <a:t>, где они могут укрыться и строить свои норы. Теплолюбивые животные живут там, где тепло и, наоборот, животные с длинной шерстью и густым мехом могут жить в самых холодных точках земли. Для каждого растения Бог тоже предусмотрел свой климат и свое место: в пустыне не растут деревья, а в лесах не растут кактусы: не та среда обитания, не та "атмосфера".</a:t>
            </a:r>
            <a:endParaRPr lang="ru-RU" dirty="0"/>
          </a:p>
        </p:txBody>
      </p:sp>
      <p:sp>
        <p:nvSpPr>
          <p:cNvPr id="4" name="Номер слайда 3"/>
          <p:cNvSpPr>
            <a:spLocks noGrp="1"/>
          </p:cNvSpPr>
          <p:nvPr>
            <p:ph type="sldNum" sz="quarter" idx="10"/>
          </p:nvPr>
        </p:nvSpPr>
        <p:spPr/>
        <p:txBody>
          <a:bodyPr/>
          <a:lstStyle/>
          <a:p>
            <a:fld id="{27F1CBAC-4C92-4049-816C-C003839FFCB8}" type="slidenum">
              <a:rPr lang="ru-RU" smtClean="0"/>
              <a:pPr/>
              <a:t>47</a:t>
            </a:fld>
            <a:endParaRPr lang="ru-RU"/>
          </a:p>
        </p:txBody>
      </p:sp>
      <p:sp>
        <p:nvSpPr>
          <p:cNvPr id="5" name="Верхний колонтитул 4"/>
          <p:cNvSpPr>
            <a:spLocks noGrp="1"/>
          </p:cNvSpPr>
          <p:nvPr>
            <p:ph type="hdr" sz="quarter" idx="11"/>
          </p:nvPr>
        </p:nvSpPr>
        <p:spPr/>
        <p:txBody>
          <a:bodyPr/>
          <a:lstStyle/>
          <a:p>
            <a:r>
              <a:rPr lang="ru-RU" smtClean="0"/>
              <a:t>Христианский дом  ОСС ЮУМ</a:t>
            </a:r>
            <a:endParaRPr lang="ru-RU"/>
          </a:p>
        </p:txBody>
      </p:sp>
      <p:sp>
        <p:nvSpPr>
          <p:cNvPr id="6" name="Дата 5"/>
          <p:cNvSpPr>
            <a:spLocks noGrp="1"/>
          </p:cNvSpPr>
          <p:nvPr>
            <p:ph type="dt" idx="12"/>
          </p:nvPr>
        </p:nvSpPr>
        <p:spPr/>
        <p:txBody>
          <a:bodyPr/>
          <a:lstStyle/>
          <a:p>
            <a:r>
              <a:rPr lang="ru-RU" smtClean="0"/>
              <a:t>30.07.2011</a:t>
            </a:r>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sz="1200" b="0" i="0" kern="1200" dirty="0" smtClean="0">
                <a:solidFill>
                  <a:schemeClr val="tx1"/>
                </a:solidFill>
                <a:latin typeface="+mn-lt"/>
                <a:ea typeface="+mn-ea"/>
                <a:cs typeface="+mn-cs"/>
              </a:rPr>
              <a:t> </a:t>
            </a:r>
            <a:r>
              <a:rPr lang="ru-RU" sz="1200" b="1" i="0" kern="1200" dirty="0" smtClean="0">
                <a:solidFill>
                  <a:schemeClr val="tx1"/>
                </a:solidFill>
                <a:latin typeface="+mn-lt"/>
                <a:ea typeface="+mn-ea"/>
                <a:cs typeface="+mn-cs"/>
              </a:rPr>
              <a:t>Начинайте учить с раннего возраста. -</a:t>
            </a:r>
            <a:r>
              <a:rPr lang="ru-RU" sz="1200" b="0" i="0" kern="1200" dirty="0" smtClean="0">
                <a:solidFill>
                  <a:schemeClr val="tx1"/>
                </a:solidFill>
                <a:latin typeface="+mn-lt"/>
                <a:ea typeface="+mn-ea"/>
                <a:cs typeface="+mn-cs"/>
              </a:rPr>
              <a:t> Послушание родительскому авторитету необходимо внушать с младенчества и развивать в юности</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Некоторые родители считают, что в младенчестве желаниям малышей можно потакать, а затем, когда они станут взрослее, на них надо влиять убеждением. Но это ошибка. Начните учить детей послушанию с самого младенчества... Требуйте послушания в вашей домашней школе</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С самого раннего возраста детей необходимо учить повиноваться родителям, прислушиваться к их словам, уважать их авторитет</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Перед тем, как разовьется способность рассуждать.</a:t>
            </a:r>
            <a:r>
              <a:rPr lang="ru-RU" sz="1200" b="0" i="0" kern="1200" dirty="0" smtClean="0">
                <a:solidFill>
                  <a:schemeClr val="tx1"/>
                </a:solidFill>
                <a:latin typeface="+mn-lt"/>
                <a:ea typeface="+mn-ea"/>
                <a:cs typeface="+mn-cs"/>
              </a:rPr>
              <a:t> - Один из первых уроков, который нужно усвоить ребенку, - это урок послушания. Пока малыш несмышлен и не умеет рассуждать, его можно научить повиновению</a:t>
            </a:r>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Мать должна воспитывать ребенка с его младенчества. Ей следует сдерживать волю и нрав малыша и приучать его к послушанию. Учите детей повиноваться и, когда они повзрослеют, не ослабляйте хватку</a:t>
            </a:r>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Перед тем, как окрепнет своеволие.</a:t>
            </a:r>
            <a:r>
              <a:rPr lang="ru-RU" sz="1200" b="0" i="0" kern="1200" dirty="0" smtClean="0">
                <a:solidFill>
                  <a:schemeClr val="tx1"/>
                </a:solidFill>
                <a:latin typeface="+mn-lt"/>
                <a:ea typeface="+mn-ea"/>
                <a:cs typeface="+mn-cs"/>
              </a:rPr>
              <a:t> - Лишь немногие родители с раннего возраста учат детей послушанию. В течение первых двух-трех лет ребенку позволяют взять верх над родителями, которые не решаются учить его послушанию, полагая, что он слишком мал. Но все это время в маленьком существе крепнет эгоизм, и родителям с каждым днем все труднее контролировать ребенка.</a:t>
            </a:r>
          </a:p>
          <a:p>
            <a:r>
              <a:rPr lang="ru-RU" sz="1200" b="0" i="0" kern="1200" dirty="0" smtClean="0">
                <a:solidFill>
                  <a:schemeClr val="tx1"/>
                </a:solidFill>
                <a:latin typeface="+mn-lt"/>
                <a:ea typeface="+mn-ea"/>
                <a:cs typeface="+mn-cs"/>
              </a:rPr>
              <a:t>В самом раннем возрасте дети в состоянии понять ясные, простые слова и через доброе, рассудительное обращение могут научиться повиновению... Никогда мать не должна позволять ребенку [83] брать над собой верх. Ей нет необходимости применять жесткие меры для поддержания авторитета. Спокойствие, твердость и доброта, убеждающая ребенка в вашей любви, сделают свое дело. Но если в течение первых трех лет жизни малыша не сдерживать его эгоизм, раздражительность и своеволие, то в дальнейшем его будет очень трудно дисциплинировать. Поведение ребенка становится отвратительным, ему нравится добиваться своего, ему неприятен родительский контроль. По мере его роста укореняются недобрые наклонности, а в зрелости высшая степень эгоизма и недостаток самообладания отдадут его на милость грехов, которые переступили все границы на нашей земле</a:t>
            </a:r>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Никогда не позволяйте детям проявлять неуважение к родителям. Своеволие ни в коем случае не должно остаться без порицания. Для будущего благополучия ребенка требуется доброта, любовь, но также и твердая дисциплина</a:t>
            </a:r>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Послушание родителям ведет к послушанию Богу</a:t>
            </a:r>
            <a:r>
              <a:rPr lang="ru-RU" sz="1200" b="0" i="0" kern="1200" dirty="0" smtClean="0">
                <a:solidFill>
                  <a:schemeClr val="tx1"/>
                </a:solidFill>
                <a:latin typeface="+mn-lt"/>
                <a:ea typeface="+mn-ea"/>
                <a:cs typeface="+mn-cs"/>
              </a:rPr>
              <a:t> - Молодежь и дети, у которых есть верующие</a:t>
            </a:r>
          </a:p>
          <a:p>
            <a:r>
              <a:rPr lang="ru-RU" sz="1200" b="0" i="0" kern="1200" dirty="0" smtClean="0">
                <a:solidFill>
                  <a:schemeClr val="tx1"/>
                </a:solidFill>
                <a:latin typeface="+mn-lt"/>
                <a:ea typeface="+mn-ea"/>
                <a:cs typeface="+mn-cs"/>
              </a:rPr>
              <a:t>родители, обладают огромными преимуществами, потому что у них есть возможность познавать и любить Бога. Уважая родителей и повинуясь им, они учатся уважать Небесного Отца и повиноваться Ему. Если они живут как дети света, то будут проявлять доброту, вежливость, любовь и уважение к родителям, живущим рядом с ними. Таким образом дети лучше приготовятся любить Бога, Которого они не видят. Если дети достойно представляют своих родителей и с Божьей помощью воплощают в жизнь истину, тогда словом и личным примером они признают себя Божьей собственностью и своей упорядоченной жизнью и благочестивыми беседами воздадут Ему честь</a:t>
            </a:r>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 [84] </a:t>
            </a:r>
            <a:r>
              <a:rPr lang="ru-RU" sz="1200" b="1" i="0" kern="1200" dirty="0" smtClean="0">
                <a:solidFill>
                  <a:schemeClr val="tx1"/>
                </a:solidFill>
                <a:latin typeface="+mn-lt"/>
                <a:ea typeface="+mn-ea"/>
                <a:cs typeface="+mn-cs"/>
              </a:rPr>
              <a:t>На небе будут только послушные.</a:t>
            </a:r>
            <a:r>
              <a:rPr lang="ru-RU" sz="1200" b="0" i="0" kern="1200" dirty="0" smtClean="0">
                <a:solidFill>
                  <a:schemeClr val="tx1"/>
                </a:solidFill>
                <a:latin typeface="+mn-lt"/>
                <a:ea typeface="+mn-ea"/>
                <a:cs typeface="+mn-cs"/>
              </a:rPr>
              <a:t> - Пусть родители и учителя внушают детям, что Господь проверяет их в этой жизни, чтобы узнать, будут ли они с любовью и благоговением повиноваться Ему. Кто не подчинится Христу здесь, тот не подчинится Ему и в вечном мире</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50</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Образ слайда 1"/>
          <p:cNvSpPr>
            <a:spLocks noGrp="1" noRot="1" noChangeAspect="1" noTextEdit="1"/>
          </p:cNvSpPr>
          <p:nvPr>
            <p:ph type="sldImg"/>
          </p:nvPr>
        </p:nvSpPr>
        <p:spPr bwMode="auto">
          <a:noFill/>
          <a:ln>
            <a:solidFill>
              <a:srgbClr val="000000"/>
            </a:solidFill>
            <a:miter lim="800000"/>
            <a:headEnd/>
            <a:tailEnd/>
          </a:ln>
        </p:spPr>
      </p:sp>
      <p:sp>
        <p:nvSpPr>
          <p:cNvPr id="9523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523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01042E-672E-4C96-BADA-AE40A334A382}" type="slidenum">
              <a:rPr lang="ru-RU" smtClean="0"/>
              <a:pPr/>
              <a:t>52</a:t>
            </a:fld>
            <a:endParaRPr lang="ru-RU"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Образ слайда 1"/>
          <p:cNvSpPr>
            <a:spLocks noGrp="1" noRot="1" noChangeAspect="1" noTextEdit="1"/>
          </p:cNvSpPr>
          <p:nvPr>
            <p:ph type="sldImg"/>
          </p:nvPr>
        </p:nvSpPr>
        <p:spPr bwMode="auto">
          <a:noFill/>
          <a:ln>
            <a:solidFill>
              <a:srgbClr val="000000"/>
            </a:solidFill>
            <a:miter lim="800000"/>
            <a:headEnd/>
            <a:tailEnd/>
          </a:ln>
        </p:spPr>
      </p:sp>
      <p:sp>
        <p:nvSpPr>
          <p:cNvPr id="983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83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A01631B-2ABE-451B-9830-8DCDDE9B0574}" type="slidenum">
              <a:rPr lang="ru-RU" smtClean="0"/>
              <a:pPr/>
              <a:t>54</a:t>
            </a:fld>
            <a:endParaRPr lang="ru-RU"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Образ слайда 1"/>
          <p:cNvSpPr>
            <a:spLocks noGrp="1" noRot="1" noChangeAspect="1" noTextEdit="1"/>
          </p:cNvSpPr>
          <p:nvPr>
            <p:ph type="sldImg"/>
          </p:nvPr>
        </p:nvSpPr>
        <p:spPr bwMode="auto">
          <a:noFill/>
          <a:ln>
            <a:solidFill>
              <a:srgbClr val="000000"/>
            </a:solidFill>
            <a:miter lim="800000"/>
            <a:headEnd/>
            <a:tailEnd/>
          </a:ln>
        </p:spPr>
      </p:sp>
      <p:sp>
        <p:nvSpPr>
          <p:cNvPr id="993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933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21EDB6-1D52-4D7D-93F5-91AEA26825C6}" type="slidenum">
              <a:rPr lang="ru-RU" smtClean="0"/>
              <a:pPr/>
              <a:t>55</a:t>
            </a:fld>
            <a:endParaRPr lang="ru-RU"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274638" algn="just" defTabSz="914400" rtl="0" eaLnBrk="1" fontAlgn="base" latinLnBrk="0" hangingPunct="1">
              <a:lnSpc>
                <a:spcPct val="100000"/>
              </a:lnSpc>
              <a:spcBef>
                <a:spcPct val="0"/>
              </a:spcBef>
              <a:spcAft>
                <a:spcPct val="0"/>
              </a:spcAft>
              <a:buClrTx/>
              <a:buSzTx/>
              <a:buFontTx/>
              <a:buNone/>
              <a:tabLst>
                <a:tab pos="3886200" algn="l"/>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Приобретение</a:t>
            </a:r>
            <a:r>
              <a:rPr kumimoji="0" lang="en-US"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учеников</a:t>
            </a:r>
            <a:r>
              <a:rPr kumimoji="0" lang="en-US"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наша</a:t>
            </a:r>
            <a:r>
              <a:rPr kumimoji="0" lang="en-US"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родительская</a:t>
            </a:r>
            <a:r>
              <a:rPr kumimoji="0" lang="en-US"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миссия</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 defTabSz="914400" rtl="0" eaLnBrk="0" fontAlgn="base" latinLnBrk="0" hangingPunct="0">
              <a:lnSpc>
                <a:spcPct val="100000"/>
              </a:lnSpc>
              <a:spcBef>
                <a:spcPct val="0"/>
              </a:spcBef>
              <a:spcAft>
                <a:spcPct val="0"/>
              </a:spcAft>
              <a:buClrTx/>
              <a:buSzTx/>
              <a:buFontTx/>
              <a:buNone/>
              <a:tabLst>
                <a:tab pos="3886200" algn="l"/>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Наша задача – помочь детям стать ответственными взрослыми, знающими Спасителя и полностью способными любить и служить Тому, который спас их Своей милостью. Мы надеемся, что они примут Иисуса Христа как своего Спасителя и Господа. Этот</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акт</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принятия</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Христа</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их</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выбор</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Родители ведут своих детей Ему и приглашают их следовать за Ним.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 defTabSz="914400" rtl="0" eaLnBrk="0" fontAlgn="base" latinLnBrk="0" hangingPunct="0">
              <a:lnSpc>
                <a:spcPct val="100000"/>
              </a:lnSpc>
              <a:spcBef>
                <a:spcPct val="0"/>
              </a:spcBef>
              <a:spcAft>
                <a:spcPct val="0"/>
              </a:spcAft>
              <a:buClrTx/>
              <a:buSzTx/>
              <a:buFontTx/>
              <a:buNone/>
              <a:tabLst>
                <a:tab pos="3886200" algn="l"/>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«Мы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соработники</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у Бога, и наша работа должна начаться с тех, кто к нам ближе всего. Не существует более важного миссионерского поля, чем наши семьи» (</a:t>
            </a:r>
            <a:r>
              <a:rPr kumimoji="0" lang="ru-RU"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Воспитание детей</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476).</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274638" algn="just" defTabSz="914400" rtl="0" eaLnBrk="0" fontAlgn="base" latinLnBrk="0" hangingPunct="0">
              <a:lnSpc>
                <a:spcPct val="100000"/>
              </a:lnSpc>
              <a:spcBef>
                <a:spcPct val="0"/>
              </a:spcBef>
              <a:spcAft>
                <a:spcPct val="0"/>
              </a:spcAft>
              <a:buClrTx/>
              <a:buSzTx/>
              <a:buFontTx/>
              <a:buNone/>
              <a:tabLst>
                <a:tab pos="3886200" algn="l"/>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«Первая задача родителей - трудиться для спасения своих детей» (</a:t>
            </a:r>
            <a:r>
              <a:rPr kumimoji="0" lang="ru-RU"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Воспитание детей</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549).</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56</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lvl="0" indent="30480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Ученичество с любовью.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a:t>
            </a: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того чтобы наши дети стали учениками Христа,  крайне важно научить их любить (ср. Ин</a:t>
            </a:r>
            <a:r>
              <a:rPr kumimoji="0" lang="en-US"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13:35).  </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Для этого необходимо воспитывать их с любовью.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30480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«Вы можете быть евангелистами и служителями благодати в вашем доме для ваших детей (</a:t>
            </a:r>
            <a:r>
              <a:rPr kumimoji="0" lang="ru-RU" sz="12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Воспитание детей</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 479).</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304800" algn="just" defTabSz="914400" rtl="0" eaLnBrk="0" fontAlgn="base" latinLnBrk="0" hangingPunct="0">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Любовь должна наполнять все аспекты нашей жизни с детьми. В наказании и </a:t>
            </a:r>
            <a:r>
              <a:rPr kumimoji="0" lang="ru-RU" sz="12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дисциплинировании</a:t>
            </a: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как ни в каком другом аспекте воспитания, важно помнить нашу миссию и превосходство любви.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57</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Понимание и влияние на поведение детей</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«Он, стремящийся преобразовать человечество, должен был Сам понимать каждого человека»  (</a:t>
            </a:r>
            <a:r>
              <a:rPr lang="ru-RU" sz="1200" i="1" kern="1200" dirty="0" smtClean="0">
                <a:solidFill>
                  <a:schemeClr val="tx1"/>
                </a:solidFill>
                <a:latin typeface="+mn-lt"/>
                <a:ea typeface="+mn-ea"/>
                <a:cs typeface="+mn-cs"/>
              </a:rPr>
              <a:t>Воспитание</a:t>
            </a:r>
            <a:r>
              <a:rPr lang="ru-RU" sz="1200" kern="1200" dirty="0" smtClean="0">
                <a:solidFill>
                  <a:schemeClr val="tx1"/>
                </a:solidFill>
                <a:latin typeface="+mn-lt"/>
                <a:ea typeface="+mn-ea"/>
                <a:cs typeface="+mn-cs"/>
              </a:rPr>
              <a:t>, с. 78). Многие годы формирование поведения ребенка связывалось в основном с подготовкой родителей. Слишком часто это приводило к тому, что ребенок уже не воспринимался как сложная личность, обладающая духовными, эмоциональными, интеллектуальными, социальными и физическими нуждами. Библейский же взгляд на человека – целостный, признающий динамичную связь между внешним поведением и внутренней жизнью человека. Изменения во внутренней жизни отражаются на внешнем поведении (ср. Лука</a:t>
            </a:r>
            <a:r>
              <a:rPr lang="en-US" sz="1200" kern="1200" dirty="0" smtClean="0">
                <a:solidFill>
                  <a:schemeClr val="tx1"/>
                </a:solidFill>
                <a:latin typeface="+mn-lt"/>
                <a:ea typeface="+mn-ea"/>
                <a:cs typeface="+mn-cs"/>
              </a:rPr>
              <a:t> 6:45). </a:t>
            </a:r>
            <a:r>
              <a:rPr lang="ru-RU" sz="1200" kern="1200" dirty="0" smtClean="0">
                <a:solidFill>
                  <a:schemeClr val="tx1"/>
                </a:solidFill>
                <a:latin typeface="+mn-lt"/>
                <a:ea typeface="+mn-ea"/>
                <a:cs typeface="+mn-cs"/>
              </a:rPr>
              <a:t>Наиважнейшая цель наказания направлена на развитие целостной личности, а не на изменение лишь ее поведения. </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Ключевой вопрос заключается в следующем: о чем говорит поведение ребенка? Осознание того, что поведение ребенка целенаправленно и обусловлено его потребностями и внутренними проблемами, поможет взглянуть на поведение в правильном контексте и позволит нам более точно определить, какие именно воспитательные меры будут наиболее эффективными по отношению к этому ребенку. </a:t>
            </a:r>
          </a:p>
          <a:p>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58</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r>
              <a:rPr lang="ru-RU" sz="1200" b="1" kern="1200" dirty="0" smtClean="0">
                <a:solidFill>
                  <a:schemeClr val="tx1"/>
                </a:solidFill>
                <a:latin typeface="+mn-lt"/>
                <a:ea typeface="+mn-ea"/>
                <a:cs typeface="+mn-cs"/>
              </a:rPr>
              <a:t>Причины хорошего и плохого поведения.  </a:t>
            </a:r>
            <a:r>
              <a:rPr lang="ru-RU" sz="1200" kern="1200" dirty="0" smtClean="0">
                <a:solidFill>
                  <a:schemeClr val="tx1"/>
                </a:solidFill>
                <a:latin typeface="+mn-lt"/>
                <a:ea typeface="+mn-ea"/>
                <a:cs typeface="+mn-cs"/>
              </a:rPr>
              <a:t>Иногда поведение ребенка обусловлено неудовлетворенными физическими потребностями или его потребностями в любви, безопасности, чувстве родства и свободе от страха, беспокойства и одиночества. Приведите свои ожидания в соответствие с уровнем развития ребенка</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Так называемое непослушание может на самом деле быть приемлемым для данного возраста. Чувствительность к развитию ребенка и хорошее обеспечение его физических, эмоциональных и социальных нужд, как правило, помогает справиться с непослушанием.</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Иногда поведение ребенка раздражает, доставляет неудобства или смущает нас. Напряжение, усталость, стресс, беспокойство, гнев, которые возникают у родителей и обычно не связаны с поведением ребенка, обычно отражаются на наших реакциях по отношению к нему. Ребенок не должен нести бремя или боль взрослых. Мы должны найти время, чтобы отдохнуть и успокоиться. Обсуждение поведения ребенка с супругом или супругой, другим родственником, другом или психологом может быть полезным. Наши собственные потребности могут влиять на наше восприятие и делать его субъективным. </a:t>
            </a:r>
          </a:p>
          <a:p>
            <a:r>
              <a:rPr lang="en-US"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Плохое поведение ребенка может отражать динамику отношений в семейной системе, которые могут быть стрессовыми и порождать беспокойство.  Эти глубинные процессы часто приводят к тому, что дети принимают на себя тяжелые, часто имеющие последствия на всю жизнь роли, чтобы помочь семье уладить конфликт и приобрести внутреннюю стабильность или равновесие. Улучшения в супружеских и семейных отношениях, скорее всего, положительно отразятся на поведении детей. Проконсультируйтесь с профессиональным семейным психологом для получения особой помощи в этой области</a:t>
            </a:r>
            <a:r>
              <a:rPr lang="en-US" sz="1200" kern="1200" dirty="0" smtClean="0">
                <a:solidFill>
                  <a:schemeClr val="tx1"/>
                </a:solidFill>
                <a:latin typeface="+mn-lt"/>
                <a:ea typeface="+mn-ea"/>
                <a:cs typeface="+mn-cs"/>
              </a:rPr>
              <a:t>.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60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4</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Наказание: необходимо осторожное обращение с трудными желаниями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Однако бывает, когда дети демонстрируют такие привычки, как эгоцентризм, жестокость по отношению к другим и непослушание родителям, несмотря на отчаянные попытки последних удовлетворить все нужды ребенка и применять стиль воспитания, основанный на любви, доброте и твердости. Некоторые дети демонстрируют «ненависть к ограничениям», «любовь к потаканию своим желаниям» и «безразличие к духовным истинам». С такими детьми надо вести тщательную работу (Воспитание детей, с. 250). </a:t>
            </a: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61</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Образ слайда 1"/>
          <p:cNvSpPr>
            <a:spLocks noGrp="1" noRot="1" noChangeAspect="1" noTextEdit="1"/>
          </p:cNvSpPr>
          <p:nvPr>
            <p:ph type="sldImg"/>
          </p:nvPr>
        </p:nvSpPr>
        <p:spPr bwMode="auto">
          <a:noFill/>
          <a:ln>
            <a:solidFill>
              <a:srgbClr val="000000"/>
            </a:solidFill>
            <a:miter lim="800000"/>
            <a:headEnd/>
            <a:tailEnd/>
          </a:ln>
        </p:spPr>
      </p:sp>
      <p:sp>
        <p:nvSpPr>
          <p:cNvPr id="1177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1776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FA588F1-6E7C-4331-9A32-17F9FF349891}" type="slidenum">
              <a:rPr lang="ru-RU" smtClean="0"/>
              <a:pPr/>
              <a:t>62</a:t>
            </a:fld>
            <a:endParaRPr lang="ru-RU"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40000" lnSpcReduction="20000"/>
          </a:bodyPr>
          <a:lstStyle/>
          <a:p>
            <a:r>
              <a:rPr lang="ru-RU" sz="1200" b="0" i="0" kern="1200" dirty="0" smtClean="0">
                <a:solidFill>
                  <a:schemeClr val="tx1"/>
                </a:solidFill>
                <a:latin typeface="+mn-lt"/>
                <a:ea typeface="+mn-ea"/>
                <a:cs typeface="+mn-cs"/>
              </a:rPr>
              <a:t>Глава 40. Воплощайте в жизнь христианские принципы</a:t>
            </a:r>
          </a:p>
          <a:p>
            <a:r>
              <a:rPr lang="ru-RU" sz="1200" b="0" i="0" kern="1200" dirty="0" smtClean="0">
                <a:solidFill>
                  <a:schemeClr val="tx1"/>
                </a:solidFill>
                <a:latin typeface="+mn-lt"/>
                <a:ea typeface="+mn-ea"/>
                <a:cs typeface="+mn-cs"/>
              </a:rPr>
              <a:t>[215] </a:t>
            </a:r>
            <a:r>
              <a:rPr lang="ru-RU" sz="1200" b="1" i="0" kern="1200" dirty="0" smtClean="0">
                <a:solidFill>
                  <a:schemeClr val="tx1"/>
                </a:solidFill>
                <a:latin typeface="+mn-lt"/>
                <a:ea typeface="+mn-ea"/>
                <a:cs typeface="+mn-cs"/>
              </a:rPr>
              <a:t>Дети будут подражать родителям. -</a:t>
            </a:r>
            <a:r>
              <a:rPr lang="ru-RU" sz="1200" b="0" i="0" kern="1200" dirty="0" smtClean="0">
                <a:solidFill>
                  <a:schemeClr val="tx1"/>
                </a:solidFill>
                <a:latin typeface="+mn-lt"/>
                <a:ea typeface="+mn-ea"/>
                <a:cs typeface="+mn-cs"/>
              </a:rPr>
              <a:t> Отцы и матери, вы являетесь учителями, ваши дети - учениками. Ваши малыши подражают тону вашего голоса, поведению, настроению</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Дети подражают родителям, поэтому нужно очень постараться представить им правильный образец. Родители, в семье добрые и вежливые и вместе с тем твердые и решительные, увидят, что те же черты проявляются и у их детей. Если они прямодушны, честны и благородны, то дети скорее всего будут подражать им в этом. Если они поклоняются Богу и благоговеют перед Ним, то и дети, наученные тому же, не забудут служить Ему</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В семье отцы и матери должны являть своим детям такой пример, подражание которому они хотели бы увидеть в них. Им следует относиться друг к другу мягко и уважительно, выражая это словами, взглядами и действиями. Являя своим детям характер Иисуса Христа, они обязаны показать, что ими управляет Святой Дух. Сила подражания очень велика. В детстве и юности, когда эта способность наиболее развита, молодым людям необходимо показать совершенный пример. Дети должны доверять своим родителям, и тогда они усвоят преподанные им уроки</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словом и личным примером. -</a:t>
            </a:r>
            <a:r>
              <a:rPr lang="ru-RU" sz="1200" b="0" i="0" kern="1200" dirty="0" smtClean="0">
                <a:solidFill>
                  <a:schemeClr val="tx1"/>
                </a:solidFill>
                <a:latin typeface="+mn-lt"/>
                <a:ea typeface="+mn-ea"/>
                <a:cs typeface="+mn-cs"/>
              </a:rPr>
              <a:t> Мать, воспитывая детей, тоже постоянно учится. Обучая детей, она сама является ученицей. Уроки самообладания, которые мать преподает детям, она должна осуществлять на практике. Общаясь со [216] своими детьми, у каждого из которых может быть разный склад ума и разное настроение, мать должна обладать проницательностью, иначе ей грозит опасность превратно судить и быть несправедливой к детям. Если мать желает, чтобы ее дети выросли вежливыми и добрыми, в ее доме должен царить закон доброты. Таким образом она ежедневно постарается повторять уроки словом и личным примером</a:t>
            </a:r>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Учителя в школе не останутся в стороне от воспитания ваших детей, но ваш личный пример значит гораздо больше, чем какие-либо другие средства. Манера разговора, отношение к делу, ваши симпатии и антипатии - все влияет на формирование характера. Доброе расположение, самообладание, выдержка, вежливость - все, что ребенок видит в вас, является для него ежедневным уроком. Подобно тому, как время никогда не останавливается, такое воспитание также не прекращается, и его цель - сделать вашего ребенка таким, каким он должен быть</a:t>
            </a:r>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Будьте внимательны, не грубите своим детям... Требуйте послушания и не позволяйте себе говорить с ними кое-как, потому что ваши манеры и ваши слова - это учебник для детей. Нежно и терпеливо помогайте им в течение этого периода их жизни. Пусть радость вашего присутствия сотворит радость в их сердце. Подрастающие мальчики и девочки очень чувствительны, а своей грубостью вы можете испортить всю их жизнь. Матери, будьте осмотрительны, не позволяйте себе браниться, потому что брань никогда не помогает</a:t>
            </a:r>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Родители должны быть образцом самообладания.</a:t>
            </a:r>
            <a:r>
              <a:rPr lang="ru-RU" sz="1200" b="0" i="0" kern="1200" dirty="0" smtClean="0">
                <a:solidFill>
                  <a:schemeClr val="tx1"/>
                </a:solidFill>
                <a:latin typeface="+mn-lt"/>
                <a:ea typeface="+mn-ea"/>
                <a:cs typeface="+mn-cs"/>
              </a:rPr>
              <a:t> - По мере возможности детей нужно удерживать от возбуждения. Поэтому матери следует быть спокойной, неторопливой, свободной от возбуждения и нервной спешки. Как для нее, так и для ребенка такое поведение можно назвать школой, в которой они учатся дисциплине. Уча малышей [217] уроку самоотречения, она сама учится быть примером для своих детей. В то время как мать заботливо возделывает почву их сердец, стараясь подавлять греховные наклонности, в ней самой развиваются благословенные качества Духа, выражаемые в ее словах и поведении</a:t>
            </a:r>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Даже одна победа, одержанная над собой, будет ценностью и ободрением для ваших детей. Вы можете занять преимущественное положение, повторяя: "Я - Божья собственность. Я - Божье строение. Я отдаю себя Ему, чтобы Он воспитывал меня по Своему подобию, и тогда я стану </a:t>
            </a:r>
            <a:r>
              <a:rPr lang="ru-RU" sz="1200" b="0" i="0" kern="1200" dirty="0" err="1" smtClean="0">
                <a:solidFill>
                  <a:schemeClr val="tx1"/>
                </a:solidFill>
                <a:latin typeface="+mn-lt"/>
                <a:ea typeface="+mn-ea"/>
                <a:cs typeface="+mn-cs"/>
              </a:rPr>
              <a:t>соработницей</a:t>
            </a:r>
            <a:r>
              <a:rPr lang="ru-RU" sz="1200" b="0" i="0" kern="1200" dirty="0" smtClean="0">
                <a:solidFill>
                  <a:schemeClr val="tx1"/>
                </a:solidFill>
                <a:latin typeface="+mn-lt"/>
                <a:ea typeface="+mn-ea"/>
                <a:cs typeface="+mn-cs"/>
              </a:rPr>
              <a:t> у Бога в формировании ума и характера моих детей, и им легче будет идти по пути Господнему"... Отцы и матери, научившись владеть собой, вы одержите великие победы в управлении вашими детьми</a:t>
            </a:r>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 ,</a:t>
            </a:r>
          </a:p>
          <a:p>
            <a:r>
              <a:rPr lang="ru-RU" sz="1200" b="1" i="0" kern="1200" dirty="0" smtClean="0">
                <a:solidFill>
                  <a:schemeClr val="tx1"/>
                </a:solidFill>
                <a:latin typeface="+mn-lt"/>
                <a:ea typeface="+mn-ea"/>
                <a:cs typeface="+mn-cs"/>
              </a:rPr>
              <a:t>Плоды самообладания.</a:t>
            </a:r>
            <a:r>
              <a:rPr lang="ru-RU" sz="1200" b="0" i="0" kern="1200" dirty="0" smtClean="0">
                <a:solidFill>
                  <a:schemeClr val="tx1"/>
                </a:solidFill>
                <a:latin typeface="+mn-lt"/>
                <a:ea typeface="+mn-ea"/>
                <a:cs typeface="+mn-cs"/>
              </a:rPr>
              <a:t> - Родители, всякий раз, когда вы теряете самообладание, говорите и поступаете раздраженно, вы грешите против Бога. Ангел, ведущий запись, фиксирует каждое нетерпеливое, неосторожное слово, сказанное беспечно или в шутку. Он отмечает каждое недостойное, нечистое слово как пятно на вашем христианском характере. Говорите с детьми мягко, помните, сколь чувствительны вы сами, как тяжело вам слышать порицание в свой адрес, и не возлагайте на детей того, что сами не можете понести, поскольку дети слабее вас. Самообладание, забота и старания принесут стократный плод.</a:t>
            </a:r>
          </a:p>
          <a:p>
            <a:r>
              <a:rPr lang="ru-RU" sz="1200" b="0" i="0" kern="1200" dirty="0" smtClean="0">
                <a:solidFill>
                  <a:schemeClr val="tx1"/>
                </a:solidFill>
                <a:latin typeface="+mn-lt"/>
                <a:ea typeface="+mn-ea"/>
                <a:cs typeface="+mn-cs"/>
              </a:rPr>
              <a:t>Пусть ваши приятные, бодрые слова всегда будут похожи на солнечные лучи в вашей семье</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Если родители желают, чтобы их дети выросли хорошими и поступали правильно, они сами должны быть таковыми в теории и на практике</a:t>
            </a:r>
            <a:r>
              <a:rPr lang="ru-RU" sz="1200" b="0" i="0" kern="1200" baseline="30000" dirty="0" smtClean="0">
                <a:solidFill>
                  <a:schemeClr val="tx1"/>
                </a:solidFill>
                <a:latin typeface="+mn-lt"/>
                <a:ea typeface="+mn-ea"/>
                <a:cs typeface="+mn-cs"/>
              </a:rPr>
              <a:t>10</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На детей влияет поведение людей, называющих</a:t>
            </a:r>
            <a:r>
              <a:rPr lang="ru-RU" sz="1200" b="0" i="0" kern="1200" dirty="0" smtClean="0">
                <a:solidFill>
                  <a:schemeClr val="tx1"/>
                </a:solidFill>
                <a:latin typeface="+mn-lt"/>
                <a:ea typeface="+mn-ea"/>
                <a:cs typeface="+mn-cs"/>
              </a:rPr>
              <a:t> [218] </a:t>
            </a:r>
            <a:r>
              <a:rPr lang="ru-RU" sz="1200" b="1" i="0" kern="1200" dirty="0" smtClean="0">
                <a:solidFill>
                  <a:schemeClr val="tx1"/>
                </a:solidFill>
                <a:latin typeface="+mn-lt"/>
                <a:ea typeface="+mn-ea"/>
                <a:cs typeface="+mn-cs"/>
              </a:rPr>
              <a:t>себя христианами.</a:t>
            </a:r>
            <a:r>
              <a:rPr lang="ru-RU" sz="1200" b="0" i="0" kern="1200" dirty="0" smtClean="0">
                <a:solidFill>
                  <a:schemeClr val="tx1"/>
                </a:solidFill>
                <a:latin typeface="+mn-lt"/>
                <a:ea typeface="+mn-ea"/>
                <a:cs typeface="+mn-cs"/>
              </a:rPr>
              <a:t> - Есть дети, которых с колыбели научили соблюдать субботу. Это хорошие и добрые дети, они добросовестно исполняют свой долг в земных делах, но при этом не чувствуют обличения во грехе и не испытывают нужды в покаянии. Таковые находятся в опасном положении. Они наблюдают за поведением и трудом так называемых христиан, видят, что некоторые из них исповедуют высокие истины, но не являются добросовестными христианами, и сравнивают собственные взгляды и поступки с поведением таких вот камней преткновения и соблазна. И поскольку на их фоне жизнь указанных детей выглядит вполне прилично, тем более что они не совершают никаких из ряда вон выходящих грехов, дети льстят себе, будто находятся почти на правильном пути</a:t>
            </a:r>
            <a:r>
              <a:rPr lang="ru-RU" sz="1200" b="0" i="0" kern="1200" baseline="30000" dirty="0" smtClean="0">
                <a:solidFill>
                  <a:schemeClr val="tx1"/>
                </a:solidFill>
                <a:latin typeface="+mn-lt"/>
                <a:ea typeface="+mn-ea"/>
                <a:cs typeface="+mn-cs"/>
              </a:rPr>
              <a:t>11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Учение Священного Писания не оказывает сильного влияния на молодежь по той причине, что родители и учителя, заявляя о своей верности Слову Божьему, не подтверждают его преобразующую силу своей жизнью. Время от времени молодые люди ощущают силу Слова Божьего. Они осознают ценность Христовой любви, понимают красоту Его характера и преимущества жизни, отданной на служение Ему. Однако в противовес этому они иногда наблюдают жизнь таких людей, которые, утверждая, что следуют Божьим заповедям, поступают неверно</a:t>
            </a:r>
            <a:r>
              <a:rPr lang="ru-RU" sz="1200" b="0" i="0" kern="1200" baseline="30000" dirty="0" smtClean="0">
                <a:solidFill>
                  <a:schemeClr val="tx1"/>
                </a:solidFill>
                <a:latin typeface="+mn-lt"/>
                <a:ea typeface="+mn-ea"/>
                <a:cs typeface="+mn-cs"/>
              </a:rPr>
              <a:t>12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Родители должны сказать искушению "нет". -</a:t>
            </a:r>
            <a:r>
              <a:rPr lang="ru-RU" sz="1200" b="0" i="0" kern="1200" dirty="0" smtClean="0">
                <a:solidFill>
                  <a:schemeClr val="tx1"/>
                </a:solidFill>
                <a:latin typeface="+mn-lt"/>
                <a:ea typeface="+mn-ea"/>
                <a:cs typeface="+mn-cs"/>
              </a:rPr>
              <a:t> Матери, не сообразуясь с обычаями этого мира, вы можете дать вашим детям пример верности Богу и научить их говорить "нет". Научите детей, что означают слова: "Если будут склонять тебя грешники, не соглашайся". И если вы хотите иметь детей, способных не поддаваться искушению, вы сами должны быть способны сделать это. Как взрослому, так и ребенку необходимо научиться говорить "нет"</a:t>
            </a:r>
            <a:r>
              <a:rPr lang="ru-RU" sz="1200" b="0" i="0" kern="1200" baseline="30000" dirty="0" smtClean="0">
                <a:solidFill>
                  <a:schemeClr val="tx1"/>
                </a:solidFill>
                <a:latin typeface="+mn-lt"/>
                <a:ea typeface="+mn-ea"/>
                <a:cs typeface="+mn-cs"/>
              </a:rPr>
              <a:t>13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Проявляйте мягкость.</a:t>
            </a:r>
            <a:r>
              <a:rPr lang="ru-RU" sz="1200" b="0" i="0" kern="1200" dirty="0" smtClean="0">
                <a:solidFill>
                  <a:schemeClr val="tx1"/>
                </a:solidFill>
                <a:latin typeface="+mn-lt"/>
                <a:ea typeface="+mn-ea"/>
                <a:cs typeface="+mn-cs"/>
              </a:rPr>
              <a:t> - Родители, будьте добры и мягки со своими детьми, и они от вас научатся [219] мягкости. Покажем в своей семье, что мы христиане. Исповедание веры ничего не значит, если оно не сопровождается добротой, терпением и любовью в семейной жизни</a:t>
            </a:r>
            <a:r>
              <a:rPr lang="ru-RU" sz="1200" b="0" i="0" kern="1200" baseline="30000" dirty="0" smtClean="0">
                <a:solidFill>
                  <a:schemeClr val="tx1"/>
                </a:solidFill>
                <a:latin typeface="+mn-lt"/>
                <a:ea typeface="+mn-ea"/>
                <a:cs typeface="+mn-cs"/>
              </a:rPr>
              <a:t>14</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Следите как за тоном голоса, так и за своими словами.</a:t>
            </a:r>
            <a:r>
              <a:rPr lang="ru-RU" sz="1200" b="0" i="0" kern="1200" dirty="0" smtClean="0">
                <a:solidFill>
                  <a:schemeClr val="tx1"/>
                </a:solidFill>
                <a:latin typeface="+mn-lt"/>
                <a:ea typeface="+mn-ea"/>
                <a:cs typeface="+mn-cs"/>
              </a:rPr>
              <a:t> - Пусть ни одно слово раздражения, грубости или резкости не слетает с ваших уст. Благодать Христа готова прийти вам на помощь и ждет, когда вы обратитесь к ней. </a:t>
            </a:r>
            <a:r>
              <a:rPr lang="ru-RU" sz="1200" b="0" i="0" kern="1200" dirty="0" err="1" smtClean="0">
                <a:solidFill>
                  <a:schemeClr val="tx1"/>
                </a:solidFill>
                <a:latin typeface="+mn-lt"/>
                <a:ea typeface="+mn-ea"/>
                <a:cs typeface="+mn-cs"/>
              </a:rPr>
              <a:t>Eго</a:t>
            </a:r>
            <a:r>
              <a:rPr lang="ru-RU" sz="1200" b="0" i="0" kern="1200" dirty="0" smtClean="0">
                <a:solidFill>
                  <a:schemeClr val="tx1"/>
                </a:solidFill>
                <a:latin typeface="+mn-lt"/>
                <a:ea typeface="+mn-ea"/>
                <a:cs typeface="+mn-cs"/>
              </a:rPr>
              <a:t> Дух возьмет под контроль ваше сердце и вашу совесть, руководя вашими словами и делами. Не лишайте себя самоуважения, произнося поспешные, бездумные слова. Следите, чтобы ваши слова были чисты, а разговоры святы. Покажите своим детям пример того, какими вы желаете видеть их... Пусть слова будут мирными и приятными, а лица добрыми</a:t>
            </a:r>
            <a:r>
              <a:rPr lang="ru-RU" sz="1200" b="0" i="0" kern="1200" baseline="30000" dirty="0" smtClean="0">
                <a:solidFill>
                  <a:schemeClr val="tx1"/>
                </a:solidFill>
                <a:latin typeface="+mn-lt"/>
                <a:ea typeface="+mn-ea"/>
                <a:cs typeface="+mn-cs"/>
              </a:rPr>
              <a:t>15</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Любая властная манера поведения со стороны родителей не безопасна. Им не следует относиться к детям деспотически, осуждающе, придирчиво. Слова, тон голоса учат детей либо добру, либо злу. Отцы и матери, если вы произносите злые слова, то тем самым учите детей говорить подобным тоном и сводите на нет облагораживающее влияние Духа Божьего. Если вы желаете исполнить свой долг по отношению к детям, нужно постоянно проявлять терпение в добрых делах</a:t>
            </a:r>
            <a:r>
              <a:rPr lang="ru-RU" sz="1200" b="0" i="0" kern="1200" baseline="30000" dirty="0" smtClean="0">
                <a:solidFill>
                  <a:schemeClr val="tx1"/>
                </a:solidFill>
                <a:latin typeface="+mn-lt"/>
                <a:ea typeface="+mn-ea"/>
                <a:cs typeface="+mn-cs"/>
              </a:rPr>
              <a:t>16</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Родители являются Божьими орудиями в формировании характера.</a:t>
            </a:r>
            <a:r>
              <a:rPr lang="ru-RU" sz="1200" b="0" i="0" kern="1200" dirty="0" smtClean="0">
                <a:solidFill>
                  <a:schemeClr val="tx1"/>
                </a:solidFill>
                <a:latin typeface="+mn-lt"/>
                <a:ea typeface="+mn-ea"/>
                <a:cs typeface="+mn-cs"/>
              </a:rPr>
              <a:t> - Формируется интеллект и характер ваших детей, закладываются их привязанности, но какими они станут? Пусть родители помнят, что они служат орудием этого преобразования. И когда они уснут в могиле, их дела останутся и будут нести либо доброе, либо худое свидетельство о них</a:t>
            </a:r>
            <a:r>
              <a:rPr lang="ru-RU" sz="1200" b="0" i="0" kern="1200" baseline="30000" dirty="0" smtClean="0">
                <a:solidFill>
                  <a:schemeClr val="tx1"/>
                </a:solidFill>
                <a:latin typeface="+mn-lt"/>
                <a:ea typeface="+mn-ea"/>
                <a:cs typeface="+mn-cs"/>
              </a:rPr>
              <a:t>17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Запечатление образа Божьего.</a:t>
            </a:r>
            <a:r>
              <a:rPr lang="ru-RU" sz="1200" b="0" i="0" kern="1200" dirty="0" smtClean="0">
                <a:solidFill>
                  <a:schemeClr val="tx1"/>
                </a:solidFill>
                <a:latin typeface="+mn-lt"/>
                <a:ea typeface="+mn-ea"/>
                <a:cs typeface="+mn-cs"/>
              </a:rPr>
              <a:t> - Вы должны наставлять, предостерегать, советовать, всегда помня, что ваши взгляды, слова и дела оказывают [220] непосредственное влияние на будущее ваших детей. Вы не призваны изображать на холсте совершенные формы или высекать их из мрамора. Ваша задача - запечатлеть в человеческой душе образ Божий</a:t>
            </a:r>
            <a:r>
              <a:rPr lang="ru-RU" sz="1200" b="0" i="0" kern="1200" baseline="30000" dirty="0" smtClean="0">
                <a:solidFill>
                  <a:schemeClr val="tx1"/>
                </a:solidFill>
                <a:latin typeface="+mn-lt"/>
                <a:ea typeface="+mn-ea"/>
                <a:cs typeface="+mn-cs"/>
              </a:rPr>
              <a:t>18</a:t>
            </a:r>
            <a:r>
              <a:rPr lang="ru-RU" sz="1200" b="0" i="0" kern="1200" dirty="0" smtClean="0">
                <a:solidFill>
                  <a:schemeClr val="tx1"/>
                </a:solidFill>
                <a:latin typeface="+mn-lt"/>
                <a:ea typeface="+mn-ea"/>
                <a:cs typeface="+mn-cs"/>
              </a:rPr>
              <a:t>.</a:t>
            </a:r>
          </a:p>
          <a:p>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 Знамения времени, 11 марта 1886 г.</a:t>
            </a:r>
          </a:p>
          <a:p>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 Свидетельства для Церкви, т. 5, с. 319, 320.</a:t>
            </a:r>
          </a:p>
          <a:p>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13 марта 1894 г.</a:t>
            </a:r>
          </a:p>
          <a:p>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 Тихоокеанский журнал здоровья, июнь, 1890 г.</a:t>
            </a:r>
          </a:p>
          <a:p>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27 июня 1899 г</a:t>
            </a:r>
          </a:p>
          <a:p>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 Рукопись 127, 1898г.</a:t>
            </a:r>
          </a:p>
          <a:p>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 Рукопись 43, 1900г.</a:t>
            </a:r>
          </a:p>
          <a:p>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 Письмо 75, 1898г.</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63</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Образ слайда 1"/>
          <p:cNvSpPr>
            <a:spLocks noGrp="1" noRot="1" noChangeAspect="1" noTextEdit="1"/>
          </p:cNvSpPr>
          <p:nvPr>
            <p:ph type="sldImg"/>
          </p:nvPr>
        </p:nvSpPr>
        <p:spPr bwMode="auto">
          <a:noFill/>
          <a:ln>
            <a:solidFill>
              <a:srgbClr val="000000"/>
            </a:solidFill>
            <a:miter lim="800000"/>
            <a:headEnd/>
            <a:tailEnd/>
          </a:ln>
        </p:spPr>
      </p:sp>
      <p:sp>
        <p:nvSpPr>
          <p:cNvPr id="1218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18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7484563-1994-45F9-B092-7247CB0E1420}" type="slidenum">
              <a:rPr lang="ru-RU" smtClean="0">
                <a:latin typeface="Arial" pitchFamily="34" charset="0"/>
                <a:cs typeface="Arial" pitchFamily="34" charset="0"/>
              </a:rPr>
              <a:pPr/>
              <a:t>64</a:t>
            </a:fld>
            <a:endParaRPr lang="ru-RU" smtClean="0">
              <a:latin typeface="Arial" pitchFamily="34" charset="0"/>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Образ слайда 1"/>
          <p:cNvSpPr>
            <a:spLocks noGrp="1" noRot="1" noChangeAspect="1" noTextEdit="1"/>
          </p:cNvSpPr>
          <p:nvPr>
            <p:ph type="sldImg"/>
          </p:nvPr>
        </p:nvSpPr>
        <p:spPr bwMode="auto">
          <a:noFill/>
          <a:ln>
            <a:solidFill>
              <a:srgbClr val="000000"/>
            </a:solidFill>
            <a:miter lim="800000"/>
            <a:headEnd/>
            <a:tailEnd/>
          </a:ln>
        </p:spPr>
      </p:sp>
      <p:sp>
        <p:nvSpPr>
          <p:cNvPr id="1228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28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C28672-C997-4D0E-986E-ED85A214B719}" type="slidenum">
              <a:rPr lang="ru-RU" smtClean="0">
                <a:latin typeface="Arial" pitchFamily="34" charset="0"/>
                <a:cs typeface="Arial" pitchFamily="34" charset="0"/>
              </a:rPr>
              <a:pPr/>
              <a:t>65</a:t>
            </a:fld>
            <a:endParaRPr lang="ru-RU" smtClean="0">
              <a:latin typeface="Arial" pitchFamily="34" charset="0"/>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Образ слайда 1"/>
          <p:cNvSpPr>
            <a:spLocks noGrp="1" noRot="1" noChangeAspect="1" noTextEdit="1"/>
          </p:cNvSpPr>
          <p:nvPr>
            <p:ph type="sldImg"/>
          </p:nvPr>
        </p:nvSpPr>
        <p:spPr bwMode="auto">
          <a:noFill/>
          <a:ln>
            <a:solidFill>
              <a:srgbClr val="000000"/>
            </a:solidFill>
            <a:miter lim="800000"/>
            <a:headEnd/>
            <a:tailEnd/>
          </a:ln>
        </p:spPr>
      </p:sp>
      <p:sp>
        <p:nvSpPr>
          <p:cNvPr id="1239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39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CE11C86-F45A-44FA-8DEC-2B1C58635D72}" type="slidenum">
              <a:rPr lang="ru-RU" smtClean="0">
                <a:latin typeface="Arial" pitchFamily="34" charset="0"/>
                <a:cs typeface="Arial" pitchFamily="34" charset="0"/>
              </a:rPr>
              <a:pPr/>
              <a:t>66</a:t>
            </a:fld>
            <a:endParaRPr lang="ru-RU" smtClean="0">
              <a:latin typeface="Arial" pitchFamily="34" charset="0"/>
              <a:cs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Образ слайда 1"/>
          <p:cNvSpPr>
            <a:spLocks noGrp="1" noRot="1" noChangeAspect="1" noTextEdit="1"/>
          </p:cNvSpPr>
          <p:nvPr>
            <p:ph type="sldImg"/>
          </p:nvPr>
        </p:nvSpPr>
        <p:spPr bwMode="auto">
          <a:noFill/>
          <a:ln>
            <a:solidFill>
              <a:srgbClr val="000000"/>
            </a:solidFill>
            <a:miter lim="800000"/>
            <a:headEnd/>
            <a:tailEnd/>
          </a:ln>
        </p:spPr>
      </p:sp>
      <p:sp>
        <p:nvSpPr>
          <p:cNvPr id="1249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493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4367D0-E11D-4E41-8947-EC75ED230806}" type="slidenum">
              <a:rPr lang="ru-RU" smtClean="0">
                <a:latin typeface="Arial" pitchFamily="34" charset="0"/>
                <a:cs typeface="Arial" pitchFamily="34" charset="0"/>
              </a:rPr>
              <a:pPr/>
              <a:t>67</a:t>
            </a:fld>
            <a:endParaRPr lang="ru-RU" smtClean="0">
              <a:latin typeface="Arial" pitchFamily="34" charset="0"/>
              <a:cs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Образ слайда 1"/>
          <p:cNvSpPr>
            <a:spLocks noGrp="1" noRot="1" noChangeAspect="1" noTextEdit="1"/>
          </p:cNvSpPr>
          <p:nvPr>
            <p:ph type="sldImg"/>
          </p:nvPr>
        </p:nvSpPr>
        <p:spPr bwMode="auto">
          <a:noFill/>
          <a:ln>
            <a:solidFill>
              <a:srgbClr val="000000"/>
            </a:solidFill>
            <a:miter lim="800000"/>
            <a:headEnd/>
            <a:tailEnd/>
          </a:ln>
        </p:spPr>
      </p:sp>
      <p:sp>
        <p:nvSpPr>
          <p:cNvPr id="12595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595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F1FFF5D-2141-408E-95C1-A58D4146E4B7}" type="slidenum">
              <a:rPr lang="ru-RU" smtClean="0">
                <a:latin typeface="Arial" pitchFamily="34" charset="0"/>
                <a:cs typeface="Arial" pitchFamily="34" charset="0"/>
              </a:rPr>
              <a:pPr/>
              <a:t>68</a:t>
            </a:fld>
            <a:endParaRPr lang="ru-RU" smtClean="0">
              <a:latin typeface="Arial" pitchFamily="34" charset="0"/>
              <a:cs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Образ слайда 1"/>
          <p:cNvSpPr>
            <a:spLocks noGrp="1" noRot="1" noChangeAspect="1" noTextEdit="1"/>
          </p:cNvSpPr>
          <p:nvPr>
            <p:ph type="sldImg"/>
          </p:nvPr>
        </p:nvSpPr>
        <p:spPr bwMode="auto">
          <a:noFill/>
          <a:ln>
            <a:solidFill>
              <a:srgbClr val="000000"/>
            </a:solidFill>
            <a:miter lim="800000"/>
            <a:headEnd/>
            <a:tailEnd/>
          </a:ln>
        </p:spPr>
      </p:sp>
      <p:sp>
        <p:nvSpPr>
          <p:cNvPr id="12697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69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374049-70FC-444F-ABAC-3450B3978932}" type="slidenum">
              <a:rPr lang="ru-RU" smtClean="0">
                <a:latin typeface="Arial" pitchFamily="34" charset="0"/>
                <a:cs typeface="Arial" pitchFamily="34" charset="0"/>
              </a:rPr>
              <a:pPr/>
              <a:t>69</a:t>
            </a:fld>
            <a:endParaRPr lang="ru-RU" smtClean="0">
              <a:latin typeface="Arial" pitchFamily="34" charset="0"/>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Образ слайда 1"/>
          <p:cNvSpPr>
            <a:spLocks noGrp="1" noRot="1" noChangeAspect="1" noTextEdit="1"/>
          </p:cNvSpPr>
          <p:nvPr>
            <p:ph type="sldImg"/>
          </p:nvPr>
        </p:nvSpPr>
        <p:spPr bwMode="auto">
          <a:noFill/>
          <a:ln>
            <a:solidFill>
              <a:srgbClr val="000000"/>
            </a:solidFill>
            <a:miter lim="800000"/>
            <a:headEnd/>
            <a:tailEnd/>
          </a:ln>
        </p:spPr>
      </p:sp>
      <p:sp>
        <p:nvSpPr>
          <p:cNvPr id="12800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800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735743C-FB27-4ABA-B2FF-F0FFBCEAE77B}" type="slidenum">
              <a:rPr lang="ru-RU" smtClean="0">
                <a:latin typeface="Arial" pitchFamily="34" charset="0"/>
                <a:cs typeface="Arial" pitchFamily="34" charset="0"/>
              </a:rPr>
              <a:pPr/>
              <a:t>70</a:t>
            </a:fld>
            <a:endParaRPr lang="ru-RU" smtClean="0">
              <a:latin typeface="Arial" pitchFamily="34" charset="0"/>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Является ли наша семья – уголком рая?</a:t>
            </a:r>
          </a:p>
          <a:p>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«О. что приготовил для рода людского, творя человека, Небесный Отец!»</a:t>
            </a:r>
          </a:p>
          <a:p>
            <a:r>
              <a:rPr lang="ru-RU" sz="1200" kern="1200" dirty="0" smtClean="0">
                <a:solidFill>
                  <a:schemeClr val="tx1"/>
                </a:solidFill>
                <a:latin typeface="+mn-lt"/>
                <a:ea typeface="+mn-ea"/>
                <a:cs typeface="+mn-cs"/>
              </a:rPr>
              <a:t> </a:t>
            </a:r>
            <a:r>
              <a:rPr lang="ru-RU" baseline="0" dirty="0" smtClean="0"/>
              <a:t>«Живите! Наследуйте вечную землю!</a:t>
            </a:r>
          </a:p>
          <a:p>
            <a:r>
              <a:rPr lang="ru-RU" baseline="0" dirty="0" smtClean="0"/>
              <a:t>Для вас, расцветая не вянут цветы!</a:t>
            </a:r>
          </a:p>
          <a:p>
            <a:r>
              <a:rPr lang="ru-RU" baseline="0" dirty="0" smtClean="0"/>
              <a:t>Пусть хоры небесные слух ваш лелеют –</a:t>
            </a:r>
          </a:p>
          <a:p>
            <a:r>
              <a:rPr lang="ru-RU" baseline="0" dirty="0" smtClean="0"/>
              <a:t>На лицах – печать неземной красоты!»</a:t>
            </a:r>
          </a:p>
          <a:p>
            <a:endParaRPr lang="ru-RU" dirty="0"/>
          </a:p>
        </p:txBody>
      </p:sp>
      <p:sp>
        <p:nvSpPr>
          <p:cNvPr id="4" name="Номер слайда 3"/>
          <p:cNvSpPr>
            <a:spLocks noGrp="1"/>
          </p:cNvSpPr>
          <p:nvPr>
            <p:ph type="sldNum" sz="quarter" idx="10"/>
          </p:nvPr>
        </p:nvSpPr>
        <p:spPr/>
        <p:txBody>
          <a:bodyPr/>
          <a:lstStyle/>
          <a:p>
            <a:fld id="{2280021D-0D94-48F4-8072-E082DF2BD4A3}" type="slidenum">
              <a:rPr lang="ru-RU" smtClean="0"/>
              <a:pPr/>
              <a:t>5</a:t>
            </a:fld>
            <a:endParaRPr lang="ru-RU"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Образ слайда 1"/>
          <p:cNvSpPr>
            <a:spLocks noGrp="1" noRot="1" noChangeAspect="1" noTextEdit="1"/>
          </p:cNvSpPr>
          <p:nvPr>
            <p:ph type="sldImg"/>
          </p:nvPr>
        </p:nvSpPr>
        <p:spPr bwMode="auto">
          <a:noFill/>
          <a:ln>
            <a:solidFill>
              <a:srgbClr val="000000"/>
            </a:solidFill>
            <a:miter lim="800000"/>
            <a:headEnd/>
            <a:tailEnd/>
          </a:ln>
        </p:spPr>
      </p:sp>
      <p:sp>
        <p:nvSpPr>
          <p:cNvPr id="1290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290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6E83710-33AD-4A73-B76B-B452A3514B95}" type="slidenum">
              <a:rPr lang="ru-RU" smtClean="0">
                <a:latin typeface="Arial" pitchFamily="34" charset="0"/>
                <a:cs typeface="Arial" pitchFamily="34" charset="0"/>
              </a:rPr>
              <a:pPr/>
              <a:t>71</a:t>
            </a:fld>
            <a:endParaRPr lang="ru-RU" smtClean="0">
              <a:latin typeface="Arial" pitchFamily="34" charset="0"/>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Образ слайда 1"/>
          <p:cNvSpPr>
            <a:spLocks noGrp="1" noRot="1" noChangeAspect="1" noTextEdit="1"/>
          </p:cNvSpPr>
          <p:nvPr>
            <p:ph type="sldImg"/>
          </p:nvPr>
        </p:nvSpPr>
        <p:spPr bwMode="auto">
          <a:noFill/>
          <a:ln>
            <a:solidFill>
              <a:srgbClr val="000000"/>
            </a:solidFill>
            <a:miter lim="800000"/>
            <a:headEnd/>
            <a:tailEnd/>
          </a:ln>
        </p:spPr>
      </p:sp>
      <p:sp>
        <p:nvSpPr>
          <p:cNvPr id="1300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00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4C8370-66C9-439A-A39F-65EC2DD02097}" type="slidenum">
              <a:rPr lang="ru-RU" smtClean="0">
                <a:latin typeface="Arial" pitchFamily="34" charset="0"/>
                <a:cs typeface="Arial" pitchFamily="34" charset="0"/>
              </a:rPr>
              <a:pPr/>
              <a:t>72</a:t>
            </a:fld>
            <a:endParaRPr lang="ru-RU" smtClean="0">
              <a:latin typeface="Arial" pitchFamily="34" charset="0"/>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Образ слайда 1"/>
          <p:cNvSpPr>
            <a:spLocks noGrp="1" noRot="1" noChangeAspect="1" noTextEdit="1"/>
          </p:cNvSpPr>
          <p:nvPr>
            <p:ph type="sldImg"/>
          </p:nvPr>
        </p:nvSpPr>
        <p:spPr bwMode="auto">
          <a:noFill/>
          <a:ln>
            <a:solidFill>
              <a:srgbClr val="000000"/>
            </a:solidFill>
            <a:miter lim="800000"/>
            <a:headEnd/>
            <a:tailEnd/>
          </a:ln>
        </p:spPr>
      </p:sp>
      <p:sp>
        <p:nvSpPr>
          <p:cNvPr id="1310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10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B51DA7F-44CE-4854-9E1F-EA0F87E4C4F4}" type="slidenum">
              <a:rPr lang="ru-RU" smtClean="0">
                <a:latin typeface="Arial" pitchFamily="34" charset="0"/>
                <a:cs typeface="Arial" pitchFamily="34" charset="0"/>
              </a:rPr>
              <a:pPr/>
              <a:t>73</a:t>
            </a:fld>
            <a:endParaRPr lang="ru-RU" smtClean="0">
              <a:latin typeface="Arial" pitchFamily="34" charset="0"/>
              <a:cs typeface="Arial"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Образ слайда 1"/>
          <p:cNvSpPr>
            <a:spLocks noGrp="1" noRot="1" noChangeAspect="1" noTextEdit="1"/>
          </p:cNvSpPr>
          <p:nvPr>
            <p:ph type="sldImg"/>
          </p:nvPr>
        </p:nvSpPr>
        <p:spPr bwMode="auto">
          <a:noFill/>
          <a:ln>
            <a:solidFill>
              <a:srgbClr val="000000"/>
            </a:solidFill>
            <a:miter lim="800000"/>
            <a:headEnd/>
            <a:tailEnd/>
          </a:ln>
        </p:spPr>
      </p:sp>
      <p:sp>
        <p:nvSpPr>
          <p:cNvPr id="1320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21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46832D-F5B3-4A93-B784-99D0A9E59045}" type="slidenum">
              <a:rPr lang="ru-RU" smtClean="0">
                <a:latin typeface="Arial" pitchFamily="34" charset="0"/>
                <a:cs typeface="Arial" pitchFamily="34" charset="0"/>
              </a:rPr>
              <a:pPr/>
              <a:t>74</a:t>
            </a:fld>
            <a:endParaRPr lang="ru-RU" smtClean="0">
              <a:latin typeface="Arial" pitchFamily="34" charset="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Образ слайда 1"/>
          <p:cNvSpPr>
            <a:spLocks noGrp="1" noRot="1" noChangeAspect="1" noTextEdit="1"/>
          </p:cNvSpPr>
          <p:nvPr>
            <p:ph type="sldImg"/>
          </p:nvPr>
        </p:nvSpPr>
        <p:spPr bwMode="auto">
          <a:noFill/>
          <a:ln>
            <a:solidFill>
              <a:srgbClr val="000000"/>
            </a:solidFill>
            <a:miter lim="800000"/>
            <a:headEnd/>
            <a:tailEnd/>
          </a:ln>
        </p:spPr>
      </p:sp>
      <p:sp>
        <p:nvSpPr>
          <p:cNvPr id="1331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31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50B27F4-C01B-41E3-B035-D8E002FD8FE0}" type="slidenum">
              <a:rPr lang="ru-RU" smtClean="0">
                <a:latin typeface="Arial" pitchFamily="34" charset="0"/>
                <a:cs typeface="Arial" pitchFamily="34" charset="0"/>
              </a:rPr>
              <a:pPr/>
              <a:t>75</a:t>
            </a:fld>
            <a:endParaRPr lang="ru-RU" smtClean="0">
              <a:latin typeface="Arial" pitchFamily="34" charset="0"/>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Образ слайда 1"/>
          <p:cNvSpPr>
            <a:spLocks noGrp="1" noRot="1" noChangeAspect="1" noTextEdit="1"/>
          </p:cNvSpPr>
          <p:nvPr>
            <p:ph type="sldImg"/>
          </p:nvPr>
        </p:nvSpPr>
        <p:spPr bwMode="auto">
          <a:noFill/>
          <a:ln>
            <a:solidFill>
              <a:srgbClr val="000000"/>
            </a:solidFill>
            <a:miter lim="800000"/>
            <a:headEnd/>
            <a:tailEnd/>
          </a:ln>
        </p:spPr>
      </p:sp>
      <p:sp>
        <p:nvSpPr>
          <p:cNvPr id="1341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41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3E8826-5A5D-4E5D-BB89-848256DB15F7}" type="slidenum">
              <a:rPr lang="ru-RU" smtClean="0">
                <a:latin typeface="Arial" pitchFamily="34" charset="0"/>
                <a:cs typeface="Arial" pitchFamily="34" charset="0"/>
              </a:rPr>
              <a:pPr/>
              <a:t>76</a:t>
            </a:fld>
            <a:endParaRPr lang="ru-RU" smtClean="0">
              <a:latin typeface="Arial" pitchFamily="34" charset="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Образ слайда 1"/>
          <p:cNvSpPr>
            <a:spLocks noGrp="1" noRot="1" noChangeAspect="1" noTextEdit="1"/>
          </p:cNvSpPr>
          <p:nvPr>
            <p:ph type="sldImg"/>
          </p:nvPr>
        </p:nvSpPr>
        <p:spPr bwMode="auto">
          <a:noFill/>
          <a:ln>
            <a:solidFill>
              <a:srgbClr val="000000"/>
            </a:solidFill>
            <a:miter lim="800000"/>
            <a:headEnd/>
            <a:tailEnd/>
          </a:ln>
        </p:spPr>
      </p:sp>
      <p:sp>
        <p:nvSpPr>
          <p:cNvPr id="9625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626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3B133F-602F-4FD4-8B83-5A416ED127F4}" type="slidenum">
              <a:rPr lang="ru-RU" smtClean="0"/>
              <a:pPr/>
              <a:t>77</a:t>
            </a:fld>
            <a:endParaRPr lang="ru-RU"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B7ACDBFC-A581-4A45-BD4D-6B0C1B265BE8}" type="slidenum">
              <a:rPr lang="ru-RU" smtClean="0"/>
              <a:pPr/>
              <a:t>78</a:t>
            </a:fld>
            <a:endParaRPr lang="ru-RU"/>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Образ слайда 1"/>
          <p:cNvSpPr>
            <a:spLocks noGrp="1" noRot="1" noChangeAspect="1" noTextEdit="1"/>
          </p:cNvSpPr>
          <p:nvPr>
            <p:ph type="sldImg"/>
          </p:nvPr>
        </p:nvSpPr>
        <p:spPr bwMode="auto">
          <a:noFill/>
          <a:ln>
            <a:solidFill>
              <a:srgbClr val="000000"/>
            </a:solidFill>
            <a:miter lim="800000"/>
            <a:headEnd/>
            <a:tailEnd/>
          </a:ln>
        </p:spPr>
      </p:sp>
      <p:sp>
        <p:nvSpPr>
          <p:cNvPr id="11264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ru-RU" smtClean="0"/>
          </a:p>
        </p:txBody>
      </p:sp>
      <p:sp>
        <p:nvSpPr>
          <p:cNvPr id="11264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50D9538-45E6-450C-96D1-3F639EFDBF79}" type="slidenum">
              <a:rPr lang="ru-RU" smtClean="0"/>
              <a:pPr/>
              <a:t>79</a:t>
            </a:fld>
            <a:endParaRPr lang="ru-R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Образ слайда 1"/>
          <p:cNvSpPr>
            <a:spLocks noGrp="1" noRot="1" noChangeAspect="1" noTextEdit="1"/>
          </p:cNvSpPr>
          <p:nvPr>
            <p:ph type="sldImg"/>
          </p:nvPr>
        </p:nvSpPr>
        <p:spPr bwMode="auto">
          <a:noFill/>
          <a:ln>
            <a:solidFill>
              <a:srgbClr val="000000"/>
            </a:solidFill>
            <a:miter lim="800000"/>
            <a:headEnd/>
            <a:tailEnd/>
          </a:ln>
        </p:spPr>
      </p:sp>
      <p:sp>
        <p:nvSpPr>
          <p:cNvPr id="1351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351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DA74123-686A-42D0-8C57-30F94E88D391}" type="slidenum">
              <a:rPr lang="ru-RU" smtClean="0"/>
              <a:pPr/>
              <a:t>80</a:t>
            </a:fld>
            <a:endParaRPr 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Образ слайда 1"/>
          <p:cNvSpPr>
            <a:spLocks noGrp="1" noRot="1" noChangeAspect="1" noTextEdit="1"/>
          </p:cNvSpPr>
          <p:nvPr>
            <p:ph type="sldImg"/>
          </p:nvPr>
        </p:nvSpPr>
        <p:spPr bwMode="auto">
          <a:noFill/>
          <a:ln>
            <a:solidFill>
              <a:srgbClr val="000000"/>
            </a:solidFill>
            <a:miter lim="800000"/>
            <a:headEnd/>
            <a:tailEnd/>
          </a:ln>
        </p:spPr>
      </p:sp>
      <p:sp>
        <p:nvSpPr>
          <p:cNvPr id="7270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270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6508845-79E1-4635-8CF7-21A222285B4D}" type="slidenum">
              <a:rPr lang="ru-RU" smtClean="0"/>
              <a:pPr/>
              <a:t>8</a:t>
            </a:fld>
            <a:endParaRPr lang="ru-RU"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Образ слайда 1"/>
          <p:cNvSpPr>
            <a:spLocks noGrp="1" noRot="1" noChangeAspect="1" noTextEdit="1"/>
          </p:cNvSpPr>
          <p:nvPr>
            <p:ph type="sldImg"/>
          </p:nvPr>
        </p:nvSpPr>
        <p:spPr bwMode="auto">
          <a:noFill/>
          <a:ln>
            <a:solidFill>
              <a:srgbClr val="000000"/>
            </a:solidFill>
            <a:miter lim="800000"/>
            <a:headEnd/>
            <a:tailEnd/>
          </a:ln>
        </p:spPr>
      </p:sp>
      <p:sp>
        <p:nvSpPr>
          <p:cNvPr id="7373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7373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BDE81D4-64B0-4782-B7EC-A1E6987EB303}" type="slidenum">
              <a:rPr lang="ru-RU" smtClean="0"/>
              <a:pPr/>
              <a:t>81</a:t>
            </a:fld>
            <a:endParaRPr lang="ru-RU" dirty="0"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bwMode="auto">
          <a:noFill/>
          <a:ln>
            <a:solidFill>
              <a:srgbClr val="000000"/>
            </a:solidFill>
            <a:miter lim="800000"/>
            <a:headEnd/>
            <a:tailEnd/>
          </a:ln>
        </p:spPr>
      </p:sp>
      <p:sp>
        <p:nvSpPr>
          <p:cNvPr id="7782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782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29E767-FF9A-496A-8A2B-B2507631FA25}" type="slidenum">
              <a:rPr lang="ru-RU" smtClean="0"/>
              <a:pPr/>
              <a:t>82</a:t>
            </a:fld>
            <a:endParaRPr lang="ru-RU"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bwMode="auto">
          <a:noFill/>
          <a:ln>
            <a:solidFill>
              <a:srgbClr val="000000"/>
            </a:solidFill>
            <a:miter lim="800000"/>
            <a:headEnd/>
            <a:tailEnd/>
          </a:ln>
        </p:spPr>
      </p:sp>
      <p:sp>
        <p:nvSpPr>
          <p:cNvPr id="7885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885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CABE768-10FC-4F32-A022-13F44646B115}" type="slidenum">
              <a:rPr lang="ru-RU" smtClean="0"/>
              <a:pPr/>
              <a:t>84</a:t>
            </a:fld>
            <a:endParaRPr lang="ru-RU"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bwMode="auto">
          <a:noFill/>
          <a:ln>
            <a:solidFill>
              <a:srgbClr val="000000"/>
            </a:solidFill>
            <a:miter lim="800000"/>
            <a:headEnd/>
            <a:tailEnd/>
          </a:ln>
        </p:spPr>
      </p:sp>
      <p:sp>
        <p:nvSpPr>
          <p:cNvPr id="798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98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EAA6F8-75B7-4FD4-8103-8F9F065859AF}" type="slidenum">
              <a:rPr lang="ru-RU" smtClean="0"/>
              <a:pPr/>
              <a:t>86</a:t>
            </a:fld>
            <a:endParaRPr lang="ru-RU"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Образ слайда 1"/>
          <p:cNvSpPr>
            <a:spLocks noGrp="1" noRot="1" noChangeAspect="1" noTextEdit="1"/>
          </p:cNvSpPr>
          <p:nvPr>
            <p:ph type="sldImg"/>
          </p:nvPr>
        </p:nvSpPr>
        <p:spPr bwMode="auto">
          <a:noFill/>
          <a:ln>
            <a:solidFill>
              <a:srgbClr val="000000"/>
            </a:solidFill>
            <a:miter lim="800000"/>
            <a:headEnd/>
            <a:tailEnd/>
          </a:ln>
        </p:spPr>
      </p:sp>
      <p:sp>
        <p:nvSpPr>
          <p:cNvPr id="808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09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61E993-448E-4CDE-869B-18FB5494A933}" type="slidenum">
              <a:rPr lang="ru-RU" smtClean="0"/>
              <a:pPr/>
              <a:t>87</a:t>
            </a:fld>
            <a:endParaRPr lang="ru-RU"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Образ слайда 1"/>
          <p:cNvSpPr>
            <a:spLocks noGrp="1" noRot="1" noChangeAspect="1" noTextEdit="1"/>
          </p:cNvSpPr>
          <p:nvPr>
            <p:ph type="sldImg"/>
          </p:nvPr>
        </p:nvSpPr>
        <p:spPr bwMode="auto">
          <a:noFill/>
          <a:ln>
            <a:solidFill>
              <a:srgbClr val="000000"/>
            </a:solidFill>
            <a:miter lim="800000"/>
            <a:headEnd/>
            <a:tailEnd/>
          </a:ln>
        </p:spPr>
      </p:sp>
      <p:sp>
        <p:nvSpPr>
          <p:cNvPr id="8192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192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EFCC7C-768C-4848-9ECC-C67B599FD022}" type="slidenum">
              <a:rPr lang="ru-RU" smtClean="0"/>
              <a:pPr/>
              <a:t>88</a:t>
            </a:fld>
            <a:endParaRPr lang="ru-RU"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Образ слайда 1"/>
          <p:cNvSpPr>
            <a:spLocks noGrp="1" noRot="1" noChangeAspect="1" noTextEdit="1"/>
          </p:cNvSpPr>
          <p:nvPr>
            <p:ph type="sldImg"/>
          </p:nvPr>
        </p:nvSpPr>
        <p:spPr bwMode="auto">
          <a:noFill/>
          <a:ln>
            <a:solidFill>
              <a:srgbClr val="000000"/>
            </a:solidFill>
            <a:miter lim="800000"/>
            <a:headEnd/>
            <a:tailEnd/>
          </a:ln>
        </p:spPr>
      </p:sp>
      <p:sp>
        <p:nvSpPr>
          <p:cNvPr id="8294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294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62A454F-94F0-44B9-8FB7-A1F3B2734952}" type="slidenum">
              <a:rPr lang="ru-RU" smtClean="0"/>
              <a:pPr/>
              <a:t>89</a:t>
            </a:fld>
            <a:endParaRPr lang="ru-RU"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Образ слайда 1"/>
          <p:cNvSpPr>
            <a:spLocks noGrp="1" noRot="1" noChangeAspect="1" noTextEdit="1"/>
          </p:cNvSpPr>
          <p:nvPr>
            <p:ph type="sldImg"/>
          </p:nvPr>
        </p:nvSpPr>
        <p:spPr bwMode="auto">
          <a:noFill/>
          <a:ln>
            <a:solidFill>
              <a:srgbClr val="000000"/>
            </a:solidFill>
            <a:miter lim="800000"/>
            <a:headEnd/>
            <a:tailEnd/>
          </a:ln>
        </p:spPr>
      </p:sp>
      <p:sp>
        <p:nvSpPr>
          <p:cNvPr id="8397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397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DFAA9C7-DD26-4EF1-97FE-E84164DD0382}" type="slidenum">
              <a:rPr lang="ru-RU" smtClean="0"/>
              <a:pPr/>
              <a:t>90</a:t>
            </a:fld>
            <a:endParaRPr lang="ru-RU"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Образ слайда 1"/>
          <p:cNvSpPr>
            <a:spLocks noGrp="1" noRot="1" noChangeAspect="1" noTextEdit="1"/>
          </p:cNvSpPr>
          <p:nvPr>
            <p:ph type="sldImg"/>
          </p:nvPr>
        </p:nvSpPr>
        <p:spPr bwMode="auto">
          <a:noFill/>
          <a:ln>
            <a:solidFill>
              <a:srgbClr val="000000"/>
            </a:solidFill>
            <a:miter lim="800000"/>
            <a:headEnd/>
            <a:tailEnd/>
          </a:ln>
        </p:spPr>
      </p:sp>
      <p:sp>
        <p:nvSpPr>
          <p:cNvPr id="972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972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AB68FC-3362-4E1C-8336-F9EEF3C3095F}" type="slidenum">
              <a:rPr lang="ru-RU" smtClean="0"/>
              <a:pPr/>
              <a:t>91</a:t>
            </a:fld>
            <a:endParaRPr lang="ru-RU"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Образ слайда 1"/>
          <p:cNvSpPr>
            <a:spLocks noGrp="1" noRot="1" noChangeAspect="1" noTextEdit="1"/>
          </p:cNvSpPr>
          <p:nvPr>
            <p:ph type="sldImg"/>
          </p:nvPr>
        </p:nvSpPr>
        <p:spPr bwMode="auto">
          <a:noFill/>
          <a:ln>
            <a:solidFill>
              <a:srgbClr val="000000"/>
            </a:solidFill>
            <a:miter lim="800000"/>
            <a:headEnd/>
            <a:tailEnd/>
          </a:ln>
        </p:spPr>
      </p:sp>
      <p:sp>
        <p:nvSpPr>
          <p:cNvPr id="10137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0138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EF37C46-ABA4-4C17-833C-F3A0F4366FB4}" type="slidenum">
              <a:rPr lang="ru-RU" smtClean="0"/>
              <a:pPr/>
              <a:t>92</a:t>
            </a:fld>
            <a:endParaRPr lang="ru-R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Далеко не все родители знают или задумываются над тем, что в развитии личности ребенка немаловажную роль играет интерьер его комнаты. От того, насколько в ней интересно и комфортно находиться, во многом зависит желание ребенка там играть, учиться, развивать свои творческие способности и навыки. Не нужно забывать о том, что детская комната является для малыша и спальней, и гостиной, и игровой, и спортзалом, а для школьников еще и местом для занятий.</a:t>
            </a:r>
          </a:p>
          <a:p>
            <a:r>
              <a:rPr lang="ru-RU" sz="1200" kern="1200" dirty="0" smtClean="0">
                <a:solidFill>
                  <a:schemeClr val="tx1"/>
                </a:solidFill>
                <a:latin typeface="+mn-lt"/>
                <a:ea typeface="+mn-ea"/>
                <a:cs typeface="+mn-cs"/>
              </a:rPr>
              <a:t> </a:t>
            </a:r>
          </a:p>
          <a:p>
            <a:r>
              <a:rPr lang="ru-RU" sz="1200" b="1" kern="1200" dirty="0" smtClean="0">
                <a:solidFill>
                  <a:schemeClr val="tx1"/>
                </a:solidFill>
                <a:latin typeface="+mn-lt"/>
                <a:ea typeface="+mn-ea"/>
                <a:cs typeface="+mn-cs"/>
              </a:rPr>
              <a:t>Дизайн детской комнаты: почему это так важно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Детская должна нравиться ребенку, быть для него удобной и соответствовать его вкусовым предпочтениям. Этого можно добиться, грамотно разработав </a:t>
            </a:r>
            <a:r>
              <a:rPr lang="ru-RU" sz="1200" b="1" kern="1200" dirty="0" smtClean="0">
                <a:solidFill>
                  <a:schemeClr val="tx1"/>
                </a:solidFill>
                <a:latin typeface="+mn-lt"/>
                <a:ea typeface="+mn-ea"/>
                <a:cs typeface="+mn-cs"/>
              </a:rPr>
              <a:t>дизайн детской комнаты. </a:t>
            </a:r>
            <a:r>
              <a:rPr lang="ru-RU" sz="1200" kern="1200" dirty="0" smtClean="0">
                <a:solidFill>
                  <a:schemeClr val="tx1"/>
                </a:solidFill>
                <a:latin typeface="+mn-lt"/>
                <a:ea typeface="+mn-ea"/>
                <a:cs typeface="+mn-cs"/>
              </a:rPr>
              <a:t>Необходимо учитывать советы специалистов, предпочтения родителей и, конечно, самого малыша, если он уже достаточно подрос. </a:t>
            </a:r>
          </a:p>
          <a:p>
            <a:r>
              <a:rPr lang="ru-RU" sz="1200" kern="1200" dirty="0" smtClean="0">
                <a:solidFill>
                  <a:schemeClr val="tx1"/>
                </a:solidFill>
                <a:latin typeface="+mn-lt"/>
                <a:ea typeface="+mn-ea"/>
                <a:cs typeface="+mn-cs"/>
              </a:rPr>
              <a:t>Создать в детской неповторимую атмосферу, которая будет интересна и полезна ребенку, не так просто. Нужно правильно подобрать предметы мебели, цветовое оформление стен и других поверхностей, выделить и обустроить зоны для сна, игр, учебы и занятий спортом, позаботиться о правильном освещении и безопасности. </a:t>
            </a:r>
            <a:r>
              <a:rPr lang="ru-RU" sz="1200" b="1" kern="1200" dirty="0" err="1" smtClean="0">
                <a:solidFill>
                  <a:schemeClr val="tx1"/>
                </a:solidFill>
                <a:latin typeface="+mn-lt"/>
                <a:ea typeface="+mn-ea"/>
                <a:cs typeface="+mn-cs"/>
              </a:rPr>
              <a:t>Ди</a:t>
            </a:r>
            <a:endParaRPr lang="ru-RU" dirty="0" smtClean="0"/>
          </a:p>
        </p:txBody>
      </p:sp>
      <p:sp>
        <p:nvSpPr>
          <p:cNvPr id="4" name="Номер слайда 3"/>
          <p:cNvSpPr>
            <a:spLocks noGrp="1"/>
          </p:cNvSpPr>
          <p:nvPr>
            <p:ph type="sldNum" sz="quarter" idx="10"/>
          </p:nvPr>
        </p:nvSpPr>
        <p:spPr/>
        <p:txBody>
          <a:bodyPr/>
          <a:lstStyle/>
          <a:p>
            <a:fld id="{97BBEFEC-F12E-405F-B43F-FF188DC7964C}" type="slidenum">
              <a:rPr lang="ru-RU" smtClean="0"/>
              <a:pPr/>
              <a:t>10</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Образ слайда 1"/>
          <p:cNvSpPr>
            <a:spLocks noGrp="1" noRot="1" noChangeAspect="1" noTextEdit="1"/>
          </p:cNvSpPr>
          <p:nvPr>
            <p:ph type="sldImg"/>
          </p:nvPr>
        </p:nvSpPr>
        <p:spPr bwMode="auto">
          <a:noFill/>
          <a:ln>
            <a:solidFill>
              <a:srgbClr val="000000"/>
            </a:solidFill>
            <a:miter lim="800000"/>
            <a:headEnd/>
            <a:tailEnd/>
          </a:ln>
        </p:spPr>
      </p:sp>
      <p:sp>
        <p:nvSpPr>
          <p:cNvPr id="10547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05476"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F36E76C-2F13-4D5F-B1CE-11434806F7DD}" type="slidenum">
              <a:rPr lang="ru-RU" smtClean="0"/>
              <a:pPr/>
              <a:t>93</a:t>
            </a:fld>
            <a:endParaRPr lang="ru-RU"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Образ слайда 1"/>
          <p:cNvSpPr>
            <a:spLocks noGrp="1" noRot="1" noChangeAspect="1" noTextEdit="1"/>
          </p:cNvSpPr>
          <p:nvPr>
            <p:ph type="sldImg"/>
          </p:nvPr>
        </p:nvSpPr>
        <p:spPr bwMode="auto">
          <a:noFill/>
          <a:ln>
            <a:solidFill>
              <a:srgbClr val="000000"/>
            </a:solidFill>
            <a:miter lim="800000"/>
            <a:headEnd/>
            <a:tailEnd/>
          </a:ln>
        </p:spPr>
      </p:sp>
      <p:sp>
        <p:nvSpPr>
          <p:cNvPr id="106499"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06500"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C893F5A-1C44-4B94-B7D4-D14E8E89CD29}" type="slidenum">
              <a:rPr lang="ru-RU" smtClean="0"/>
              <a:pPr/>
              <a:t>94</a:t>
            </a:fld>
            <a:endParaRPr lang="ru-RU"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Образ слайда 1"/>
          <p:cNvSpPr>
            <a:spLocks noGrp="1" noRot="1" noChangeAspect="1" noTextEdit="1"/>
          </p:cNvSpPr>
          <p:nvPr>
            <p:ph type="sldImg"/>
          </p:nvPr>
        </p:nvSpPr>
        <p:spPr bwMode="auto">
          <a:noFill/>
          <a:ln>
            <a:solidFill>
              <a:srgbClr val="000000"/>
            </a:solidFill>
            <a:miter lim="800000"/>
            <a:headEnd/>
            <a:tailEnd/>
          </a:ln>
        </p:spPr>
      </p:sp>
      <p:sp>
        <p:nvSpPr>
          <p:cNvPr id="1187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18788"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AD5A3C6-3112-4AEC-9326-9D848D3973DA}" type="slidenum">
              <a:rPr lang="ru-RU" smtClean="0"/>
              <a:pPr/>
              <a:t>95</a:t>
            </a:fld>
            <a:endParaRPr lang="ru-RU"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Образ слайда 1"/>
          <p:cNvSpPr>
            <a:spLocks noGrp="1" noRot="1" noChangeAspect="1" noTextEdit="1"/>
          </p:cNvSpPr>
          <p:nvPr>
            <p:ph type="sldImg"/>
          </p:nvPr>
        </p:nvSpPr>
        <p:spPr bwMode="auto">
          <a:noFill/>
          <a:ln>
            <a:solidFill>
              <a:srgbClr val="000000"/>
            </a:solidFill>
            <a:miter lim="800000"/>
            <a:headEnd/>
            <a:tailEnd/>
          </a:ln>
        </p:spPr>
      </p:sp>
      <p:sp>
        <p:nvSpPr>
          <p:cNvPr id="11981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11981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41E6DD-89B1-40CF-B454-3B59EE2DB97B}" type="slidenum">
              <a:rPr lang="ru-RU" smtClean="0"/>
              <a:pPr/>
              <a:t>96</a:t>
            </a:fld>
            <a:endParaRPr lang="ru-RU"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Образ слайда 1"/>
          <p:cNvSpPr>
            <a:spLocks noGrp="1" noRot="1" noChangeAspect="1" noTextEdit="1"/>
          </p:cNvSpPr>
          <p:nvPr>
            <p:ph type="sldImg"/>
          </p:nvPr>
        </p:nvSpPr>
        <p:spPr bwMode="auto">
          <a:noFill/>
          <a:ln>
            <a:solidFill>
              <a:srgbClr val="000000"/>
            </a:solidFill>
            <a:miter lim="800000"/>
            <a:headEnd/>
            <a:tailEnd/>
          </a:ln>
        </p:spPr>
      </p:sp>
      <p:sp>
        <p:nvSpPr>
          <p:cNvPr id="89091"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89092"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0E609F-DD5E-4361-9A45-D59C2ABB65E7}" type="slidenum">
              <a:rPr lang="ru-RU" smtClean="0"/>
              <a:pPr/>
              <a:t>97</a:t>
            </a:fld>
            <a:endParaRPr lang="ru-RU"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Образ слайда 1"/>
          <p:cNvSpPr>
            <a:spLocks noGrp="1" noRot="1" noChangeAspect="1" noTextEdit="1"/>
          </p:cNvSpPr>
          <p:nvPr>
            <p:ph type="sldImg"/>
          </p:nvPr>
        </p:nvSpPr>
        <p:spPr bwMode="auto">
          <a:noFill/>
          <a:ln>
            <a:solidFill>
              <a:srgbClr val="000000"/>
            </a:solidFill>
            <a:miter lim="800000"/>
            <a:headEnd/>
            <a:tailEnd/>
          </a:ln>
        </p:spPr>
      </p:sp>
      <p:sp>
        <p:nvSpPr>
          <p:cNvPr id="7168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71684"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2330EF-402D-485D-8456-7636AE5CFC26}" type="slidenum">
              <a:rPr lang="ru-RU" smtClean="0"/>
              <a:pPr/>
              <a:t>99</a:t>
            </a:fld>
            <a:endParaRPr lang="ru-RU"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107</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a:p>
            <a:r>
              <a:rPr lang="ru-RU" dirty="0" smtClean="0"/>
              <a:t>Дети. Подобно реставраторам, воссоздают картину родительских отношений в своей взрослой жизни, они копируют многое</a:t>
            </a:r>
          </a:p>
          <a:p>
            <a:endParaRPr lang="ru-RU" dirty="0" smtClean="0"/>
          </a:p>
          <a:p>
            <a:r>
              <a:rPr lang="ru-RU" dirty="0" smtClean="0"/>
              <a:t>Хорошо,</a:t>
            </a:r>
            <a:r>
              <a:rPr lang="ru-RU" baseline="0" dirty="0" smtClean="0"/>
              <a:t> когда им передано такое качество – как любовь</a:t>
            </a:r>
            <a:endParaRPr lang="ru-RU" dirty="0"/>
          </a:p>
        </p:txBody>
      </p:sp>
      <p:sp>
        <p:nvSpPr>
          <p:cNvPr id="4" name="Номер слайда 3"/>
          <p:cNvSpPr>
            <a:spLocks noGrp="1"/>
          </p:cNvSpPr>
          <p:nvPr>
            <p:ph type="sldNum" sz="quarter" idx="10"/>
          </p:nvPr>
        </p:nvSpPr>
        <p:spPr/>
        <p:txBody>
          <a:bodyPr/>
          <a:lstStyle/>
          <a:p>
            <a:fld id="{A4BB238F-067D-43A1-AD66-05672220B1CD}" type="slidenum">
              <a:rPr lang="ru-RU" smtClean="0"/>
              <a:pPr/>
              <a:t>108</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smtClean="0"/>
          </a:p>
          <a:p>
            <a:endParaRPr lang="ru-RU" dirty="0" smtClean="0"/>
          </a:p>
          <a:p>
            <a:r>
              <a:rPr lang="ru-RU" dirty="0" smtClean="0"/>
              <a:t>Дети, вырастая, копируют вашу жизнь и срисовывают то, что созерцали на протяжении своей жизни в родительской семье.</a:t>
            </a:r>
            <a:endParaRPr lang="ru-RU" dirty="0"/>
          </a:p>
        </p:txBody>
      </p:sp>
      <p:sp>
        <p:nvSpPr>
          <p:cNvPr id="4" name="Номер слайда 3"/>
          <p:cNvSpPr>
            <a:spLocks noGrp="1"/>
          </p:cNvSpPr>
          <p:nvPr>
            <p:ph type="sldNum" sz="quarter" idx="10"/>
          </p:nvPr>
        </p:nvSpPr>
        <p:spPr/>
        <p:txBody>
          <a:bodyPr/>
          <a:lstStyle/>
          <a:p>
            <a:fld id="{2280021D-0D94-48F4-8072-E082DF2BD4A3}" type="slidenum">
              <a:rPr lang="ru-RU" smtClean="0"/>
              <a:pPr/>
              <a:t>112</a:t>
            </a:fld>
            <a:endParaRPr lang="ru-RU"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Дети драгоценны</a:t>
            </a:r>
            <a:r>
              <a:rPr lang="en-US" sz="1200" b="1" kern="1200" dirty="0" smtClean="0">
                <a:solidFill>
                  <a:schemeClr val="tx1"/>
                </a:solidFill>
                <a:latin typeface="+mn-lt"/>
                <a:ea typeface="+mn-ea"/>
                <a:cs typeface="+mn-cs"/>
              </a:rPr>
              <a:t>.</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Дети ценны для Бога.  «Дети, - говорит </a:t>
            </a:r>
            <a:r>
              <a:rPr lang="ru-RU" sz="1200" kern="1200" dirty="0" err="1" smtClean="0">
                <a:solidFill>
                  <a:schemeClr val="tx1"/>
                </a:solidFill>
                <a:latin typeface="+mn-lt"/>
                <a:ea typeface="+mn-ea"/>
                <a:cs typeface="+mn-cs"/>
              </a:rPr>
              <a:t>псалмист</a:t>
            </a:r>
            <a:r>
              <a:rPr lang="ru-RU" sz="1200" kern="1200" dirty="0" smtClean="0">
                <a:solidFill>
                  <a:schemeClr val="tx1"/>
                </a:solidFill>
                <a:latin typeface="+mn-lt"/>
                <a:ea typeface="+mn-ea"/>
                <a:cs typeface="+mn-cs"/>
              </a:rPr>
              <a:t>, - наследие от Господа» (</a:t>
            </a:r>
            <a:r>
              <a:rPr lang="ru-RU" sz="1200" kern="1200" dirty="0" err="1" smtClean="0">
                <a:solidFill>
                  <a:schemeClr val="tx1"/>
                </a:solidFill>
                <a:latin typeface="+mn-lt"/>
                <a:ea typeface="+mn-ea"/>
                <a:cs typeface="+mn-cs"/>
              </a:rPr>
              <a:t>Пс</a:t>
            </a:r>
            <a:r>
              <a:rPr lang="ru-RU" sz="1200" kern="1200" dirty="0" smtClean="0">
                <a:solidFill>
                  <a:schemeClr val="tx1"/>
                </a:solidFill>
                <a:latin typeface="+mn-lt"/>
                <a:ea typeface="+mn-ea"/>
                <a:cs typeface="+mn-cs"/>
              </a:rPr>
              <a:t>. 126:3).</a:t>
            </a:r>
            <a:r>
              <a:rPr lang="ru-RU" sz="1200" kern="1200" baseline="30000" dirty="0" smtClean="0">
                <a:solidFill>
                  <a:schemeClr val="tx1"/>
                </a:solidFill>
                <a:latin typeface="+mn-lt"/>
                <a:ea typeface="+mn-ea"/>
                <a:cs typeface="+mn-cs"/>
              </a:rPr>
              <a:t> </a:t>
            </a:r>
            <a:r>
              <a:rPr lang="ru-RU" sz="1200" kern="1200" dirty="0" smtClean="0">
                <a:solidFill>
                  <a:schemeClr val="tx1"/>
                </a:solidFill>
                <a:latin typeface="+mn-lt"/>
                <a:ea typeface="+mn-ea"/>
                <a:cs typeface="+mn-cs"/>
              </a:rPr>
              <a:t> Христос любит детей</a:t>
            </a:r>
            <a:r>
              <a:rPr lang="en-US" sz="1200" kern="1200" dirty="0" smtClean="0">
                <a:solidFill>
                  <a:schemeClr val="tx1"/>
                </a:solidFill>
                <a:latin typeface="+mn-lt"/>
                <a:ea typeface="+mn-ea"/>
                <a:cs typeface="+mn-cs"/>
              </a:rPr>
              <a:t>. </a:t>
            </a:r>
            <a:r>
              <a:rPr lang="ru-RU" sz="1200" kern="1200" dirty="0" smtClean="0">
                <a:solidFill>
                  <a:schemeClr val="tx1"/>
                </a:solidFill>
                <a:latin typeface="+mn-lt"/>
                <a:ea typeface="+mn-ea"/>
                <a:cs typeface="+mn-cs"/>
              </a:rPr>
              <a:t>Будучи на земле, Он близко с ними общался, приглашал их прийти к Нему, высоко оценивал их веру, как пример той веры, которая нужна, чтобы войти в Его Царство, и строго предупреждал любого, по чьей вине они споткнуться  (</a:t>
            </a:r>
            <a:r>
              <a:rPr lang="ru-RU" sz="1200" kern="1200" dirty="0" err="1" smtClean="0">
                <a:solidFill>
                  <a:schemeClr val="tx1"/>
                </a:solidFill>
                <a:latin typeface="+mn-lt"/>
                <a:ea typeface="+mn-ea"/>
                <a:cs typeface="+mn-cs"/>
              </a:rPr>
              <a:t>Мф</a:t>
            </a:r>
            <a:r>
              <a:rPr lang="ru-RU" sz="1200" kern="1200" dirty="0" smtClean="0">
                <a:solidFill>
                  <a:schemeClr val="tx1"/>
                </a:solidFill>
                <a:latin typeface="+mn-lt"/>
                <a:ea typeface="+mn-ea"/>
                <a:cs typeface="+mn-cs"/>
              </a:rPr>
              <a:t>. 18:3; 19:14; </a:t>
            </a:r>
            <a:r>
              <a:rPr lang="ru-RU" sz="1200" kern="1200" dirty="0" err="1" smtClean="0">
                <a:solidFill>
                  <a:schemeClr val="tx1"/>
                </a:solidFill>
                <a:latin typeface="+mn-lt"/>
                <a:ea typeface="+mn-ea"/>
                <a:cs typeface="+mn-cs"/>
              </a:rPr>
              <a:t>Мк</a:t>
            </a:r>
            <a:r>
              <a:rPr lang="ru-RU" sz="1200" kern="1200" dirty="0" smtClean="0">
                <a:solidFill>
                  <a:schemeClr val="tx1"/>
                </a:solidFill>
                <a:latin typeface="+mn-lt"/>
                <a:ea typeface="+mn-ea"/>
                <a:cs typeface="+mn-cs"/>
              </a:rPr>
              <a:t>. 9:37-42; Лк. 18:16).</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«Дети - это наследие Господа, и мы ответственны перед Ним за управление Его достоянием» (</a:t>
            </a:r>
            <a:r>
              <a:rPr lang="ru-RU" sz="1200" i="1" kern="1200" dirty="0" smtClean="0">
                <a:solidFill>
                  <a:schemeClr val="tx1"/>
                </a:solidFill>
                <a:latin typeface="+mn-lt"/>
                <a:ea typeface="+mn-ea"/>
                <a:cs typeface="+mn-cs"/>
              </a:rPr>
              <a:t>Христианский дом</a:t>
            </a:r>
            <a:r>
              <a:rPr lang="ru-RU" sz="1200" kern="1200" dirty="0" smtClean="0">
                <a:solidFill>
                  <a:schemeClr val="tx1"/>
                </a:solidFill>
                <a:latin typeface="+mn-lt"/>
                <a:ea typeface="+mn-ea"/>
                <a:cs typeface="+mn-cs"/>
              </a:rPr>
              <a:t>, с. 159).</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«Помните, что ваши сыновья и дочери являются младшими членами Божьей семьи. Он доверил их вашему попечению, чтобы вы воспитывали и обучали их для неба» (</a:t>
            </a:r>
            <a:r>
              <a:rPr lang="ru-RU" sz="1200" i="1" kern="1200" dirty="0" smtClean="0">
                <a:solidFill>
                  <a:schemeClr val="tx1"/>
                </a:solidFill>
                <a:latin typeface="+mn-lt"/>
                <a:ea typeface="+mn-ea"/>
                <a:cs typeface="+mn-cs"/>
              </a:rPr>
              <a:t>Христианский дом</a:t>
            </a:r>
            <a:r>
              <a:rPr lang="ru-RU" sz="1200" kern="1200" dirty="0" smtClean="0">
                <a:solidFill>
                  <a:schemeClr val="tx1"/>
                </a:solidFill>
                <a:latin typeface="+mn-lt"/>
                <a:ea typeface="+mn-ea"/>
                <a:cs typeface="+mn-cs"/>
              </a:rPr>
              <a:t>, с. 161).</a:t>
            </a:r>
          </a:p>
          <a:p>
            <a:r>
              <a:rPr lang="ru-RU" sz="1200" kern="1200" dirty="0" smtClean="0">
                <a:solidFill>
                  <a:schemeClr val="tx1"/>
                </a:solidFill>
                <a:latin typeface="+mn-lt"/>
                <a:ea typeface="+mn-ea"/>
                <a:cs typeface="+mn-cs"/>
              </a:rPr>
              <a:t> </a:t>
            </a:r>
          </a:p>
          <a:p>
            <a:r>
              <a:rPr lang="ru-RU" sz="1200" kern="1200" dirty="0" smtClean="0">
                <a:solidFill>
                  <a:schemeClr val="tx1"/>
                </a:solidFill>
                <a:latin typeface="+mn-lt"/>
                <a:ea typeface="+mn-ea"/>
                <a:cs typeface="+mn-cs"/>
              </a:rPr>
              <a:t>«Ваши дети настолько дороги для Христа, что Он отдал за них Свою жизнь. Обходитесь с ними как с существами, которых Он приобрел Своей Кровью. Терпеливо и настойчиво воспитывайте их для Него. Учите их с любовью и выдержкой» (</a:t>
            </a:r>
            <a:r>
              <a:rPr lang="ru-RU" sz="1200" i="1" kern="1200" dirty="0" smtClean="0">
                <a:solidFill>
                  <a:schemeClr val="tx1"/>
                </a:solidFill>
                <a:latin typeface="+mn-lt"/>
                <a:ea typeface="+mn-ea"/>
                <a:cs typeface="+mn-cs"/>
              </a:rPr>
              <a:t>Христианский дом</a:t>
            </a:r>
            <a:r>
              <a:rPr lang="ru-RU" sz="1200" kern="1200" dirty="0" smtClean="0">
                <a:solidFill>
                  <a:schemeClr val="tx1"/>
                </a:solidFill>
                <a:latin typeface="+mn-lt"/>
                <a:ea typeface="+mn-ea"/>
                <a:cs typeface="+mn-cs"/>
              </a:rPr>
              <a:t>, с. 279).</a:t>
            </a:r>
          </a:p>
          <a:p>
            <a:r>
              <a:rPr lang="ru-RU" sz="1200" kern="1200" dirty="0" smtClean="0">
                <a:solidFill>
                  <a:schemeClr val="tx1"/>
                </a:solidFill>
                <a:latin typeface="+mn-lt"/>
                <a:ea typeface="+mn-ea"/>
                <a:cs typeface="+mn-cs"/>
              </a:rPr>
              <a:t> </a:t>
            </a:r>
          </a:p>
          <a:p>
            <a:endParaRPr lang="ru-RU" dirty="0"/>
          </a:p>
        </p:txBody>
      </p:sp>
      <p:sp>
        <p:nvSpPr>
          <p:cNvPr id="4" name="Номер слайда 3"/>
          <p:cNvSpPr>
            <a:spLocks noGrp="1"/>
          </p:cNvSpPr>
          <p:nvPr>
            <p:ph type="sldNum" sz="quarter" idx="10"/>
          </p:nvPr>
        </p:nvSpPr>
        <p:spPr/>
        <p:txBody>
          <a:bodyPr/>
          <a:lstStyle/>
          <a:p>
            <a:fld id="{9399F869-20CD-4120-B1E8-CDE96A0D3AF2}" type="slidenum">
              <a:rPr lang="ru-RU" smtClean="0"/>
              <a:pPr/>
              <a:t>113</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Первое, на что стоит обратить внимание, это подбор мебели. К сожалению, детские редко бывают больших размеров, обычно это помещение площадью 12–18 квадратных метров. Оборудовать на такой площади несколько функциональных зон достаточного размера не просто, особенно, если комната предназначена для нескольких малышей.</a:t>
            </a:r>
          </a:p>
          <a:p>
            <a:r>
              <a:rPr lang="ru-RU" sz="1200" kern="1200" dirty="0" smtClean="0">
                <a:solidFill>
                  <a:schemeClr val="tx1"/>
                </a:solidFill>
                <a:latin typeface="+mn-lt"/>
                <a:ea typeface="+mn-ea"/>
                <a:cs typeface="+mn-cs"/>
              </a:rPr>
              <a:t>Популярным и удобным решением является использование многофункциональной мебели. Совмещение в одной конструкции кровати, рабочего места, шкафа для одежды и шкафчиков для игрушек позволяет сэкономить много пространства. Например, спальное место может располагаться на втором ярусе, в ступенях лестницы спрятаны ящики для вещей, а первый ярус занимает рабочий стол. Если у вас два малыша, то сэкономить место поможет схожая конструкция — двухъярусная кровать, которая обычно снабжена ящиками для вещей, шкафом, рабочим столом. </a:t>
            </a:r>
            <a:r>
              <a:rPr lang="ru-RU" sz="1200" b="1" kern="1200" dirty="0" smtClean="0">
                <a:solidFill>
                  <a:schemeClr val="tx1"/>
                </a:solidFill>
                <a:latin typeface="+mn-lt"/>
                <a:ea typeface="+mn-ea"/>
                <a:cs typeface="+mn-cs"/>
              </a:rPr>
              <a:t>Дизайн детской комнаты для двоих</a:t>
            </a:r>
            <a:r>
              <a:rPr lang="ru-RU" sz="1200" kern="1200" dirty="0" smtClean="0">
                <a:solidFill>
                  <a:schemeClr val="tx1"/>
                </a:solidFill>
                <a:latin typeface="+mn-lt"/>
                <a:ea typeface="+mn-ea"/>
                <a:cs typeface="+mn-cs"/>
              </a:rPr>
              <a:t> часто включат подобные решения. </a:t>
            </a:r>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25000" lnSpcReduction="20000"/>
          </a:bodyPr>
          <a:lstStyle/>
          <a:p>
            <a:r>
              <a:rPr lang="ru-RU" sz="1200" b="0" i="0" kern="1200" dirty="0" smtClean="0">
                <a:solidFill>
                  <a:schemeClr val="tx1"/>
                </a:solidFill>
                <a:latin typeface="+mn-lt"/>
                <a:ea typeface="+mn-ea"/>
                <a:cs typeface="+mn-cs"/>
              </a:rPr>
              <a:t>Глава 76. Приготовление к церковному членству</a:t>
            </a:r>
          </a:p>
          <a:p>
            <a:r>
              <a:rPr lang="ru-RU" sz="1200" b="0" i="0" kern="1200" dirty="0" smtClean="0">
                <a:solidFill>
                  <a:schemeClr val="tx1"/>
                </a:solidFill>
                <a:latin typeface="+mn-lt"/>
                <a:ea typeface="+mn-ea"/>
                <a:cs typeface="+mn-cs"/>
              </a:rPr>
              <a:t>[493] </a:t>
            </a:r>
            <a:r>
              <a:rPr lang="ru-RU" sz="1200" b="1" i="0" kern="1200" dirty="0" smtClean="0">
                <a:solidFill>
                  <a:schemeClr val="tx1"/>
                </a:solidFill>
                <a:latin typeface="+mn-lt"/>
                <a:ea typeface="+mn-ea"/>
                <a:cs typeface="+mn-cs"/>
              </a:rPr>
              <a:t>Гармоничное воспитание.</a:t>
            </a:r>
            <a:r>
              <a:rPr lang="ru-RU" sz="1200" b="0" i="0" kern="1200" dirty="0" smtClean="0">
                <a:solidFill>
                  <a:schemeClr val="tx1"/>
                </a:solidFill>
                <a:latin typeface="+mn-lt"/>
                <a:ea typeface="+mn-ea"/>
                <a:cs typeface="+mn-cs"/>
              </a:rPr>
              <a:t> - Следует наставлять так, как это предписал Бог. Детей нужно учить терпеливо, внимательно, прилежно, милосердно. На всех родителях покоится обязанность дать детям физическое, умственное и духовное воспитание. Детям необходимо постоянно указывать на Божьи требования.</a:t>
            </a:r>
          </a:p>
          <a:p>
            <a:r>
              <a:rPr lang="ru-RU" sz="1200" b="0" i="0" kern="1200" dirty="0" smtClean="0">
                <a:solidFill>
                  <a:schemeClr val="tx1"/>
                </a:solidFill>
                <a:latin typeface="+mn-lt"/>
                <a:ea typeface="+mn-ea"/>
                <a:cs typeface="+mn-cs"/>
              </a:rPr>
              <a:t>Физическое здоровье, или развитие тела, дается легче, нежели духовное воспитание...</a:t>
            </a:r>
          </a:p>
          <a:p>
            <a:r>
              <a:rPr lang="ru-RU" sz="1200" b="0" i="0" kern="1200" dirty="0" smtClean="0">
                <a:solidFill>
                  <a:schemeClr val="tx1"/>
                </a:solidFill>
                <a:latin typeface="+mn-lt"/>
                <a:ea typeface="+mn-ea"/>
                <a:cs typeface="+mn-cs"/>
              </a:rPr>
              <a:t>Бога - это жизнь вечная. Вы этому учите ваших детей или вы учите их жить по мирским стандартам? Готовитесь ли вы жить в доме, который Господь возводит для вас?.. Рассказывайте вашим детям о </a:t>
            </a:r>
            <a:r>
              <a:rPr lang="ru-RU" sz="1200" b="0" i="0" kern="1200" dirty="0" err="1" smtClean="0">
                <a:solidFill>
                  <a:schemeClr val="tx1"/>
                </a:solidFill>
                <a:latin typeface="+mn-lt"/>
                <a:ea typeface="+mn-ea"/>
                <a:cs typeface="+mn-cs"/>
              </a:rPr>
              <a:t>жизниКультура</a:t>
            </a:r>
            <a:r>
              <a:rPr lang="ru-RU" sz="1200" b="0" i="0" kern="1200" dirty="0" smtClean="0">
                <a:solidFill>
                  <a:schemeClr val="tx1"/>
                </a:solidFill>
                <a:latin typeface="+mn-lt"/>
                <a:ea typeface="+mn-ea"/>
                <a:cs typeface="+mn-cs"/>
              </a:rPr>
              <a:t> души, благодаря которой мысли становятся чистыми и возвышенными, а дела и слова источают благоухание, формируется кропотливым усилием. Чтобы очистить сад сердца от всех злых побуждений, требуется терпение.</a:t>
            </a:r>
          </a:p>
          <a:p>
            <a:r>
              <a:rPr lang="ru-RU" sz="1200" b="0" i="0" kern="1200" dirty="0" smtClean="0">
                <a:solidFill>
                  <a:schemeClr val="tx1"/>
                </a:solidFill>
                <a:latin typeface="+mn-lt"/>
                <a:ea typeface="+mn-ea"/>
                <a:cs typeface="+mn-cs"/>
              </a:rPr>
              <a:t>Ни в коем случае нельзя пренебрегать духовным воспитанием. Научим же наших детей прекрасным урокам Слова Божьего, чтобы они обрели познание Бога. Пусть они поймут, что не должны делать ничего неверного. Учите детей быть справедливыми и благоразумными. Скажите им, что вы не можете позволить им идти неверным путем. Во имя Господа Иисуса Христа приведите их к Богу, к престолу Его благодати. Пусть они знают, что Иисус живет, чтобы ходатайствовать за них. Ободряйте их формировать характер по Божественному подобию</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Главное - познание Бога и Христа. -</a:t>
            </a:r>
            <a:r>
              <a:rPr lang="ru-RU" sz="1200" b="0" i="0" kern="1200" dirty="0" smtClean="0">
                <a:solidFill>
                  <a:schemeClr val="tx1"/>
                </a:solidFill>
                <a:latin typeface="+mn-lt"/>
                <a:ea typeface="+mn-ea"/>
                <a:cs typeface="+mn-cs"/>
              </a:rPr>
              <a:t> Духовным воспитанием ни в коем случае нельзя пренебрегать, ибо "начало мудрости - страх Господень" [494] (</a:t>
            </a:r>
            <a:r>
              <a:rPr lang="ru-RU" sz="1200" b="0" i="0" kern="1200" dirty="0" err="1" smtClean="0">
                <a:solidFill>
                  <a:schemeClr val="tx1"/>
                </a:solidFill>
                <a:latin typeface="+mn-lt"/>
                <a:ea typeface="+mn-ea"/>
                <a:cs typeface="+mn-cs"/>
              </a:rPr>
              <a:t>Пс</a:t>
            </a:r>
            <a:r>
              <a:rPr lang="ru-RU" sz="1200" b="0" i="0" kern="1200" dirty="0" smtClean="0">
                <a:solidFill>
                  <a:schemeClr val="tx1"/>
                </a:solidFill>
                <a:latin typeface="+mn-lt"/>
                <a:ea typeface="+mn-ea"/>
                <a:cs typeface="+mn-cs"/>
              </a:rPr>
              <a:t>. 110:10). Некоторые родители ставят воспитание на второе место после религии, но истинное воспитание и есть религия</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Духовный практический опыт. -</a:t>
            </a:r>
            <a:r>
              <a:rPr lang="ru-RU" sz="1200" b="0" i="0" kern="1200" dirty="0" smtClean="0">
                <a:solidFill>
                  <a:schemeClr val="tx1"/>
                </a:solidFill>
                <a:latin typeface="+mn-lt"/>
                <a:ea typeface="+mn-ea"/>
                <a:cs typeface="+mn-cs"/>
              </a:rPr>
              <a:t> Родителям-христианам надо быть готовыми дать детям практическое наставление относительно духовного опыта. Бог требует этого от вас, и если вы Его не послушаете, значит, вы пренебрегаете своим долгом. Наставьте детей относительно избранных Божьих методов воспитания и условий достижения успеха в христианской жизни. Учите их, что невозможно служить Богу и одновременно излишне заботиться о земном, но не позволяйте детям вынашивать мысль, будто им нет необходимости трудиться и они могут проводить досуг в праздности. Божье Слово ясно высказывается по этому поводу</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познанию Бога.</a:t>
            </a:r>
            <a:r>
              <a:rPr lang="ru-RU" sz="1200" b="0" i="0" kern="1200" dirty="0" smtClean="0">
                <a:solidFill>
                  <a:schemeClr val="tx1"/>
                </a:solidFill>
                <a:latin typeface="+mn-lt"/>
                <a:ea typeface="+mn-ea"/>
                <a:cs typeface="+mn-cs"/>
              </a:rPr>
              <a:t> - Познание  Спасителя, Его смерти и воскресении. Побуждайте их изучать Библию... Учите детей формировать характер, который останется с ними на всю вечность. Как никогда прежде, мы должны молиться, чтобы Бог сохранил и благословил наших детей</a:t>
            </a:r>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ежедневному покаянию и прощению. -</a:t>
            </a:r>
            <a:r>
              <a:rPr lang="ru-RU" sz="1200" b="0" i="0" kern="1200" dirty="0" smtClean="0">
                <a:solidFill>
                  <a:schemeClr val="tx1"/>
                </a:solidFill>
                <a:latin typeface="+mn-lt"/>
                <a:ea typeface="+mn-ea"/>
                <a:cs typeface="+mn-cs"/>
              </a:rPr>
              <a:t> Уметь точно определить, когда конкретно их грехи были прощены, не суть как важно. Детей необходимо научить, что их заблуждения и ошибки следует нести к Богу в самом раннем детстве. Учите их ежедневно просить у Него прощения за неверно сделанные поступки, и предупредите, что Иисус слышит простую молитву раскаявшегося сердца, Он простит и примет их, как принимал детей, ко- [495] </a:t>
            </a:r>
            <a:r>
              <a:rPr lang="ru-RU" sz="1200" b="0" i="0" kern="1200" dirty="0" err="1" smtClean="0">
                <a:solidFill>
                  <a:schemeClr val="tx1"/>
                </a:solidFill>
                <a:latin typeface="+mn-lt"/>
                <a:ea typeface="+mn-ea"/>
                <a:cs typeface="+mn-cs"/>
              </a:rPr>
              <a:t>торых</a:t>
            </a:r>
            <a:r>
              <a:rPr lang="ru-RU" sz="1200" b="0" i="0" kern="1200" dirty="0" smtClean="0">
                <a:solidFill>
                  <a:schemeClr val="tx1"/>
                </a:solidFill>
                <a:latin typeface="+mn-lt"/>
                <a:ea typeface="+mn-ea"/>
                <a:cs typeface="+mn-cs"/>
              </a:rPr>
              <a:t> приносили к Нему, когда Он жил на земле</a:t>
            </a:r>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здравому учению.</a:t>
            </a:r>
            <a:r>
              <a:rPr lang="ru-RU" sz="1200" b="0" i="0" kern="1200" dirty="0" smtClean="0">
                <a:solidFill>
                  <a:schemeClr val="tx1"/>
                </a:solidFill>
                <a:latin typeface="+mn-lt"/>
                <a:ea typeface="+mn-ea"/>
                <a:cs typeface="+mn-cs"/>
              </a:rPr>
              <a:t> - Все, понимающие истину, осознающие ее важность и имеющие опыт в познании Бога, обязаны научить своих детей здравому учению. Они должны познакомить их с великими столпами нашей веры, раскрыть, почему мы - адвентисты седьмого дня, почему мы призваны, как и народ израильский, быть особенным народом, святым, отделенным и непохожим на всех других людей на земле. Все это необходимо объяснять детям простым, доступным для понимания языком; и по мере их возрастания им нужно объяснять все более и более глубокие истины, соответствующие их возрасту и способностям, чтобы фундамент истины закладывался в их сознании глубоко и широко</a:t>
            </a:r>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Вразумляйте коротко и часто. -</a:t>
            </a:r>
            <a:r>
              <a:rPr lang="ru-RU" sz="1200" b="0" i="0" kern="1200" dirty="0" smtClean="0">
                <a:solidFill>
                  <a:schemeClr val="tx1"/>
                </a:solidFill>
                <a:latin typeface="+mn-lt"/>
                <a:ea typeface="+mn-ea"/>
                <a:cs typeface="+mn-cs"/>
              </a:rPr>
              <a:t> Наставникам детей и молодежи следует избегать утомительных назиданий. Краткая и конкретная беседа окажет благотворное влияние. Если сказать надо многое, сделайте это при помощи коротких, но частых бесед. Несколько интересных замечаний, высказанных в нужное время, окажутся более полезными, чем длинное наставление. Долгие назидания утомляют молодой ум. Слишком продолжительные разговоры вызовут у детей и юношей- отвращение к духовному наставлению, подобно тому, как переедание обременяет желудок, уменьшает аппетит и вызовет отвращение к еде</a:t>
            </a:r>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Вечернее время драгоценно.</a:t>
            </a:r>
            <a:r>
              <a:rPr lang="ru-RU" sz="1200" b="0" i="0" kern="1200" dirty="0" smtClean="0">
                <a:solidFill>
                  <a:schemeClr val="tx1"/>
                </a:solidFill>
                <a:latin typeface="+mn-lt"/>
                <a:ea typeface="+mn-ea"/>
                <a:cs typeface="+mn-cs"/>
              </a:rPr>
              <a:t> - Дом необходимо сделать школой добрых наставлений, а не местом нудной работы. Особенно надо дорожить вечерами, чтобы в эти часы наставлять детей на путь праведности</a:t>
            </a:r>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Повторное обращение к Божьим обетованиям. -</a:t>
            </a:r>
            <a:r>
              <a:rPr lang="ru-RU" sz="1200" b="0" i="0" kern="1200" dirty="0" smtClean="0">
                <a:solidFill>
                  <a:schemeClr val="tx1"/>
                </a:solidFill>
                <a:latin typeface="+mn-lt"/>
                <a:ea typeface="+mn-ea"/>
                <a:cs typeface="+mn-cs"/>
              </a:rPr>
              <a:t> Нам нужно признать Духа Святого своим [496] Просветителем. Святой Дух любит обращаться к детям и открывать им красоты Слова. Обетования, сказанные великим Учителем, пленят чувства и оживят душу ребенка духовной Божественной силой. Восприимчивый детский ум начнет все глубже воспринимать духовные истины, и они стеной встанут против искушений врага</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Сделайте духовное наставление приятным.</a:t>
            </a:r>
            <a:r>
              <a:rPr lang="ru-RU" sz="1200" b="0" i="0" kern="1200" dirty="0" smtClean="0">
                <a:solidFill>
                  <a:schemeClr val="tx1"/>
                </a:solidFill>
                <a:latin typeface="+mn-lt"/>
                <a:ea typeface="+mn-ea"/>
                <a:cs typeface="+mn-cs"/>
              </a:rPr>
              <a:t> - Необходимо с самых ранних лет давать детям духовные наставления, причем наставлять их следует не в духе осуждения, но в духе радости и счастья. Матерям надо неустанно бодрствовать, чтобы искушения не прокрались к детям в том виде, в каком они не могли бы распознать их. Родители должны оберегать своих детей с помощью мудрых, добрых наставлений. Как лучшие друзья этих неопытных созданий родители обязаны помогать им побеждать, быть победителями. Родителям надо</a:t>
            </a:r>
          </a:p>
          <a:p>
            <a:r>
              <a:rPr lang="ru-RU" sz="1200" b="0" i="0" kern="1200" dirty="0" smtClean="0">
                <a:solidFill>
                  <a:schemeClr val="tx1"/>
                </a:solidFill>
                <a:latin typeface="+mn-lt"/>
                <a:ea typeface="+mn-ea"/>
                <a:cs typeface="+mn-cs"/>
              </a:rPr>
              <a:t>принимать во внимание, что их дорогие дети, старающиеся поступать справедливо, являются маленькими членами Божьей семьи, и им следует быть искренно заинтересованными в том, чтобы помогать детям выравнивать стези на царственном пути послушания. С нежной заинтересованностью родители должны день за днем учить их тому, что значит быть детьми Божьими и как отдавать волю в послушание Ему. Учите детей, что послушание Богу подразумевает послушание родителям. Это должно быть ежедневной, ежечасной работой. Родители, бодрствуйте, бодрствуйте и молитесь, и делайте ваших детей своими соработниками</a:t>
            </a:r>
            <a:r>
              <a:rPr lang="ru-RU" sz="1200" b="0" i="0" kern="1200" baseline="30000" dirty="0" smtClean="0">
                <a:solidFill>
                  <a:schemeClr val="tx1"/>
                </a:solidFill>
                <a:latin typeface="+mn-lt"/>
                <a:ea typeface="+mn-ea"/>
                <a:cs typeface="+mn-cs"/>
              </a:rPr>
              <a:t>10</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Преподавайте духовные истины, занимая детей домашними делами.</a:t>
            </a:r>
            <a:r>
              <a:rPr lang="ru-RU" sz="1200" b="0" i="0" kern="1200" dirty="0" smtClean="0">
                <a:solidFill>
                  <a:schemeClr val="tx1"/>
                </a:solidFill>
                <a:latin typeface="+mn-lt"/>
                <a:ea typeface="+mn-ea"/>
                <a:cs typeface="+mn-cs"/>
              </a:rPr>
              <a:t> - Бог поручил родителям и учителям дело воспитания детей и молодежи в области санитарии, и каждый совершенный поступок может стать для них духовным уроком. Стараясь приучить детей к физической чистоплотности, [497] нам надо убеждать их, что Бог желает, чтобы они были чисты сердцем так же, как и телом. Подметая комнату, они могут познать, как Господь очищает сердце. Они не должны закрывать двери и окна и распылять в комнате освежитель, напротив - открыть двери, широко распахнуть окна и старательно вытряхнуть всю пыль. Подобным же образом окна влечений и чувств следует открыть для неба, а пыль эгоизма и мирских устремлений необходимо вытряхнуть. Благодать Божья подметет все тайники души, и каждый элемент естества очистится и оживится Духом Божьим. Беспорядок и неаккуратность в ежедневных обязанностях приведут к забвению Бога и соблюдению всего лишь вида благочестия в исповедании веры без связи с реальностью. Нам надо постоянно бодрствовать и молиться, иначе мы ухватимся за тень и упустим суть. Живая вера как золотая нить должна проходить через каждодневный опыт исполнения мелких обязанностей</a:t>
            </a:r>
            <a:r>
              <a:rPr lang="ru-RU" sz="1200" b="0" i="0" kern="1200" baseline="30000" dirty="0" smtClean="0">
                <a:solidFill>
                  <a:schemeClr val="tx1"/>
                </a:solidFill>
                <a:latin typeface="+mn-lt"/>
                <a:ea typeface="+mn-ea"/>
                <a:cs typeface="+mn-cs"/>
              </a:rPr>
              <a:t>11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Воспитание сердца имеет большее значение, чем книжное образование.</a:t>
            </a:r>
            <a:r>
              <a:rPr lang="ru-RU" sz="1200" b="0" i="0" kern="1200" dirty="0" smtClean="0">
                <a:solidFill>
                  <a:schemeClr val="tx1"/>
                </a:solidFill>
                <a:latin typeface="+mn-lt"/>
                <a:ea typeface="+mn-ea"/>
                <a:cs typeface="+mn-cs"/>
              </a:rPr>
              <a:t> - Молодые люди правы, когда считают, что они должны добиваться максимального развития своих умственных сил. Нам не следует ограничивать образование, которому Бог не поставил предела. Но наши достижения останутся бесполезными, если не будут употреблены во славу Божью и для блага людей. Если наши знания не являются средством достижения высочайших целей, они ничего не стоят...</a:t>
            </a:r>
          </a:p>
          <a:p>
            <a:r>
              <a:rPr lang="ru-RU" sz="1200" b="0" i="0" kern="1200" dirty="0" smtClean="0">
                <a:solidFill>
                  <a:schemeClr val="tx1"/>
                </a:solidFill>
                <a:latin typeface="+mn-lt"/>
                <a:ea typeface="+mn-ea"/>
                <a:cs typeface="+mn-cs"/>
              </a:rPr>
              <a:t>Воспитание сердца имеет большее значение, чем книжное образование. Хорошо, и даже необходимо, приобретать познание о мире, в котором мы живем; но если мы не будем брать в расчет вечность, то потерпим крах, от которого никогда не сможем оправиться</a:t>
            </a:r>
            <a:r>
              <a:rPr lang="ru-RU" sz="1200" b="0" i="0" kern="1200" baseline="30000" dirty="0" smtClean="0">
                <a:solidFill>
                  <a:schemeClr val="tx1"/>
                </a:solidFill>
                <a:latin typeface="+mn-lt"/>
                <a:ea typeface="+mn-ea"/>
                <a:cs typeface="+mn-cs"/>
              </a:rPr>
              <a:t>12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[498] </a:t>
            </a:r>
            <a:r>
              <a:rPr lang="ru-RU" sz="1200" b="1" i="0" kern="1200" dirty="0" smtClean="0">
                <a:solidFill>
                  <a:schemeClr val="tx1"/>
                </a:solidFill>
                <a:latin typeface="+mn-lt"/>
                <a:ea typeface="+mn-ea"/>
                <a:cs typeface="+mn-cs"/>
              </a:rPr>
              <a:t>Взаимная польза.</a:t>
            </a:r>
            <a:r>
              <a:rPr lang="ru-RU" sz="1200" b="0" i="0" kern="1200" dirty="0" smtClean="0">
                <a:solidFill>
                  <a:schemeClr val="tx1"/>
                </a:solidFill>
                <a:latin typeface="+mn-lt"/>
                <a:ea typeface="+mn-ea"/>
                <a:cs typeface="+mn-cs"/>
              </a:rPr>
              <a:t> - Наши дети являются собственностью Господа. Они были куплены дорогою ценою. Эту мысль надо сделать главной движущей силой наших забот о них. Мы сможем успешнее всего заверить детей во спасении и сохранить от пути искушения, если будем постоянно наставлять их в Слове Божьем. И когда родители начнут учиться вместе со своими детьми, они сами станут быстрее возрастать в познании истины. Продолжая таким образом познавать Господа, они избавятся от неверия, их вера и активность возрастут, уверенность и надежда углубятся</a:t>
            </a:r>
            <a:r>
              <a:rPr lang="ru-RU" sz="1200" b="0" i="0" kern="1200" baseline="30000" dirty="0" smtClean="0">
                <a:solidFill>
                  <a:schemeClr val="tx1"/>
                </a:solidFill>
                <a:latin typeface="+mn-lt"/>
                <a:ea typeface="+mn-ea"/>
                <a:cs typeface="+mn-cs"/>
              </a:rPr>
              <a:t>13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Как родители могут стать камнем преткновения.</a:t>
            </a:r>
            <a:r>
              <a:rPr lang="ru-RU" sz="1200" b="0" i="0" kern="1200" dirty="0" smtClean="0">
                <a:solidFill>
                  <a:schemeClr val="tx1"/>
                </a:solidFill>
                <a:latin typeface="+mn-lt"/>
                <a:ea typeface="+mn-ea"/>
                <a:cs typeface="+mn-cs"/>
              </a:rPr>
              <a:t> - Какой пример вы подаете своим детям? Есть ли порядок в вашем доме? Вам надо воспитывать своих детей добрыми, кроткими, отзывчивыми, чтобы они заботились об окружающих, быстро откликались на просьбы и, что самое главное, уважали религию и понимали важность Божьих требований</a:t>
            </a:r>
            <a:r>
              <a:rPr lang="ru-RU" sz="1200" b="0" i="0" kern="1200" baseline="30000" dirty="0" smtClean="0">
                <a:solidFill>
                  <a:schemeClr val="tx1"/>
                </a:solidFill>
                <a:latin typeface="+mn-lt"/>
                <a:ea typeface="+mn-ea"/>
                <a:cs typeface="+mn-cs"/>
              </a:rPr>
              <a:t>14</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Если средства, предусмотренные Богом для воспитания детей, в каждой семье будут использоваться в Его страхе и любви, то мальчики и девочки достаточно рано проявят глубокое и гармоничное благочестие. Они покажут, насколько ценным является правильное воспитание и твердая дисциплина. Но случается и так, что слова учителя, оказывающие на детей вполне определенное впечатление, противоречат словам и действиям родителей. Восприимчивые, хотя и своенравные сердца детей чаще всего оказываются под влиянием истины, но нередко дети подвергаются искушениям со стороны отца или матери и становятся жертвой сатанинских обольщений. Почти невозможно поставить детей на безопасный путь, если родители не оказывают им в этом помощи. Злые чувства, выражаемые неразумными родителями, являются главной помехой для подлинного обращения детей</a:t>
            </a:r>
            <a:r>
              <a:rPr lang="ru-RU" sz="1200" b="0" i="0" kern="1200" baseline="30000" dirty="0" smtClean="0">
                <a:solidFill>
                  <a:schemeClr val="tx1"/>
                </a:solidFill>
                <a:latin typeface="+mn-lt"/>
                <a:ea typeface="+mn-ea"/>
                <a:cs typeface="+mn-cs"/>
              </a:rPr>
              <a:t>15</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Живите соответственно своих молитв. -</a:t>
            </a:r>
            <a:r>
              <a:rPr lang="ru-RU" sz="1200" b="0" i="0" kern="1200" dirty="0" smtClean="0">
                <a:solidFill>
                  <a:schemeClr val="tx1"/>
                </a:solidFill>
                <a:latin typeface="+mn-lt"/>
                <a:ea typeface="+mn-ea"/>
                <a:cs typeface="+mn-cs"/>
              </a:rPr>
              <a:t> "Если [499] пребудете во Мне и слова Мои в вас пребудут, то, чего ни пожелаете, просите, и будет вам". Молясь, представьте это обетование. У вас есть благословенная возможность приходить к Нему со святым дерзновением. Когда мы искренно просим Его осветить нас Своим светом, Он услышит нас и ответит нам. Но мы должны жить в соответствии с нашими молитвами. Они бесполезны, если мы живем в противоречии с ними. Я видела отца, который, прочитав место из Священного Писания и вознеся молитву, очень часто, едва встав с колен, начинал бранить детей. Мог ли Господь ответить на его молитву? И если, отругав детей, отец возносит молитву, принесет ли она пользу детям? Нет, такую молитву нельзя считать исповеданием перед Богом</a:t>
            </a:r>
            <a:r>
              <a:rPr lang="ru-RU" sz="1200" b="0" i="0" kern="1200" baseline="30000" dirty="0" smtClean="0">
                <a:solidFill>
                  <a:schemeClr val="tx1"/>
                </a:solidFill>
                <a:latin typeface="+mn-lt"/>
                <a:ea typeface="+mn-ea"/>
                <a:cs typeface="+mn-cs"/>
              </a:rPr>
              <a:t>16</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Когда дети готовы к крещению. -</a:t>
            </a:r>
            <a:r>
              <a:rPr lang="ru-RU" sz="1200" b="0" i="0" kern="1200" dirty="0" smtClean="0">
                <a:solidFill>
                  <a:schemeClr val="tx1"/>
                </a:solidFill>
                <a:latin typeface="+mn-lt"/>
                <a:ea typeface="+mn-ea"/>
                <a:cs typeface="+mn-cs"/>
              </a:rPr>
              <a:t> Предостерегайте ваших детей даже думать о том, что они не являются детьми Божьими, если не достигли возраста крещения. Крещение не делает детей христианами, оно также не обращает их. Крещение - лишь внешний знак того, что они сознают, что должны быть детьми Божьими, верить в Иисуса Христа как их личного Спасителя и впредь жить для Христа</a:t>
            </a:r>
            <a:r>
              <a:rPr lang="ru-RU" sz="1200" b="0" i="0" kern="1200" baseline="30000" dirty="0" smtClean="0">
                <a:solidFill>
                  <a:schemeClr val="tx1"/>
                </a:solidFill>
                <a:latin typeface="+mn-lt"/>
                <a:ea typeface="+mn-ea"/>
                <a:cs typeface="+mn-cs"/>
              </a:rPr>
              <a:t>17</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Родителям, дети которых желают принять крещение, надо потрудиться; им следует верно наставить детей и побудить их исследовать себя. Крещение - это самый священный и важный обряд, и люди должны вполне понимать его значение. Он означает раскаяние в грехах и начало новой жизни во Христе Иисусе. Не должно быть </a:t>
            </a:r>
            <a:r>
              <a:rPr lang="ru-RU" sz="1200" b="0" i="0" kern="1200" dirty="0" err="1" smtClean="0">
                <a:solidFill>
                  <a:schemeClr val="tx1"/>
                </a:solidFill>
                <a:latin typeface="+mn-lt"/>
                <a:ea typeface="+mn-ea"/>
                <a:cs typeface="+mn-cs"/>
              </a:rPr>
              <a:t>не-уместной</a:t>
            </a:r>
            <a:r>
              <a:rPr lang="ru-RU" sz="1200" b="0" i="0" kern="1200" dirty="0" smtClean="0">
                <a:solidFill>
                  <a:schemeClr val="tx1"/>
                </a:solidFill>
                <a:latin typeface="+mn-lt"/>
                <a:ea typeface="+mn-ea"/>
                <a:cs typeface="+mn-cs"/>
              </a:rPr>
              <a:t> поспешности в принятии этого таинства. Пусть родители и дети принимают во внимание необходимую цену. Соглашаясь на крещение своих детей, родители дают святой обет самим себе быть верными управителями детей, [500] наставлять их в деле формирования характера. Они обещают с особым интересом оберегать этих овечек Божьего стада, чтобы они не бесчестили веру, которую исповедуют...</a:t>
            </a:r>
          </a:p>
          <a:p>
            <a:r>
              <a:rPr lang="ru-RU" sz="1200" b="0" i="0" kern="1200" dirty="0" smtClean="0">
                <a:solidFill>
                  <a:schemeClr val="tx1"/>
                </a:solidFill>
                <a:latin typeface="+mn-lt"/>
                <a:ea typeface="+mn-ea"/>
                <a:cs typeface="+mn-cs"/>
              </a:rPr>
              <a:t>Когда наступает самый счастливый период в жизни детей, когда они всем сердцем любят Иисуса и желают принять крещение, тогда поступайте с ними верно. Прежде чем они совершат обряд крещения, спросите их, является ли главной целью их жизни труд для Бога. Затем расскажите им, с чего следует начинать. Это первые уроки, и они значат очень и очень много. Простыми словами учите детей, как им совершать свое первое служение Богу. Сделайте работу как можно более понятной. Объясните, что значит отдать себя Господу, как исполнять, пользуясь советом родителей-христиан, именно то, что предписывает Его Слово</a:t>
            </a:r>
            <a:r>
              <a:rPr lang="ru-RU" sz="1200" b="0" i="0" kern="1200" baseline="30000" dirty="0" smtClean="0">
                <a:solidFill>
                  <a:schemeClr val="tx1"/>
                </a:solidFill>
                <a:latin typeface="+mn-lt"/>
                <a:ea typeface="+mn-ea"/>
                <a:cs typeface="+mn-cs"/>
              </a:rPr>
              <a:t>18</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Родительский долг после крещения.</a:t>
            </a:r>
            <a:r>
              <a:rPr lang="ru-RU" sz="1200" b="0" i="0" kern="1200" dirty="0" smtClean="0">
                <a:solidFill>
                  <a:schemeClr val="tx1"/>
                </a:solidFill>
                <a:latin typeface="+mn-lt"/>
                <a:ea typeface="+mn-ea"/>
                <a:cs typeface="+mn-cs"/>
              </a:rPr>
              <a:t> - После добросовестного труда, если вы удовлетворены тем, как ваши дети понимают смысл обращения и крещения, и они уже стали поистине обращенными, пусть они будут крещены. Но, я повторяю, прежде всего приготовьте себя к служению верных пастырей, чтобы направлять стопы неопытных детей на узкий путь послушания. Бог должен действовать через родителей, дабы они могли подавать своим детям правильный пример любви, обходительности, христианского смирения и полной отдачи себя Христу. Если вы даете свое согласие на крещение ваших детей, а затем позволяете им поступать по их выбору, не сознавая особого долга хранить их стопы на прямой стезе, значит, вы сами понесете ответственность, когда дети утратят веру, мужество и интерес к истине</a:t>
            </a:r>
            <a:r>
              <a:rPr lang="ru-RU" sz="1200" b="0" i="0" kern="1200" baseline="30000" dirty="0" smtClean="0">
                <a:solidFill>
                  <a:schemeClr val="tx1"/>
                </a:solidFill>
                <a:latin typeface="+mn-lt"/>
                <a:ea typeface="+mn-ea"/>
                <a:cs typeface="+mn-cs"/>
              </a:rPr>
              <a:t>19</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Бог призывает вас готовить детей стать члена ми царской семьи, детьми Небесного Царя. Прилежно [501] трудитесь вместе с Богом для их спасения. , Если дети заблуждаются, не браните их. Никогда . не упрекайте их в том, что они, приняв крещение, поступают недостойно. Помните, что им еще долго нужно учиться выполнять свой долг как детям Божьим</a:t>
            </a:r>
            <a:r>
              <a:rPr lang="ru-RU" sz="1200" b="0" i="0" kern="1200" baseline="30000" dirty="0" smtClean="0">
                <a:solidFill>
                  <a:schemeClr val="tx1"/>
                </a:solidFill>
                <a:latin typeface="+mn-lt"/>
                <a:ea typeface="+mn-ea"/>
                <a:cs typeface="+mn-cs"/>
              </a:rPr>
              <a:t>20</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Приготовление к особому священному собранию.</a:t>
            </a:r>
            <a:r>
              <a:rPr lang="ru-RU" sz="1200" b="0" i="0" kern="1200" dirty="0" smtClean="0">
                <a:solidFill>
                  <a:schemeClr val="tx1"/>
                </a:solidFill>
                <a:latin typeface="+mn-lt"/>
                <a:ea typeface="+mn-ea"/>
                <a:cs typeface="+mn-cs"/>
              </a:rPr>
              <a:t> - Вот какой работой необходимо заниматься нашим семьям, прежде чем выехать на совместные священные собрания. Приготовление еды и одежды отодвиньте на второй план, а в первую очередь надо дома глубоко исследовать свое сердце. Молитесь три раза в день и, подобно Иакову, будьте настойчивы. Наша семья, наш дом - вот место, где мы должны найти Иисуса, а затем взять Его с собой на совместные встречи. И какими драгоценными станут проведенные там часы. Но как вы можете надеяться на то, что ощутите присутствие Господа и увидите проявление Его силы, если вы пренебрегаете личной подготовкой к столь торжественному моменту?</a:t>
            </a:r>
          </a:p>
          <a:p>
            <a:r>
              <a:rPr lang="ru-RU" sz="1200" b="0" i="0" kern="1200" dirty="0" smtClean="0">
                <a:solidFill>
                  <a:schemeClr val="tx1"/>
                </a:solidFill>
                <a:latin typeface="+mn-lt"/>
                <a:ea typeface="+mn-ea"/>
                <a:cs typeface="+mn-cs"/>
              </a:rPr>
              <a:t>Ради своей же души, ради Христа и ради ближних работайте над собой дома. Молитесь, потому что у вас нет молитвенных навыков. Пусть ваше сердце сокрушится перед Богом. Приведите в порядок дом, приготовьте детей для этого особого случая. Учите их, что не так уж важно, в какой одежде они предстанут перед Богом, но важно, чтобы они предстали перед Ним с чистыми руками и чистым сердцем. Удалите все препятствия, которые могут помешать им или которые возникнут между ними и вами. Сделав это, вы пригласите Господа в свой дом, и святые ангелы, разгоняя своим светом и присутствием тьму злых ангелов, будут сопровождать вас, когда вы отправитесь на собрание</a:t>
            </a:r>
            <a:r>
              <a:rPr lang="ru-RU" sz="1200" b="0" i="0" kern="1200" baseline="30000" dirty="0" smtClean="0">
                <a:solidFill>
                  <a:schemeClr val="tx1"/>
                </a:solidFill>
                <a:latin typeface="+mn-lt"/>
                <a:ea typeface="+mn-ea"/>
                <a:cs typeface="+mn-cs"/>
              </a:rPr>
              <a:t>21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Сейте семена истины в вере.</a:t>
            </a:r>
            <a:r>
              <a:rPr lang="ru-RU" sz="1200" b="0" i="0" kern="1200" dirty="0" smtClean="0">
                <a:solidFill>
                  <a:schemeClr val="tx1"/>
                </a:solidFill>
                <a:latin typeface="+mn-lt"/>
                <a:ea typeface="+mn-ea"/>
                <a:cs typeface="+mn-cs"/>
              </a:rPr>
              <a:t> - Работа сеятеля - это работа веры. Он не понимает тайны прорастания семени, но уверен в силе Божьей, благодаря которой растения произрастают. Сеятель бросает [502] семя в надежде собрать богатый урожай. Так же трудятся родители и учителя, ожидая урожая от посеянного семени</a:t>
            </a:r>
            <a:r>
              <a:rPr lang="ru-RU" sz="1200" b="0" i="0" kern="1200" baseline="30000" dirty="0" smtClean="0">
                <a:solidFill>
                  <a:schemeClr val="tx1"/>
                </a:solidFill>
                <a:latin typeface="+mn-lt"/>
                <a:ea typeface="+mn-ea"/>
                <a:cs typeface="+mn-cs"/>
              </a:rPr>
              <a:t>22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Следует просить Божьего благословения на посеянное семя, и убеждающая сила Святого Духа овладеет даже малышами. Если мы проявим веру в Бога, то сможем привести их к Агнцу Божьему, Который берет на Себя грех мира. Указанная работа имеет важнейшее значение для молодых членов Божьей семьи</a:t>
            </a:r>
            <a:r>
              <a:rPr lang="ru-RU" sz="1200" b="0" i="0" kern="1200" baseline="30000" dirty="0" smtClean="0">
                <a:solidFill>
                  <a:schemeClr val="tx1"/>
                </a:solidFill>
                <a:latin typeface="+mn-lt"/>
                <a:ea typeface="+mn-ea"/>
                <a:cs typeface="+mn-cs"/>
              </a:rPr>
              <a:t>23</a:t>
            </a:r>
            <a:r>
              <a:rPr lang="ru-RU" sz="1200" b="0" i="0" kern="1200" dirty="0" smtClean="0">
                <a:solidFill>
                  <a:schemeClr val="tx1"/>
                </a:solidFill>
                <a:latin typeface="+mn-lt"/>
                <a:ea typeface="+mn-ea"/>
                <a:cs typeface="+mn-cs"/>
              </a:rPr>
              <a:t>.</a:t>
            </a:r>
          </a:p>
          <a:p>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15 сентября 1904 г.</a:t>
            </a:r>
          </a:p>
          <a:p>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 Советы родителям, учителям и учащимся, с. 108.</a:t>
            </a:r>
          </a:p>
          <a:p>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 Там же, с. 42.</a:t>
            </a:r>
          </a:p>
          <a:p>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 Рукопись 16, 1895г.</a:t>
            </a:r>
          </a:p>
          <a:p>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 Рукопись 5, 1896г.</a:t>
            </a:r>
          </a:p>
          <a:p>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 Свидетельства для Церкви, т. 5, с. 330.</a:t>
            </a:r>
          </a:p>
          <a:p>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 Служители Евангелия, с. 208, 209.</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117</a:t>
            </a:fld>
            <a:endParaRPr lang="ru-RU"/>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kern="1200" dirty="0" smtClean="0">
                <a:solidFill>
                  <a:schemeClr val="tx1"/>
                </a:solidFill>
                <a:latin typeface="+mn-lt"/>
                <a:ea typeface="+mn-ea"/>
                <a:cs typeface="+mn-cs"/>
              </a:rPr>
              <a:t>Каждый дом - церковь</a:t>
            </a:r>
          </a:p>
          <a:p>
            <a:r>
              <a:rPr lang="ru-RU" sz="1200" b="0" i="0" kern="1200" dirty="0" smtClean="0">
                <a:solidFill>
                  <a:schemeClr val="tx1"/>
                </a:solidFill>
                <a:latin typeface="+mn-lt"/>
                <a:ea typeface="+mn-ea"/>
                <a:cs typeface="+mn-cs"/>
              </a:rPr>
              <a:t>[480] </a:t>
            </a:r>
            <a:r>
              <a:rPr lang="ru-RU" sz="1200" b="1" i="0" kern="1200" dirty="0" smtClean="0">
                <a:solidFill>
                  <a:schemeClr val="tx1"/>
                </a:solidFill>
                <a:latin typeface="+mn-lt"/>
                <a:ea typeface="+mn-ea"/>
                <a:cs typeface="+mn-cs"/>
              </a:rPr>
              <a:t>Родителям надо быть представителями Бога. -</a:t>
            </a:r>
            <a:r>
              <a:rPr lang="ru-RU" sz="1200" b="0" i="0" kern="1200" dirty="0" smtClean="0">
                <a:solidFill>
                  <a:schemeClr val="tx1"/>
                </a:solidFill>
                <a:latin typeface="+mn-lt"/>
                <a:ea typeface="+mn-ea"/>
                <a:cs typeface="+mn-cs"/>
              </a:rPr>
              <a:t> Каждой семье следует быть домашней церковью, прекрасным символом Церкви Божьей на небесах. Если бы родители сознавали свою ответственность перед детьми, они ни при каких обстоятельствах не раздражались бы и не бранились. Не такое воспитание дети должны получить. Многие дети научились придираться, раздражаться, браниться и потакать своим страстям только потому, что им позволялось делать это дома. Родители обязаны понимать, что в глазах детей они занимают место Бога, и их задача - поощрять каждый правильный принцип и подавлять каждую недобрую мысль</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Если родители и учителя не обращают внимания на моральные качества детей, можно сказать наверняка, что дети испортятся</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Единственная защита - это библейская религия.</a:t>
            </a:r>
            <a:r>
              <a:rPr lang="ru-RU" sz="1200" b="0" i="0" kern="1200" dirty="0" smtClean="0">
                <a:solidFill>
                  <a:schemeClr val="tx1"/>
                </a:solidFill>
                <a:latin typeface="+mn-lt"/>
                <a:ea typeface="+mn-ea"/>
                <a:cs typeface="+mn-cs"/>
              </a:rPr>
              <a:t> - Говоря в целом, наша молодежь слаба в нравственном отношении. Это следствие того, что родители не занимались воспитанием детей в раннем детстве. Познание характера Бога и наших обязанностей перед Ним не должно считаться делом второстепенной важности. Библейская религия - единственная надежная защита для молодых</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Благословенны те родители, чья жизнь является подлинным отражением Божественной жизни, когда все обетования и заповеди Божьи пробуждают в детях признательность и благоговение; благословенны те родители, чьи нежность, справедливость и долготерпение учат ребенка любви, справедливости и долготерпению Божьему; кто, приучая ребенка любить, доверять и повиноваться им, учат в то же самое время любить, доверять и повиноваться Небесному Богу. Родители, давшие своим детям такое воспитание, наделили их сокровищем более драгоценным, чем все богатства [481] мира, - сокровищем, которое пребывает вечно</a:t>
            </a:r>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Без домашней религии исповедание не представляет ценности.</a:t>
            </a:r>
            <a:r>
              <a:rPr lang="ru-RU" sz="1200" b="0" i="0" kern="1200" dirty="0" smtClean="0">
                <a:solidFill>
                  <a:schemeClr val="tx1"/>
                </a:solidFill>
                <a:latin typeface="+mn-lt"/>
                <a:ea typeface="+mn-ea"/>
                <a:cs typeface="+mn-cs"/>
              </a:rPr>
              <a:t> - Повседневные житейские дела определяют и формируют наше поведение и наш характер. Если в доме нет религии, значит, исповедание не представляет ценности. Пусть же злые слова не срываются с уст членов семьи. Пусть атмосфера дома благоухает нежной заботой о близких. На небеса попадут только те, кто в течение времени испытания сформировал характер, распространяющий небесное влияние. Святой на небе вначале должен стать святым на земле</a:t>
            </a:r>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И в доме, и в небесных дворах привлекательность характера выражается одинаково. Качество вашего христианства определяется качеством вашей жизни в семье. Благодать Христа поможет владеющим ею сделать дом счастливым местом, полным мира и покоя. Если у вас нет Духа Христова, значит, вы не принадлежите Ему и никогда не увидите искупленных святых в Его Царстве, единых с Ним на небесах. Бог желает, чтобы вы посвятили себя только Ему и представили Его характер в семье</a:t>
            </a:r>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Работа освящения начинается в доме. Кто является христианином в доме, тот будет также христианином в церкви и в мире. Многие не возрастают в благодати, потому что не прививают домашнюю религию</a:t>
            </a:r>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Родители в качестве учителей домашней церкви.</a:t>
            </a:r>
            <a:r>
              <a:rPr lang="ru-RU" sz="1200" b="0" i="0" kern="1200" dirty="0" smtClean="0">
                <a:solidFill>
                  <a:schemeClr val="tx1"/>
                </a:solidFill>
                <a:latin typeface="+mn-lt"/>
                <a:ea typeface="+mn-ea"/>
                <a:cs typeface="+mn-cs"/>
              </a:rPr>
              <a:t> - Я говорю отцам и матерям: вы можете быть преподавателями в вашей домашней церкви, вы можете быть духовными миссионерами. Пусть отцы и матери станут домашними миссионерами, защищают домашнюю атмосферу от влияния [482] недобрых и поспешных слов, чтобы домашняя школа являлась местом, которое смогут посещать ангелы, благословляя и наделяя успехом прилагаемые усилия</a:t>
            </a:r>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Рассматривайте семью как школу, готовящую детей к исполнению религиозных обязанностей. Ваши дети должны выполнить свою роль в церкви, и каждую их физическую и умственную способность следует сохранить сильной и активной для служения Христу. Детей нужно научить любить истину именно потому, что это - истина. Их необходимо освятить истиной, чтобы они устояли в великий судный день, который скоро наступит и определит, насколько каждый из нас годен присоединиться к высшей школе и стать членом царской семьи, дитятей Небесного Царя</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Они должны вести последовательный образ жизни.</a:t>
            </a:r>
            <a:r>
              <a:rPr lang="ru-RU" sz="1200" b="0" i="0" kern="1200" dirty="0" smtClean="0">
                <a:solidFill>
                  <a:schemeClr val="tx1"/>
                </a:solidFill>
                <a:latin typeface="+mn-lt"/>
                <a:ea typeface="+mn-ea"/>
                <a:cs typeface="+mn-cs"/>
              </a:rPr>
              <a:t> - Все оставляет свой отпечаток на юных умах. Они изучают выражение вашего лица, ваш голос оказывает на них большое влияние, и они стараются копировать ваши манеры. Раздражительные и сварливые отцы и матери преподают детям уроки, о которых впоследствии они будут горько сожалеть. На определенном этапе своей жизни родители будут готовы отдать весь мир, лишь бы только у них появилась возможность отучить своих детей от тех дурных привычек, которые они сами же им привили. Дети должны видеть в жизни родителей последовательность, соответствующую их вере и убеждениям. Добропорядочной жизнью и самообладанием родители могут формировать характеры детей</a:t>
            </a:r>
            <a:r>
              <a:rPr lang="ru-RU" sz="1200" b="0" i="0" kern="1200" baseline="30000" dirty="0" smtClean="0">
                <a:solidFill>
                  <a:schemeClr val="tx1"/>
                </a:solidFill>
                <a:latin typeface="+mn-lt"/>
                <a:ea typeface="+mn-ea"/>
                <a:cs typeface="+mn-cs"/>
              </a:rPr>
              <a:t>10</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Воспитывайте детей как </a:t>
            </a:r>
            <a:r>
              <a:rPr lang="ru-RU" sz="1200" b="1" i="0" kern="1200" dirty="0" err="1" smtClean="0">
                <a:solidFill>
                  <a:schemeClr val="tx1"/>
                </a:solidFill>
                <a:latin typeface="+mn-lt"/>
                <a:ea typeface="+mn-ea"/>
                <a:cs typeface="+mn-cs"/>
              </a:rPr>
              <a:t>соработников</a:t>
            </a:r>
            <a:r>
              <a:rPr lang="ru-RU" sz="1200" b="1" i="0" kern="1200" dirty="0" smtClean="0">
                <a:solidFill>
                  <a:schemeClr val="tx1"/>
                </a:solidFill>
                <a:latin typeface="+mn-lt"/>
                <a:ea typeface="+mn-ea"/>
                <a:cs typeface="+mn-cs"/>
              </a:rPr>
              <a:t> Христа.</a:t>
            </a:r>
            <a:r>
              <a:rPr lang="ru-RU" sz="1200" b="0" i="0" kern="1200" dirty="0" smtClean="0">
                <a:solidFill>
                  <a:schemeClr val="tx1"/>
                </a:solidFill>
                <a:latin typeface="+mn-lt"/>
                <a:ea typeface="+mn-ea"/>
                <a:cs typeface="+mn-cs"/>
              </a:rPr>
              <a:t> - Люди, соединенные родственными узами, имеют самые сильные права друг на друга. Членам семьи надо проявлять доброту и нежнейшую любовь. Сказанные слова и совершенные дела следует согласовывать с христианскими принципами. Таким образом дом может стать школой, в которой готовят работников для Христа.</a:t>
            </a:r>
          </a:p>
          <a:p>
            <a:r>
              <a:rPr lang="ru-RU" sz="1200" b="0" i="0" kern="1200" dirty="0" smtClean="0">
                <a:solidFill>
                  <a:schemeClr val="tx1"/>
                </a:solidFill>
                <a:latin typeface="+mn-lt"/>
                <a:ea typeface="+mn-ea"/>
                <a:cs typeface="+mn-cs"/>
              </a:rPr>
              <a:t>К дому нужно относиться как к священному [483] месту... Каждый день нашей жизни мы должны подчинять себя Богу. Таким образом мы сможем получать особую помощь и одерживать ежедневные победы. Каждый день нужно нести крест. Каждое слово должно быть взвешено, ибо мы несем ответственность перед Богом, представляя в нашей жизни, насколько это возможно, характер Христа</a:t>
            </a:r>
            <a:r>
              <a:rPr lang="ru-RU" sz="1200" b="0" i="0" kern="1200" baseline="30000" dirty="0" smtClean="0">
                <a:solidFill>
                  <a:schemeClr val="tx1"/>
                </a:solidFill>
                <a:latin typeface="+mn-lt"/>
                <a:ea typeface="+mn-ea"/>
                <a:cs typeface="+mn-cs"/>
              </a:rPr>
              <a:t>11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Роковая ошибка, которую многие совершают.</a:t>
            </a:r>
            <a:r>
              <a:rPr lang="ru-RU" sz="1200" b="0" i="0" kern="1200" dirty="0" smtClean="0">
                <a:solidFill>
                  <a:schemeClr val="tx1"/>
                </a:solidFill>
                <a:latin typeface="+mn-lt"/>
                <a:ea typeface="+mn-ea"/>
                <a:cs typeface="+mn-cs"/>
              </a:rPr>
              <a:t> - Можем ли мы воспитывать сыновей и дочерей для так называемой благопристойной жизни, если в ней исповедуется христианство, но недостает духа самопожертвования Христа, жизни, в конце которой Бог - сама истина - вынесет приговор: "Я никогда не знал вас"? Тысячи людей поступают именно так. Они надеются обеспечить своих детей благословениями Евангелия, отвергая, однако, его дух. Но так не бывает. Отвергающие преимущество общения с Христом в служении отвергают единственную возможность, делающую нас пригодными для участия с Ним в Его славе. Такие люди отрицают воспитание, которое в этой жизни дает характеру силу и благородство. Многие отцы и матери, не помогающие своим детям принять Христа, слишком поздно узнают, что этим самым они отдали детей в руки врага Бога и человека. Они одобрили неминуемую гибель детей не только для жизни грядущей, но и для настоящей. Искушение победило их. Они стали проклятием для мира, горем и стыдом для родителей</a:t>
            </a:r>
            <a:r>
              <a:rPr lang="ru-RU" sz="1200" b="0" i="0" kern="1200" baseline="30000" dirty="0" smtClean="0">
                <a:solidFill>
                  <a:schemeClr val="tx1"/>
                </a:solidFill>
                <a:latin typeface="+mn-lt"/>
                <a:ea typeface="+mn-ea"/>
                <a:cs typeface="+mn-cs"/>
              </a:rPr>
              <a:t>12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Мы не знаем, к какому служению Бог призовет наших детей. Их жизнь может пройти и под родительским кровом. Они, может быть, будут обычными тружениками или же станут проповедниками Евангелия в языческих странах, но чем бы они ни занимались, все в одинаковой мере призваны быть миссионерами Божьими, нести благодать в мир. Им надо получить такое воспитание, которое помогло бы им стоять на стороне Христа в самоотверженном служении</a:t>
            </a:r>
            <a:r>
              <a:rPr lang="ru-RU" sz="1200" b="0" i="0" kern="1200" baseline="30000" dirty="0" smtClean="0">
                <a:solidFill>
                  <a:schemeClr val="tx1"/>
                </a:solidFill>
                <a:latin typeface="+mn-lt"/>
                <a:ea typeface="+mn-ea"/>
                <a:cs typeface="+mn-cs"/>
              </a:rPr>
              <a:t>13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Учите их полагаться на Божественную</a:t>
            </a:r>
            <a:r>
              <a:rPr lang="ru-RU" sz="1200" b="0" i="0" kern="1200" dirty="0" smtClean="0">
                <a:solidFill>
                  <a:schemeClr val="tx1"/>
                </a:solidFill>
                <a:latin typeface="+mn-lt"/>
                <a:ea typeface="+mn-ea"/>
                <a:cs typeface="+mn-cs"/>
              </a:rPr>
              <a:t> [484] </a:t>
            </a:r>
            <a:r>
              <a:rPr lang="ru-RU" sz="1200" b="1" i="0" kern="1200" dirty="0" smtClean="0">
                <a:solidFill>
                  <a:schemeClr val="tx1"/>
                </a:solidFill>
                <a:latin typeface="+mn-lt"/>
                <a:ea typeface="+mn-ea"/>
                <a:cs typeface="+mn-cs"/>
              </a:rPr>
              <a:t>помощь.</a:t>
            </a:r>
            <a:r>
              <a:rPr lang="ru-RU" sz="1200" b="0" i="0" kern="1200" dirty="0" smtClean="0">
                <a:solidFill>
                  <a:schemeClr val="tx1"/>
                </a:solidFill>
                <a:latin typeface="+mn-lt"/>
                <a:ea typeface="+mn-ea"/>
                <a:cs typeface="+mn-cs"/>
              </a:rPr>
              <a:t> - Если вы желаете, чтобы ваши дети обладали хорошо развитыми способностями творить добро, научите их стремиться к вечности. Если они наставлены полагаться на Божественную помощь в затруднениях и опасностях, у них найдется достаточно силы обуздать страсть и побороть внутреннее искушение поступить неверно. Связь с Источником мудрости даст свет и силу отличить добро от зла. Одаренные таким образом станут морально и интеллектуально сильными, будут иметь более ясное видение и лучшее суждение даже во временных делах</a:t>
            </a:r>
            <a:r>
              <a:rPr lang="ru-RU" sz="1200" b="0" i="0" kern="1200" baseline="30000" dirty="0" smtClean="0">
                <a:solidFill>
                  <a:schemeClr val="tx1"/>
                </a:solidFill>
                <a:latin typeface="+mn-lt"/>
                <a:ea typeface="+mn-ea"/>
                <a:cs typeface="+mn-cs"/>
              </a:rPr>
              <a:t>14</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Спасение, гарантированное через веру и доверие.</a:t>
            </a:r>
            <a:r>
              <a:rPr lang="ru-RU" sz="1200" b="0" i="0" kern="1200" dirty="0" smtClean="0">
                <a:solidFill>
                  <a:schemeClr val="tx1"/>
                </a:solidFill>
                <a:latin typeface="+mn-lt"/>
                <a:ea typeface="+mn-ea"/>
                <a:cs typeface="+mn-cs"/>
              </a:rPr>
              <a:t> - Мы можем получить в наших семьях спасение Божье. Но мы должны верить в него, жить для него, иметь постоянную живую веру и доверие Богу... Ограничения, налагаемые Словом Божьим, существуют для нашего же блага. Они способствуют счастью в наших семьях и счастью всех, живущих вокруг нас. Они очищают наши вкусы, освящают наши суждения, приносят душевный мир и в конце концов вечную жизнь... Ангелы-служители будут задерживаться в наших жилищах и с радостью понесут на небо весть о нашем продвижении в духовной жизни, а записывающий ангел сделает радостную, счастливую запись</a:t>
            </a:r>
            <a:r>
              <a:rPr lang="ru-RU" sz="1200" b="0" i="0" kern="1200" baseline="30000" dirty="0" smtClean="0">
                <a:solidFill>
                  <a:schemeClr val="tx1"/>
                </a:solidFill>
                <a:latin typeface="+mn-lt"/>
                <a:ea typeface="+mn-ea"/>
                <a:cs typeface="+mn-cs"/>
              </a:rPr>
              <a:t>15</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Дух Божий будет постоянно оказывать влияние на нашу семейную жизнь. Если мужчины и женщины откроют свои сердца небесному влиянию, эти принципы вновь потекут как потоки в пустыне, освежая все и неся жизнь туда, где теперь бесплодная пустыня</a:t>
            </a:r>
            <a:r>
              <a:rPr lang="ru-RU" sz="1200" b="0" i="0" kern="1200" baseline="30000" dirty="0" smtClean="0">
                <a:solidFill>
                  <a:schemeClr val="tx1"/>
                </a:solidFill>
                <a:latin typeface="+mn-lt"/>
                <a:ea typeface="+mn-ea"/>
                <a:cs typeface="+mn-cs"/>
              </a:rPr>
              <a:t>16</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Ваши дети вынесут из дома драгоценное влияние домашнего воспитания. Потрудитесь в [485] семейном кругу в их первые детские годы, и они внесут ваше влияние в школьный класс. Это влияние почувствуют многие люди. Таким образом Господь будет прославен</a:t>
            </a:r>
            <a:r>
              <a:rPr lang="ru-RU" sz="1200" b="0" i="0" kern="1200" baseline="30000" dirty="0" smtClean="0">
                <a:solidFill>
                  <a:schemeClr val="tx1"/>
                </a:solidFill>
                <a:latin typeface="+mn-lt"/>
                <a:ea typeface="+mn-ea"/>
                <a:cs typeface="+mn-cs"/>
              </a:rPr>
              <a:t>17</a:t>
            </a:r>
            <a:r>
              <a:rPr lang="ru-RU" sz="1200" b="0" i="0" kern="1200" dirty="0" smtClean="0">
                <a:solidFill>
                  <a:schemeClr val="tx1"/>
                </a:solidFill>
                <a:latin typeface="+mn-lt"/>
                <a:ea typeface="+mn-ea"/>
                <a:cs typeface="+mn-cs"/>
              </a:rPr>
              <a:t>.</a:t>
            </a:r>
          </a:p>
          <a:p>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 Письмо 104, 1897г.</a:t>
            </a:r>
          </a:p>
          <a:p>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30 марта 1897 г.</a:t>
            </a:r>
          </a:p>
          <a:p>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 Свидетельства для Церкви, т. 5, с. 24.</a:t>
            </a:r>
          </a:p>
          <a:p>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 Пророки и цари, с. 245.</a:t>
            </a:r>
          </a:p>
          <a:p>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 Знамения времени, 14 ноября 1892 г.</a:t>
            </a:r>
          </a:p>
          <a:p>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 Там же.</a:t>
            </a:r>
          </a:p>
          <a:p>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 Знамения времени, 17 февраля 1904 г.</a:t>
            </a:r>
          </a:p>
          <a:p>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 Рукопись 33, 1908г.</a:t>
            </a:r>
          </a:p>
          <a:p>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 Рукопись 12, 1898г.</a:t>
            </a:r>
          </a:p>
          <a:p>
            <a:r>
              <a:rPr lang="ru-RU" sz="1200" b="0" i="0" kern="1200" baseline="30000" dirty="0" smtClean="0">
                <a:solidFill>
                  <a:schemeClr val="tx1"/>
                </a:solidFill>
                <a:latin typeface="+mn-lt"/>
                <a:ea typeface="+mn-ea"/>
                <a:cs typeface="+mn-cs"/>
              </a:rPr>
              <a:t>10</a:t>
            </a:r>
            <a:r>
              <a:rPr lang="ru-RU" sz="1200" b="0" i="0" kern="1200" dirty="0" smtClean="0">
                <a:solidFill>
                  <a:schemeClr val="tx1"/>
                </a:solidFill>
                <a:latin typeface="+mn-lt"/>
                <a:ea typeface="+mn-ea"/>
                <a:cs typeface="+mn-cs"/>
              </a:rPr>
              <a:t> Свидетельства </a:t>
            </a:r>
            <a:r>
              <a:rPr lang="ru-RU" sz="1200" b="0" i="0" kern="1200" dirty="0" err="1" smtClean="0">
                <a:solidFill>
                  <a:schemeClr val="tx1"/>
                </a:solidFill>
                <a:latin typeface="+mn-lt"/>
                <a:ea typeface="+mn-ea"/>
                <a:cs typeface="+mn-cs"/>
              </a:rPr>
              <a:t>д</a:t>
            </a:r>
            <a:endParaRPr lang="ru-RU" sz="1200" b="0" i="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121</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124</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dirty="0" smtClean="0"/>
              <a:t>1 Вот заповеди, постановления и законы, которым повелел Господь, Бог ваш, научить вас, чтобы вы поступали [так] в той земле, в которую вы идете, чтоб овладеть ею;</a:t>
            </a:r>
          </a:p>
          <a:p>
            <a:r>
              <a:rPr lang="ru-RU" dirty="0" smtClean="0"/>
              <a:t>2 дабы ты боялся Господа, Бога твоего, и все постановления Его и заповеди Его, которые заповедую тебе, соблюдал ты и сыны твои и сыны сынов твоих во все дни жизни твоей, дабы продлились дни твои.</a:t>
            </a:r>
          </a:p>
          <a:p>
            <a:r>
              <a:rPr lang="ru-RU" dirty="0" smtClean="0"/>
              <a:t>3 Итак слушай, Израиль, и старайся исполнить это, чтобы тебе хорошо было, и чтобы вы весьма размножились, как Господь, Бог отцов твоих, говорил тебе, [что Он даст тебе] землю, где течет молоко и мед.</a:t>
            </a:r>
          </a:p>
          <a:p>
            <a:r>
              <a:rPr lang="ru-RU" dirty="0" smtClean="0"/>
              <a:t>4 Слушай, Израиль: Господь, Бог наш, Господь един есть;</a:t>
            </a:r>
          </a:p>
          <a:p>
            <a:r>
              <a:rPr lang="ru-RU" dirty="0" smtClean="0"/>
              <a:t>5 и люби Господа, Бога твоего, всем сердцем твоим, и всею </a:t>
            </a:r>
            <a:r>
              <a:rPr lang="ru-RU" dirty="0" err="1" smtClean="0"/>
              <a:t>душею</a:t>
            </a:r>
            <a:r>
              <a:rPr lang="ru-RU" dirty="0" smtClean="0"/>
              <a:t> твоею и всеми силами твоими.</a:t>
            </a:r>
          </a:p>
          <a:p>
            <a:r>
              <a:rPr lang="ru-RU" dirty="0" smtClean="0"/>
              <a:t>6 И да будут слова сии, которые Я заповедую тебе сегодня, в сердце твоем.</a:t>
            </a:r>
          </a:p>
          <a:p>
            <a:r>
              <a:rPr lang="ru-RU" dirty="0" smtClean="0"/>
              <a:t>7 и внушай их детям твоим и говори о них, сидя в доме твоем и идя дорогою, и ложась и вставая;</a:t>
            </a:r>
          </a:p>
          <a:p>
            <a:r>
              <a:rPr lang="ru-RU" dirty="0" smtClean="0"/>
              <a:t>8 и навяжи их в знак на руку твою, и да будут они повязкою над глазами твоими,</a:t>
            </a:r>
          </a:p>
          <a:p>
            <a:r>
              <a:rPr lang="ru-RU" dirty="0" smtClean="0"/>
              <a:t>9 и напиши их на косяках дома твоего и на воротах твоих.</a:t>
            </a:r>
          </a:p>
          <a:p>
            <a:r>
              <a:rPr lang="ru-RU" dirty="0" smtClean="0"/>
              <a:t>10 Когда же введет тебя Господь, Бог твой, в ту землю, которую Он клялся отцам твоим, Аврааму, Исааку и Иакову, дать тебе с большими и хорошими городами, которых ты не строил,</a:t>
            </a:r>
          </a:p>
          <a:p>
            <a:r>
              <a:rPr lang="ru-RU" dirty="0" smtClean="0"/>
              <a:t>11 и с домами, наполненными всяким добром, которых ты не наполнял, и с колодезями, высеченными [из камня], которых ты не высекал, с виноградниками и маслинами, которых ты не садил, и будешь есть и насыщаться,</a:t>
            </a:r>
          </a:p>
          <a:p>
            <a:r>
              <a:rPr lang="ru-RU" dirty="0" smtClean="0"/>
              <a:t>12 тогда берегись, чтобы не забыл ты Господа, Который вывел тебя из земли Египетской, из дома рабства.</a:t>
            </a:r>
          </a:p>
          <a:p>
            <a:r>
              <a:rPr lang="ru-RU" dirty="0" smtClean="0"/>
              <a:t>13 Господа, Бога твоего, бойся, и Ему [одному] служи, и Его именем клянись.</a:t>
            </a:r>
          </a:p>
          <a:p>
            <a:r>
              <a:rPr lang="ru-RU" dirty="0" smtClean="0"/>
              <a:t>14 Не последуйте иным богам, богам тех народов, которые будут вокруг вас;</a:t>
            </a:r>
          </a:p>
          <a:p>
            <a:r>
              <a:rPr lang="ru-RU" dirty="0" smtClean="0"/>
              <a:t>15 ибо Господь, Бог твой, Который среди тебя, есть Бог ревнитель; чтобы не воспламенился гнев Господа, Бога твоего, на тебя, и не истребил Он тебя с лица земли.</a:t>
            </a:r>
          </a:p>
          <a:p>
            <a:r>
              <a:rPr lang="ru-RU" dirty="0" smtClean="0"/>
              <a:t>16 Не искушайте Господа, Бога вашего, как вы искушали Его в Массе.</a:t>
            </a:r>
          </a:p>
          <a:p>
            <a:r>
              <a:rPr lang="ru-RU" dirty="0" smtClean="0"/>
              <a:t>17 Твердо храните заповеди Господа, Бога вашего, и уставы Его и постановления, которые Он заповедал тебе;</a:t>
            </a:r>
          </a:p>
          <a:p>
            <a:r>
              <a:rPr lang="ru-RU" dirty="0" smtClean="0"/>
              <a:t>18 и делай справедливое и доброе пред очами Господа, дабы хорошо тебе было, и дабы ты вошел и овладел доброю землею, которую Господь с клятвою обещал отцам твоим,</a:t>
            </a:r>
          </a:p>
          <a:p>
            <a:r>
              <a:rPr lang="ru-RU" dirty="0" smtClean="0"/>
              <a:t>19 и чтобы Он прогнал всех врагов твоих от лица твоего, как говорил Господь.</a:t>
            </a:r>
          </a:p>
          <a:p>
            <a:r>
              <a:rPr lang="ru-RU" dirty="0" smtClean="0"/>
              <a:t>20 Если спросит у тебя сын твой в последующее время, говоря: "что [значат] сии уставы, постановления и законы, которые заповедал вам Господь, Бог ваш?"</a:t>
            </a:r>
          </a:p>
          <a:p>
            <a:r>
              <a:rPr lang="ru-RU" dirty="0" smtClean="0"/>
              <a:t>21 то скажи сыну твоему: "рабами были мы у фараона в Египте, но Господь вывел нас из Египта рукою крепкою;</a:t>
            </a:r>
          </a:p>
          <a:p>
            <a:r>
              <a:rPr lang="ru-RU" dirty="0" smtClean="0"/>
              <a:t>22 и явил Господь знамения и чудеса великие и казни над Египтом, над фараоном и над всем домом его пред глазами нашими;</a:t>
            </a:r>
          </a:p>
          <a:p>
            <a:r>
              <a:rPr lang="ru-RU" dirty="0" smtClean="0"/>
              <a:t>23 а нас вывел оттуда чтобы ввести нас и дать нам землю, которую клялся отцам нашим [дать нам];</a:t>
            </a:r>
          </a:p>
          <a:p>
            <a:r>
              <a:rPr lang="ru-RU" dirty="0" smtClean="0"/>
              <a:t>24 и заповедал нам Господь исполнять все постановления сии, чтобы мы боялись Господа, Бога нашего, дабы хорошо было нам во все дни, дабы сохранить нашу жизнь, как и теперь;</a:t>
            </a:r>
          </a:p>
          <a:p>
            <a:r>
              <a:rPr lang="ru-RU" dirty="0" smtClean="0"/>
              <a:t>25 и в сем будет наша праведность, если мы будем стараться исполнять все сии заповеди пред </a:t>
            </a:r>
            <a:r>
              <a:rPr lang="ru-RU" dirty="0" err="1" smtClean="0"/>
              <a:t>лицем</a:t>
            </a:r>
            <a:r>
              <a:rPr lang="ru-RU" dirty="0" smtClean="0"/>
              <a:t> Господа, Бога нашего, как Он заповедал нам".</a:t>
            </a:r>
          </a:p>
          <a:p>
            <a:r>
              <a:rPr lang="ru-RU" dirty="0" smtClean="0"/>
              <a:t>(Втор.6:1-25)</a:t>
            </a:r>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127</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0000" lnSpcReduction="20000"/>
          </a:bodyPr>
          <a:lstStyle/>
          <a:p>
            <a:r>
              <a:rPr lang="ru-RU" dirty="0" smtClean="0"/>
              <a:t>1 Вот заповеди, постановления и законы, которым повелел Господь, Бог ваш, научить вас, чтобы вы поступали [так] в той земле, в которую вы идете, чтоб овладеть ею;</a:t>
            </a:r>
          </a:p>
          <a:p>
            <a:r>
              <a:rPr lang="ru-RU" dirty="0" smtClean="0"/>
              <a:t>2 дабы ты боялся Господа, Бога твоего, и все постановления Его и заповеди Его, которые заповедую тебе, соблюдал ты и сыны твои и сыны сынов твоих во все дни жизни твоей, дабы продлились дни твои.</a:t>
            </a:r>
          </a:p>
          <a:p>
            <a:r>
              <a:rPr lang="ru-RU" dirty="0" smtClean="0"/>
              <a:t>3 Итак слушай, Израиль, и старайся исполнить это, чтобы тебе хорошо было, и чтобы вы весьма размножились, как Господь, Бог отцов твоих, говорил тебе, [что Он даст тебе] землю, где течет молоко и мед.</a:t>
            </a:r>
          </a:p>
          <a:p>
            <a:r>
              <a:rPr lang="ru-RU" dirty="0" smtClean="0"/>
              <a:t>4 Слушай, Израиль: Господь, Бог наш, Господь един есть;</a:t>
            </a:r>
          </a:p>
          <a:p>
            <a:r>
              <a:rPr lang="ru-RU" dirty="0" smtClean="0"/>
              <a:t>5 и люби Господа, Бога твоего, всем сердцем твоим, и всею </a:t>
            </a:r>
            <a:r>
              <a:rPr lang="ru-RU" dirty="0" err="1" smtClean="0"/>
              <a:t>душею</a:t>
            </a:r>
            <a:r>
              <a:rPr lang="ru-RU" dirty="0" smtClean="0"/>
              <a:t> твоею и всеми силами твоими.</a:t>
            </a:r>
          </a:p>
          <a:p>
            <a:r>
              <a:rPr lang="ru-RU" dirty="0" smtClean="0"/>
              <a:t>6 И да будут слова сии, которые Я заповедую тебе сегодня, в сердце твоем.</a:t>
            </a:r>
          </a:p>
          <a:p>
            <a:r>
              <a:rPr lang="ru-RU" dirty="0" smtClean="0"/>
              <a:t>7 и внушай их детям твоим и говори о них, сидя в доме твоем и идя дорогою, и ложась и вставая;</a:t>
            </a:r>
          </a:p>
          <a:p>
            <a:r>
              <a:rPr lang="ru-RU" dirty="0" smtClean="0"/>
              <a:t>8 и навяжи их в знак на руку твою, и да будут они повязкою над глазами твоими,</a:t>
            </a:r>
          </a:p>
          <a:p>
            <a:r>
              <a:rPr lang="ru-RU" dirty="0" smtClean="0"/>
              <a:t>9 и напиши их на косяках дома твоего и на воротах твоих.</a:t>
            </a:r>
          </a:p>
          <a:p>
            <a:r>
              <a:rPr lang="ru-RU" dirty="0" smtClean="0"/>
              <a:t>10 Когда же введет тебя Господь, Бог твой, в ту землю, которую Он клялся отцам твоим, Аврааму, Исааку и Иакову, дать тебе с большими и хорошими городами, которых ты не строил,</a:t>
            </a:r>
          </a:p>
          <a:p>
            <a:r>
              <a:rPr lang="ru-RU" dirty="0" smtClean="0"/>
              <a:t>11 и с домами, наполненными всяким добром, которых ты не наполнял, и с колодезями, высеченными [из камня], которых ты не высекал, с виноградниками и маслинами, которых ты не садил, и будешь есть и насыщаться,</a:t>
            </a:r>
          </a:p>
          <a:p>
            <a:r>
              <a:rPr lang="ru-RU" dirty="0" smtClean="0"/>
              <a:t>12 тогда берегись, чтобы не забыл ты Господа, Который вывел тебя из земли Египетской, из дома рабства.</a:t>
            </a:r>
          </a:p>
          <a:p>
            <a:r>
              <a:rPr lang="ru-RU" dirty="0" smtClean="0"/>
              <a:t>13 Господа, Бога твоего, бойся, и Ему [одному] служи, и Его именем клянись.</a:t>
            </a:r>
          </a:p>
          <a:p>
            <a:r>
              <a:rPr lang="ru-RU" dirty="0" smtClean="0"/>
              <a:t>14 Не последуйте иным богам, богам тех народов, которые будут вокруг вас;</a:t>
            </a:r>
          </a:p>
          <a:p>
            <a:r>
              <a:rPr lang="ru-RU" dirty="0" smtClean="0"/>
              <a:t>15 ибо Господь, Бог твой, Который среди тебя, есть Бог ревнитель; чтобы не воспламенился гнев Господа, Бога твоего, на тебя, и не истребил Он тебя с лица земли.</a:t>
            </a:r>
          </a:p>
          <a:p>
            <a:r>
              <a:rPr lang="ru-RU" dirty="0" smtClean="0"/>
              <a:t>16 Не искушайте Господа, Бога вашего, как вы искушали Его в Массе.</a:t>
            </a:r>
          </a:p>
          <a:p>
            <a:r>
              <a:rPr lang="ru-RU" dirty="0" smtClean="0"/>
              <a:t>17 Твердо храните заповеди Господа, Бога вашего, и уставы Его и постановления, которые Он заповедал тебе;</a:t>
            </a:r>
          </a:p>
          <a:p>
            <a:r>
              <a:rPr lang="ru-RU" dirty="0" smtClean="0"/>
              <a:t>18 и делай справедливое и доброе пред очами Господа, дабы хорошо тебе было, и дабы ты вошел и овладел доброю землею, которую Господь с клятвою обещал отцам твоим,</a:t>
            </a:r>
          </a:p>
          <a:p>
            <a:r>
              <a:rPr lang="ru-RU" dirty="0" smtClean="0"/>
              <a:t>19 и чтобы Он прогнал всех врагов твоих от лица твоего, как говорил Господь.</a:t>
            </a:r>
          </a:p>
          <a:p>
            <a:r>
              <a:rPr lang="ru-RU" dirty="0" smtClean="0"/>
              <a:t>20 Если спросит у тебя сын твой в последующее время, говоря: "что [значат] сии уставы, постановления и законы, которые заповедал вам Господь, Бог ваш?"</a:t>
            </a:r>
          </a:p>
          <a:p>
            <a:r>
              <a:rPr lang="ru-RU" dirty="0" smtClean="0"/>
              <a:t>21 то скажи сыну твоему: "рабами были мы у фараона в Египте, но Господь вывел нас из Египта рукою крепкою;</a:t>
            </a:r>
          </a:p>
          <a:p>
            <a:r>
              <a:rPr lang="ru-RU" dirty="0" smtClean="0"/>
              <a:t>22 и явил Господь знамения и чудеса великие и казни над Египтом, над фараоном и над всем домом его пред глазами нашими;</a:t>
            </a:r>
          </a:p>
          <a:p>
            <a:r>
              <a:rPr lang="ru-RU" dirty="0" smtClean="0"/>
              <a:t>23 а нас вывел оттуда чтобы ввести нас и дать нам землю, которую клялся отцам нашим [дать нам];</a:t>
            </a:r>
          </a:p>
          <a:p>
            <a:r>
              <a:rPr lang="ru-RU" dirty="0" smtClean="0"/>
              <a:t>24 и заповедал нам Господь исполнять все постановления сии, чтобы мы боялись Господа, Бога нашего, дабы хорошо было нам во все дни, дабы сохранить нашу жизнь, как и теперь;</a:t>
            </a:r>
          </a:p>
          <a:p>
            <a:r>
              <a:rPr lang="ru-RU" dirty="0" smtClean="0"/>
              <a:t>25 и в сем будет наша праведность, если мы будем стараться исполнять все сии заповеди пред </a:t>
            </a:r>
            <a:r>
              <a:rPr lang="ru-RU" dirty="0" err="1" smtClean="0"/>
              <a:t>лицем</a:t>
            </a:r>
            <a:r>
              <a:rPr lang="ru-RU" dirty="0" smtClean="0"/>
              <a:t> Господа, Бога нашего, как Он заповедал нам".</a:t>
            </a:r>
          </a:p>
          <a:p>
            <a:r>
              <a:rPr lang="ru-RU" dirty="0" smtClean="0"/>
              <a:t>(Втор.6:1-25)</a:t>
            </a:r>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128</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32500" lnSpcReduction="20000"/>
          </a:bodyPr>
          <a:lstStyle/>
          <a:p>
            <a:r>
              <a:rPr lang="ru-RU" sz="1200" b="0" i="0" kern="1200" dirty="0" smtClean="0">
                <a:solidFill>
                  <a:schemeClr val="tx1"/>
                </a:solidFill>
                <a:latin typeface="+mn-lt"/>
                <a:ea typeface="+mn-ea"/>
                <a:cs typeface="+mn-cs"/>
              </a:rPr>
              <a:t>Глава 75. Ведите малых детей к Христу</a:t>
            </a:r>
          </a:p>
          <a:p>
            <a:r>
              <a:rPr lang="ru-RU" sz="1200" b="0" i="0" kern="1200" dirty="0" smtClean="0">
                <a:solidFill>
                  <a:schemeClr val="tx1"/>
                </a:solidFill>
                <a:latin typeface="+mn-lt"/>
                <a:ea typeface="+mn-ea"/>
                <a:cs typeface="+mn-cs"/>
              </a:rPr>
              <a:t>[486] </a:t>
            </a:r>
            <a:r>
              <a:rPr lang="ru-RU" sz="1200" b="1" i="0" kern="1200" dirty="0" smtClean="0">
                <a:solidFill>
                  <a:schemeClr val="tx1"/>
                </a:solidFill>
                <a:latin typeface="+mn-lt"/>
                <a:ea typeface="+mn-ea"/>
                <a:cs typeface="+mn-cs"/>
              </a:rPr>
              <a:t>В каком возрасте дети могут стать христианами?</a:t>
            </a:r>
            <a:r>
              <a:rPr lang="ru-RU" sz="1200" b="0" i="0" kern="1200" dirty="0" smtClean="0">
                <a:solidFill>
                  <a:schemeClr val="tx1"/>
                </a:solidFill>
                <a:latin typeface="+mn-lt"/>
                <a:ea typeface="+mn-ea"/>
                <a:cs typeface="+mn-cs"/>
              </a:rPr>
              <a:t> - Детский ум особенно восприимчив и легко поддается внушению, именно в эти годы мальчиков и девочек следует научить любить и почитать Бога</a:t>
            </a:r>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Бог хочет, чтобы каждый ребенок был принят в Его семью. Какими бы юными ни были дети, они могут стать членами духовного братства и иметь драгоценные опыты. У них может оказаться нежное сердце, готовое легко вобрать в себя впечатления, имеющие вечную ценность. Их сердца могут увлечься любовью и доверием к Иисусу, они начнут жить для Спасителя. Христос сделает детей Своими маленькими миссионерами. Все течение их мыслей в состоянии так измениться, что грех покажется им отвратительным и они будут остерегаться и ненавидеть его</a:t>
            </a:r>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Возраст не имеет значения.</a:t>
            </a:r>
            <a:r>
              <a:rPr lang="ru-RU" sz="1200" b="0" i="0" kern="1200" dirty="0" smtClean="0">
                <a:solidFill>
                  <a:schemeClr val="tx1"/>
                </a:solidFill>
                <a:latin typeface="+mn-lt"/>
                <a:ea typeface="+mn-ea"/>
                <a:cs typeface="+mn-cs"/>
              </a:rPr>
              <a:t> - Однажды известного богослова спросили, в каком возрасте ребенок может сознательно обрести христианскую надежду. "Возраст не имеет значения, - последовал ответ. - Любовь к Иисусу, доверие, мир, уверенность - все эти качества гармонируют с естеством ребенка. Подобно тому, как ребенок может любить свою мать и доверять ей, так он может любить Иисуса, доверять Ему как Другу своей матери. Иисус будет его любимым и почитаемым Другом".</a:t>
            </a:r>
          </a:p>
          <a:p>
            <a:r>
              <a:rPr lang="ru-RU" sz="1200" b="0" i="0" kern="1200" dirty="0" smtClean="0">
                <a:solidFill>
                  <a:schemeClr val="tx1"/>
                </a:solidFill>
                <a:latin typeface="+mn-lt"/>
                <a:ea typeface="+mn-ea"/>
                <a:cs typeface="+mn-cs"/>
              </a:rPr>
              <a:t>Учитывая вышеупомянутое верное утверждение, возможно ли переусердствовать, наставляя словом и показывая личный пример этим малым существам, у которых есть наблюдательные глаза и [487] проницательный ум? Наша религия должна быть практической. Она так же необходима в наших семьях, как и в молитвенных домах. В нашем поведении не должно быть ничего холодного, сурового и отталкивающего. Проявлением доброты и сочувствия нам следует показать, что у нас любящее сердце. Иисус должен быть почетным Гостем в семейном кругу. Следует разговаривать с Ним, нести Ему все наши затруднения, рассказывать о Его любви, Его благодати и совершенстве Его характера. Какой замечательный урок могут давать благочестивые родители, каждый день неся все свои скорби к Иисусу, Носителю бремен, вместо того чтобы раздражаться и браниться под тяжестью забот и затруднений, с которыми они сами не могут справиться. Ум маленьких детей можно научить так поворачиваться к Иисусу, как цветок поворачивает свои открытые лепестки к солнцу</a:t>
            </a:r>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В каждом уроке нужно учить любви Божьей.</a:t>
            </a:r>
            <a:r>
              <a:rPr lang="ru-RU" sz="1200" b="0" i="0" kern="1200" dirty="0" smtClean="0">
                <a:solidFill>
                  <a:schemeClr val="tx1"/>
                </a:solidFill>
                <a:latin typeface="+mn-lt"/>
                <a:ea typeface="+mn-ea"/>
                <a:cs typeface="+mn-cs"/>
              </a:rPr>
              <a:t> - Прежде всего дети должны усвоить главное - Бог является их Отцом. Этот урок им необходимо преподать в самом раннем возрасте. Родителям же надо осознать, что они ответственны перед Богом за знание, которое они дают детям об их Небесном</a:t>
            </a:r>
          </a:p>
          <a:p>
            <a:r>
              <a:rPr lang="ru-RU" sz="1200" b="0" i="0" kern="1200" dirty="0" smtClean="0">
                <a:solidFill>
                  <a:schemeClr val="tx1"/>
                </a:solidFill>
                <a:latin typeface="+mn-lt"/>
                <a:ea typeface="+mn-ea"/>
                <a:cs typeface="+mn-cs"/>
              </a:rPr>
              <a:t>Отце... В каждом уроке необходимо учить тому, что Бог есть любовь</a:t>
            </a:r>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Отцы и матери обязаны учить любви Иисуса детей разного возраста. Пусть первый младенческий лепет будет о Христе</a:t>
            </a:r>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Со Христом необходимо связывать каждый урок, преподаваемый детям</a:t>
            </a:r>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Ребенка с самых ранних лет нужно знакомить с истинами Божьими. Пусть мать самыми простыми словами рассказывает ему о земной жизни Христа. И, более того, пусть она воплощает в повседневной жизни учение Спасителя. Пусть мать собственным примером покажет ребенку, что земная жизнь является приготовлением к жизни грядущей, что она - всего лишь период, дарованный людям, в течение которого они могут сформировать характер, [488] открывающий им врата в город Божий</a:t>
            </a:r>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Поверхностного внимания недостаточно.</a:t>
            </a:r>
            <a:r>
              <a:rPr lang="ru-RU" sz="1200" b="0" i="0" kern="1200" dirty="0" smtClean="0">
                <a:solidFill>
                  <a:schemeClr val="tx1"/>
                </a:solidFill>
                <a:latin typeface="+mn-lt"/>
                <a:ea typeface="+mn-ea"/>
                <a:cs typeface="+mn-cs"/>
              </a:rPr>
              <a:t> - В целом детям и молодежи уделяется очень мало внимания, и они не развиваются в духовной жизни так, как должны бы развиваться, потому что члены церкви не относятся к ним с нежностью и сочувствием, без особого желания помогают им совершенствоваться в духовной жизни</a:t>
            </a:r>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Господь не прославляется, когда детей обходят стороной и не уделяют им должного внимания... Дети требуют кропотливого, молитвенного, заботливого труда. Сердце, в котором живут любовь и сочувствие, найдет путь к сердцам тех молодых людей, которые ныне кажутся легкомысленными и безнадежными</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Иисус говорит: "Научите этих детей для Меня". -</a:t>
            </a:r>
            <a:r>
              <a:rPr lang="ru-RU" sz="1200" b="0" i="0" kern="1200" dirty="0" smtClean="0">
                <a:solidFill>
                  <a:schemeClr val="tx1"/>
                </a:solidFill>
                <a:latin typeface="+mn-lt"/>
                <a:ea typeface="+mn-ea"/>
                <a:cs typeface="+mn-cs"/>
              </a:rPr>
              <a:t> Родителям необходимо понять, что их задача - приготовить детей для обителей Божьих. Когда им доверяют детей, это все равно, как если бы Христос дал детей им в руки и сказал: "Воспитайте этих детей для Меня, чтобы они могли сиять во дворах Божьих". Имя Иисуса должно стать первым звуком, привлекающим их внимание, и с ранних лет детей следует учить молитве. Детям надо рассказывать о жизни Господа, наполняя этими рассказами их умы, и возбуждать в их воображении картины славного грядущего мира</a:t>
            </a:r>
            <a:r>
              <a:rPr lang="ru-RU" sz="1200" b="0" i="0" kern="1200" baseline="30000" dirty="0" smtClean="0">
                <a:solidFill>
                  <a:schemeClr val="tx1"/>
                </a:solidFill>
                <a:latin typeface="+mn-lt"/>
                <a:ea typeface="+mn-ea"/>
                <a:cs typeface="+mn-cs"/>
              </a:rPr>
              <a:t>10</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Они могут в детстве приобрести христианский опыт.</a:t>
            </a:r>
            <a:r>
              <a:rPr lang="ru-RU" sz="1200" b="0" i="0" kern="1200" dirty="0" smtClean="0">
                <a:solidFill>
                  <a:schemeClr val="tx1"/>
                </a:solidFill>
                <a:latin typeface="+mn-lt"/>
                <a:ea typeface="+mn-ea"/>
                <a:cs typeface="+mn-cs"/>
              </a:rPr>
              <a:t> - Помогите детям приготовиться к обителям, которые Христос готовит для возлюбивших Его. Помогите им осуществить цель, поставленную Богом перед ними. Пусть ваше воспитание поможет им прославить Того, Кто умер, чтобы [489] даровать им вечную жизнь в Царстве Божьем. Научите детей откликаться на приглашение: "Возьмите иго Мое на себя и научитесь от Меня, ибо Я кроток и смирен сердцем, и найдете покой душам вашим; ибо иго Мое благо, и бремя Мое легко"</a:t>
            </a:r>
            <a:r>
              <a:rPr lang="ru-RU" sz="1200" b="0" i="0" kern="1200" baseline="30000" dirty="0" smtClean="0">
                <a:solidFill>
                  <a:schemeClr val="tx1"/>
                </a:solidFill>
                <a:latin typeface="+mn-lt"/>
                <a:ea typeface="+mn-ea"/>
                <a:cs typeface="+mn-cs"/>
              </a:rPr>
              <a:t>11</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Мои брат и сестра, вам поручено святое дело - воспитание ваших детей. Пока они юны, их разум и сердце наиболее восприимчивы к правильным внушениям... Научите их, что они должны делать свою часть работы и уже в детстве приобретать христианский опыт</a:t>
            </a:r>
            <a:r>
              <a:rPr lang="ru-RU" sz="1200" b="0" i="0" kern="1200" baseline="30000" dirty="0" smtClean="0">
                <a:solidFill>
                  <a:schemeClr val="tx1"/>
                </a:solidFill>
                <a:latin typeface="+mn-lt"/>
                <a:ea typeface="+mn-ea"/>
                <a:cs typeface="+mn-cs"/>
              </a:rPr>
              <a:t>12</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Если родители не посчитают самым важным делом своей жизни воспитание детей на пути праведности, то дети пойдут неверной дорогой</a:t>
            </a:r>
            <a:r>
              <a:rPr lang="ru-RU" sz="1200" b="0" i="0" kern="1200" baseline="30000" dirty="0" smtClean="0">
                <a:solidFill>
                  <a:schemeClr val="tx1"/>
                </a:solidFill>
                <a:latin typeface="+mn-lt"/>
                <a:ea typeface="+mn-ea"/>
                <a:cs typeface="+mn-cs"/>
              </a:rPr>
              <a:t>13</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Доброхотное послушание - мерило обращения.</a:t>
            </a:r>
            <a:r>
              <a:rPr lang="ru-RU" sz="1200" b="0" i="0" kern="1200" dirty="0" smtClean="0">
                <a:solidFill>
                  <a:schemeClr val="tx1"/>
                </a:solidFill>
                <a:latin typeface="+mn-lt"/>
                <a:ea typeface="+mn-ea"/>
                <a:cs typeface="+mn-cs"/>
              </a:rPr>
              <a:t> - Научим ли мы наших детей тому, что доброхотное послушание воле Божьей доказывает их принадлежность к настоящим христианам? В каждом Своем слове Господь имеет в виду именно то, что Он говорит</a:t>
            </a:r>
            <a:r>
              <a:rPr lang="ru-RU" sz="1200" b="0" i="0" kern="1200" baseline="30000" dirty="0" smtClean="0">
                <a:solidFill>
                  <a:schemeClr val="tx1"/>
                </a:solidFill>
                <a:latin typeface="+mn-lt"/>
                <a:ea typeface="+mn-ea"/>
                <a:cs typeface="+mn-cs"/>
              </a:rPr>
              <a:t>14</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Закон Божий является основой преобразования.</a:t>
            </a:r>
            <a:r>
              <a:rPr lang="ru-RU" sz="1200" b="0" i="0" kern="1200" dirty="0" smtClean="0">
                <a:solidFill>
                  <a:schemeClr val="tx1"/>
                </a:solidFill>
                <a:latin typeface="+mn-lt"/>
                <a:ea typeface="+mn-ea"/>
                <a:cs typeface="+mn-cs"/>
              </a:rPr>
              <a:t> - Закон Божий должен стать средством воспитания в семье. На родителей возложена святая обязанность жить в согласии со всеми заповедями Божьими и показывать детям пример неукоснительной честности...</a:t>
            </a:r>
          </a:p>
          <a:p>
            <a:r>
              <a:rPr lang="ru-RU" sz="1200" b="0" i="0" kern="1200" dirty="0" smtClean="0">
                <a:solidFill>
                  <a:schemeClr val="tx1"/>
                </a:solidFill>
                <a:latin typeface="+mn-lt"/>
                <a:ea typeface="+mn-ea"/>
                <a:cs typeface="+mn-cs"/>
              </a:rPr>
              <a:t>Закон Божий является основой всякого устойчивого преобразования. Мы обязаны четко и определенно показать миру необходимость послушания Его закону. Великое преобразование следует начать с семьи. Послушание Закону Божьему является мощным стимулом к прилежанию, бережливости, верности и правильным отношениям между людьми</a:t>
            </a:r>
            <a:r>
              <a:rPr lang="ru-RU" sz="1200" b="0" i="0" kern="1200" baseline="30000" dirty="0" smtClean="0">
                <a:solidFill>
                  <a:schemeClr val="tx1"/>
                </a:solidFill>
                <a:latin typeface="+mn-lt"/>
                <a:ea typeface="+mn-ea"/>
                <a:cs typeface="+mn-cs"/>
              </a:rPr>
              <a:t>15</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Научите этому детей.</a:t>
            </a:r>
            <a:r>
              <a:rPr lang="ru-RU" sz="1200" b="0" i="0" kern="1200" dirty="0" smtClean="0">
                <a:solidFill>
                  <a:schemeClr val="tx1"/>
                </a:solidFill>
                <a:latin typeface="+mn-lt"/>
                <a:ea typeface="+mn-ea"/>
                <a:cs typeface="+mn-cs"/>
              </a:rPr>
              <a:t> - Учите ли вы своих детей с самого раннего детства соблюдать заповеди Божьи?.. Ваш долг - научить их формировать [490] характер по Божественному подобию, чтобы Христос мог открыть им Себя. Он готов открыться детям. Мы знаем об этом из истории Иосифа, Самуила, Даниила и его товарищей. Разве из их жизнеописания не видно, чего Бог ожидает от детей и молодежи?</a:t>
            </a:r>
            <a:r>
              <a:rPr lang="ru-RU" sz="1200" b="0" i="0" kern="1200" baseline="30000" dirty="0" smtClean="0">
                <a:solidFill>
                  <a:schemeClr val="tx1"/>
                </a:solidFill>
                <a:latin typeface="+mn-lt"/>
                <a:ea typeface="+mn-ea"/>
                <a:cs typeface="+mn-cs"/>
              </a:rPr>
              <a:t>16</a:t>
            </a:r>
            <a:endParaRPr lang="ru-RU" sz="1200" b="0" i="0" kern="1200" dirty="0" smtClean="0">
              <a:solidFill>
                <a:schemeClr val="tx1"/>
              </a:solidFill>
              <a:latin typeface="+mn-lt"/>
              <a:ea typeface="+mn-ea"/>
              <a:cs typeface="+mn-cs"/>
            </a:endParaRPr>
          </a:p>
          <a:p>
            <a:r>
              <a:rPr lang="ru-RU" sz="1200" b="0" i="0" kern="1200" dirty="0" smtClean="0">
                <a:solidFill>
                  <a:schemeClr val="tx1"/>
                </a:solidFill>
                <a:latin typeface="+mn-lt"/>
                <a:ea typeface="+mn-ea"/>
                <a:cs typeface="+mn-cs"/>
              </a:rPr>
              <a:t>Родители... обязаны перед Богом приводить к Нему своих детей в самом раннем возрасте, приготовив их получить разумное представление о том, что значит быть последователем Иисуса Христа</a:t>
            </a:r>
            <a:r>
              <a:rPr lang="ru-RU" sz="1200" b="0" i="0" kern="1200" baseline="30000" dirty="0" smtClean="0">
                <a:solidFill>
                  <a:schemeClr val="tx1"/>
                </a:solidFill>
                <a:latin typeface="+mn-lt"/>
                <a:ea typeface="+mn-ea"/>
                <a:cs typeface="+mn-cs"/>
              </a:rPr>
              <a:t>17</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Свидетельство обращенного ребенка.</a:t>
            </a:r>
            <a:r>
              <a:rPr lang="ru-RU" sz="1200" b="0" i="0" kern="1200" dirty="0" smtClean="0">
                <a:solidFill>
                  <a:schemeClr val="tx1"/>
                </a:solidFill>
                <a:latin typeface="+mn-lt"/>
                <a:ea typeface="+mn-ea"/>
                <a:cs typeface="+mn-cs"/>
              </a:rPr>
              <a:t> - Религия помогает детям лучше учиться и добросовестнее выполнять работу. Двенадцатилетняя девочка очень просто объяснила, что значит для нее быть христианкой. "Я не любила учиться, я любила играть. В школе я бездельничала, часто пропускала уроки. Теперь я основательно выполняю каждое задание, чтобы угодить Богу. В школе я плохо вела себя; когда учителя на меня не смотрели, я веселила одноклассников разными проделками. Теперь я хочу угодить Богу своим хорошим поведением и соблюдением школьных правил. Дома я была эгоисткой, не любила выполнять поручения и обижалась, если мама отрывала меня от игры, прося помочь ей по дому. Теперь я по-настоящему радуюсь, когда могу как-то помочь маме и показать, что я люблю ее"</a:t>
            </a:r>
            <a:r>
              <a:rPr lang="ru-RU" sz="1200" b="0" i="0" kern="1200" baseline="30000" dirty="0" smtClean="0">
                <a:solidFill>
                  <a:schemeClr val="tx1"/>
                </a:solidFill>
                <a:latin typeface="+mn-lt"/>
                <a:ea typeface="+mn-ea"/>
                <a:cs typeface="+mn-cs"/>
              </a:rPr>
              <a:t>18</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Остерегайтесь промедления. -</a:t>
            </a:r>
            <a:r>
              <a:rPr lang="ru-RU" sz="1200" b="0" i="0" kern="1200" dirty="0" smtClean="0">
                <a:solidFill>
                  <a:schemeClr val="tx1"/>
                </a:solidFill>
                <a:latin typeface="+mn-lt"/>
                <a:ea typeface="+mn-ea"/>
                <a:cs typeface="+mn-cs"/>
              </a:rPr>
              <a:t> Родители, вы должны начинать дисциплинировать сознание своих детей, пока они еще юны, чтобы в конце концов дети стали добрыми христианами... Берегитесь, как бы не убаюкать их над пропастью погибели ошибочными мыслями о том, будто они еще малы, чтобы отвечать за свои поступки, будто они еще не доросли до того, чтобы раскаяться в своих грехах и исповедовать Христа'</a:t>
            </a:r>
            <a:r>
              <a:rPr lang="ru-RU" sz="1200" b="0" i="0" kern="1200" baseline="30000" dirty="0" smtClean="0">
                <a:solidFill>
                  <a:schemeClr val="tx1"/>
                </a:solidFill>
                <a:latin typeface="+mn-lt"/>
                <a:ea typeface="+mn-ea"/>
                <a:cs typeface="+mn-cs"/>
              </a:rPr>
              <a:t>9</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Дети восьми, десяти или двенадцати лет уже [491] достаточно взрослые, чтобы понимать сущность личных отношений с Богом. Процесс обучения детей нельзя ориентировать на какое-то будущее время, когда они достаточно повзрослеют, чтобы покаяться и уверовать в истину. Если должным образом наставлять детей, они уже с самой ранней юности в состоянии выработать правильное представление о себе как о грешниках и о пути спасения через Христа</a:t>
            </a:r>
            <a:r>
              <a:rPr lang="ru-RU" sz="1200" b="0" i="0" kern="1200" baseline="30000" dirty="0" smtClean="0">
                <a:solidFill>
                  <a:schemeClr val="tx1"/>
                </a:solidFill>
                <a:latin typeface="+mn-lt"/>
                <a:ea typeface="+mn-ea"/>
                <a:cs typeface="+mn-cs"/>
              </a:rPr>
              <a:t>20</a:t>
            </a:r>
            <a:r>
              <a:rPr lang="ru-RU" sz="1200" b="0" i="0" kern="1200" dirty="0" smtClean="0">
                <a:solidFill>
                  <a:schemeClr val="tx1"/>
                </a:solidFill>
                <a:latin typeface="+mn-lt"/>
                <a:ea typeface="+mn-ea"/>
                <a:cs typeface="+mn-cs"/>
              </a:rPr>
              <a:t>.</a:t>
            </a:r>
          </a:p>
          <a:p>
            <a:r>
              <a:rPr lang="ru-RU" sz="1200" b="0" i="0" kern="1200" dirty="0" smtClean="0">
                <a:solidFill>
                  <a:schemeClr val="tx1"/>
                </a:solidFill>
                <a:latin typeface="+mn-lt"/>
                <a:ea typeface="+mn-ea"/>
                <a:cs typeface="+mn-cs"/>
              </a:rPr>
              <a:t>Мне было показано много драгоценных обетований на память тем, кто в юности стремится К своему Спасителю. "И помни Создателя твоего в дни юности твоей, доколе не пришли тяжелые дни и не наступили годы, о которых ты будешь говорить: "нет мне удовольствия в них"" (</a:t>
            </a:r>
            <a:r>
              <a:rPr lang="ru-RU" sz="1200" b="0" i="0" kern="1200" dirty="0" err="1" smtClean="0">
                <a:solidFill>
                  <a:schemeClr val="tx1"/>
                </a:solidFill>
                <a:latin typeface="+mn-lt"/>
                <a:ea typeface="+mn-ea"/>
                <a:cs typeface="+mn-cs"/>
              </a:rPr>
              <a:t>Еккл</a:t>
            </a:r>
            <a:r>
              <a:rPr lang="ru-RU" sz="1200" b="0" i="0" kern="1200" dirty="0" smtClean="0">
                <a:solidFill>
                  <a:schemeClr val="tx1"/>
                </a:solidFill>
                <a:latin typeface="+mn-lt"/>
                <a:ea typeface="+mn-ea"/>
                <a:cs typeface="+mn-cs"/>
              </a:rPr>
              <a:t>. 12:1). "Любящих меня я люблю, и ищущие меня найдут меня" (Притч. 8:17). Великий Пастырь Израиля все еще говорит: "Пустите детей приходить ко Мне и не препятствуйте им, ибо таковых есть Царствие Божие". Учите ваших детей, что юность - наилучшее время искать Господа</a:t>
            </a:r>
            <a:r>
              <a:rPr lang="ru-RU" sz="1200" b="0" i="0" kern="1200" baseline="30000" dirty="0" smtClean="0">
                <a:solidFill>
                  <a:schemeClr val="tx1"/>
                </a:solidFill>
                <a:latin typeface="+mn-lt"/>
                <a:ea typeface="+mn-ea"/>
                <a:cs typeface="+mn-cs"/>
              </a:rPr>
              <a:t>21</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Направляйте детей от младенчества до юности.</a:t>
            </a:r>
            <a:r>
              <a:rPr lang="ru-RU" sz="1200" b="0" i="0" kern="1200" dirty="0" smtClean="0">
                <a:solidFill>
                  <a:schemeClr val="tx1"/>
                </a:solidFill>
                <a:latin typeface="+mn-lt"/>
                <a:ea typeface="+mn-ea"/>
                <a:cs typeface="+mn-cs"/>
              </a:rPr>
              <a:t> - Разрешать ребенку следовать его природным влечениям значит позволять ему портиться и становиться опытным во зле. Результаты неправильного воспитания начинают сказываться в детстве. В ранней юности развивается эгоистичный нрав, а в пору зрелости молодой человек коснеет в грехе. Дети, которым разрешалось своевольничать, становятся постоянным свидетельством родительского небрежения. Такому падению можно помешать только одним путем: окружив детей влиянием, противодействующим злу. С младенчества до юности и от юности до зрелости ребенка надо держать под добрым влиянием</a:t>
            </a:r>
            <a:r>
              <a:rPr lang="ru-RU" sz="1200" b="0" i="0" kern="1200" baseline="30000" dirty="0" smtClean="0">
                <a:solidFill>
                  <a:schemeClr val="tx1"/>
                </a:solidFill>
                <a:latin typeface="+mn-lt"/>
                <a:ea typeface="+mn-ea"/>
                <a:cs typeface="+mn-cs"/>
              </a:rPr>
              <a:t>22</a:t>
            </a:r>
            <a:r>
              <a:rPr lang="ru-RU" sz="1200" b="0" i="0" kern="1200" dirty="0" smtClean="0">
                <a:solidFill>
                  <a:schemeClr val="tx1"/>
                </a:solidFill>
                <a:latin typeface="+mn-lt"/>
                <a:ea typeface="+mn-ea"/>
                <a:cs typeface="+mn-cs"/>
              </a:rPr>
              <a:t>.</a:t>
            </a:r>
          </a:p>
          <a:p>
            <a:r>
              <a:rPr lang="ru-RU" sz="1200" b="1" i="0" kern="1200" dirty="0" smtClean="0">
                <a:solidFill>
                  <a:schemeClr val="tx1"/>
                </a:solidFill>
                <a:latin typeface="+mn-lt"/>
                <a:ea typeface="+mn-ea"/>
                <a:cs typeface="+mn-cs"/>
              </a:rPr>
              <a:t>Укрепите детей для будущих испытаний.</a:t>
            </a:r>
            <a:r>
              <a:rPr lang="ru-RU" sz="1200" b="0" i="0" kern="1200" dirty="0" smtClean="0">
                <a:solidFill>
                  <a:schemeClr val="tx1"/>
                </a:solidFill>
                <a:latin typeface="+mn-lt"/>
                <a:ea typeface="+mn-ea"/>
                <a:cs typeface="+mn-cs"/>
              </a:rPr>
              <a:t> - Родители, задайте себе серьезный вопрос: "Мы научили наших детей подчиняться родительскому [492] авторитету, а через это повиноваться Богу, любить Его и относиться к Его закону как к высшему правилу поведения? Воспитали мы из них миссионеров для Христа, готовых идти вперед, делая добро?" Верующие родители, вашим детям предстоят решительные битвы за Господа в день противостояния; и пока они побеждают для Князя мира, они в состоянии одерживать победы для себя. Но если они не научены страху Божьему, если у них нет познания о Христе и связи с небесами, значит, у них не будет моральной силы и они подчинятся земным властителям, возвысившим себя над Богом Небесным, установив поддельную субботу вместо субботы Иеговы</a:t>
            </a:r>
            <a:r>
              <a:rPr lang="ru-RU" sz="1200" b="0" i="0" kern="1200" baseline="30000" dirty="0" smtClean="0">
                <a:solidFill>
                  <a:schemeClr val="tx1"/>
                </a:solidFill>
                <a:latin typeface="+mn-lt"/>
                <a:ea typeface="+mn-ea"/>
                <a:cs typeface="+mn-cs"/>
              </a:rPr>
              <a:t>23</a:t>
            </a:r>
            <a:r>
              <a:rPr lang="ru-RU" sz="1200" b="0" i="0" kern="1200" dirty="0" smtClean="0">
                <a:solidFill>
                  <a:schemeClr val="tx1"/>
                </a:solidFill>
                <a:latin typeface="+mn-lt"/>
                <a:ea typeface="+mn-ea"/>
                <a:cs typeface="+mn-cs"/>
              </a:rPr>
              <a:t>.</a:t>
            </a:r>
          </a:p>
          <a:p>
            <a:r>
              <a:rPr lang="ru-RU" sz="1200" b="0" i="0" kern="1200" baseline="30000" dirty="0" smtClean="0">
                <a:solidFill>
                  <a:schemeClr val="tx1"/>
                </a:solidFill>
                <a:latin typeface="+mn-lt"/>
                <a:ea typeface="+mn-ea"/>
                <a:cs typeface="+mn-cs"/>
              </a:rPr>
              <a:t>1</a:t>
            </a:r>
            <a:r>
              <a:rPr lang="ru-RU" sz="1200" b="0" i="0" kern="1200" dirty="0" smtClean="0">
                <a:solidFill>
                  <a:schemeClr val="tx1"/>
                </a:solidFill>
                <a:latin typeface="+mn-lt"/>
                <a:ea typeface="+mn-ea"/>
                <a:cs typeface="+mn-cs"/>
              </a:rPr>
              <a:t> Рукопись 115, 1903г.</a:t>
            </a:r>
          </a:p>
          <a:p>
            <a:r>
              <a:rPr lang="ru-RU" sz="1200" b="0" i="0" kern="1200" baseline="30000" dirty="0" smtClean="0">
                <a:solidFill>
                  <a:schemeClr val="tx1"/>
                </a:solidFill>
                <a:latin typeface="+mn-lt"/>
                <a:ea typeface="+mn-ea"/>
                <a:cs typeface="+mn-cs"/>
              </a:rPr>
              <a:t>2</a:t>
            </a:r>
            <a:r>
              <a:rPr lang="ru-RU" sz="1200" b="0" i="0" kern="1200" dirty="0" smtClean="0">
                <a:solidFill>
                  <a:schemeClr val="tx1"/>
                </a:solidFill>
                <a:latin typeface="+mn-lt"/>
                <a:ea typeface="+mn-ea"/>
                <a:cs typeface="+mn-cs"/>
              </a:rPr>
              <a:t> Советы родителям, учителям и учащимся, с. 169.</a:t>
            </a:r>
          </a:p>
          <a:p>
            <a:r>
              <a:rPr lang="ru-RU" sz="1200" b="0" i="0" kern="1200" baseline="30000" dirty="0" smtClean="0">
                <a:solidFill>
                  <a:schemeClr val="tx1"/>
                </a:solidFill>
                <a:latin typeface="+mn-lt"/>
                <a:ea typeface="+mn-ea"/>
                <a:cs typeface="+mn-cs"/>
              </a:rPr>
              <a:t>3</a:t>
            </a:r>
            <a:r>
              <a:rPr lang="ru-RU" sz="1200" b="0" i="0" kern="1200" dirty="0" smtClean="0">
                <a:solidFill>
                  <a:schemeClr val="tx1"/>
                </a:solidFill>
                <a:latin typeface="+mn-lt"/>
                <a:ea typeface="+mn-ea"/>
                <a:cs typeface="+mn-cs"/>
              </a:rPr>
              <a:t> Доброе здоровье, январь, 1880 г.</a:t>
            </a:r>
          </a:p>
          <a:p>
            <a:r>
              <a:rPr lang="ru-RU" sz="1200" b="0" i="0" kern="1200" baseline="30000" dirty="0" smtClean="0">
                <a:solidFill>
                  <a:schemeClr val="tx1"/>
                </a:solidFill>
                <a:latin typeface="+mn-lt"/>
                <a:ea typeface="+mn-ea"/>
                <a:cs typeface="+mn-cs"/>
              </a:rPr>
              <a:t>4</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6 июня 1899 г.</a:t>
            </a:r>
          </a:p>
          <a:p>
            <a:r>
              <a:rPr lang="ru-RU" sz="1200" b="0" i="0" kern="1200" baseline="30000" dirty="0" smtClean="0">
                <a:solidFill>
                  <a:schemeClr val="tx1"/>
                </a:solidFill>
                <a:latin typeface="+mn-lt"/>
                <a:ea typeface="+mn-ea"/>
                <a:cs typeface="+mn-cs"/>
              </a:rPr>
              <a:t>5</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9 октября 1900 г.</a:t>
            </a:r>
          </a:p>
          <a:p>
            <a:r>
              <a:rPr lang="ru-RU" sz="1200" b="0" i="0" kern="1200" baseline="30000" dirty="0" smtClean="0">
                <a:solidFill>
                  <a:schemeClr val="tx1"/>
                </a:solidFill>
                <a:latin typeface="+mn-lt"/>
                <a:ea typeface="+mn-ea"/>
                <a:cs typeface="+mn-cs"/>
              </a:rPr>
              <a:t>6</a:t>
            </a:r>
            <a:r>
              <a:rPr lang="ru-RU" sz="1200" b="0" i="0" kern="1200" dirty="0" smtClean="0">
                <a:solidFill>
                  <a:schemeClr val="tx1"/>
                </a:solidFill>
                <a:latin typeface="+mn-lt"/>
                <a:ea typeface="+mn-ea"/>
                <a:cs typeface="+mn-cs"/>
              </a:rPr>
              <a:t> Знамения времени, 9 февраля 1882 г.</a:t>
            </a:r>
          </a:p>
          <a:p>
            <a:r>
              <a:rPr lang="ru-RU" sz="1200" b="0" i="0" kern="1200" baseline="30000" dirty="0" smtClean="0">
                <a:solidFill>
                  <a:schemeClr val="tx1"/>
                </a:solidFill>
                <a:latin typeface="+mn-lt"/>
                <a:ea typeface="+mn-ea"/>
                <a:cs typeface="+mn-cs"/>
              </a:rPr>
              <a:t>7</a:t>
            </a:r>
            <a:r>
              <a:rPr lang="ru-RU" sz="1200" b="0" i="0" kern="1200" dirty="0" smtClean="0">
                <a:solidFill>
                  <a:schemeClr val="tx1"/>
                </a:solidFill>
                <a:latin typeface="+mn-lt"/>
                <a:ea typeface="+mn-ea"/>
                <a:cs typeface="+mn-cs"/>
              </a:rPr>
              <a:t> Рукопись 2,1903г.</a:t>
            </a:r>
          </a:p>
          <a:p>
            <a:r>
              <a:rPr lang="ru-RU" sz="1200" b="0" i="0" kern="1200" baseline="30000" dirty="0" smtClean="0">
                <a:solidFill>
                  <a:schemeClr val="tx1"/>
                </a:solidFill>
                <a:latin typeface="+mn-lt"/>
                <a:ea typeface="+mn-ea"/>
                <a:cs typeface="+mn-cs"/>
              </a:rPr>
              <a:t>8</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Ревью</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энд</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Геральд</a:t>
            </a:r>
            <a:r>
              <a:rPr lang="ru-RU" sz="1200" b="0" i="0" kern="1200" dirty="0" smtClean="0">
                <a:solidFill>
                  <a:schemeClr val="tx1"/>
                </a:solidFill>
                <a:latin typeface="+mn-lt"/>
                <a:ea typeface="+mn-ea"/>
                <a:cs typeface="+mn-cs"/>
              </a:rPr>
              <a:t>, 13 февраля 1913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129</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130</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1 Да не смущается сердце ваше; веруйте в Бога, и в Меня веруйте.</a:t>
            </a:r>
          </a:p>
          <a:p>
            <a:r>
              <a:rPr lang="ru-RU" dirty="0" smtClean="0"/>
              <a:t>2 В доме Отца Моего обителей много. А если бы не так, Я сказал бы вам: Я иду приготовить место вам.</a:t>
            </a:r>
          </a:p>
          <a:p>
            <a:r>
              <a:rPr lang="ru-RU" dirty="0" smtClean="0"/>
              <a:t>3 И когда пойду и приготовлю вам место, приду опять и возьму вас к Себе, чтобы и вы были, где Я.</a:t>
            </a:r>
          </a:p>
          <a:p>
            <a:r>
              <a:rPr lang="ru-RU" dirty="0" smtClean="0"/>
              <a:t>4 А куда Я иду, вы знаете, и путь знаете.</a:t>
            </a:r>
          </a:p>
          <a:p>
            <a:r>
              <a:rPr lang="ru-RU" dirty="0" smtClean="0"/>
              <a:t>5 Фома сказал Ему: Господи! не знаем, куда идешь; и как можем знать путь?</a:t>
            </a:r>
          </a:p>
          <a:p>
            <a:r>
              <a:rPr lang="ru-RU" dirty="0" smtClean="0"/>
              <a:t>(Иоан.14:1-5)</a:t>
            </a:r>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131</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kern="1200" dirty="0" smtClean="0">
                <a:solidFill>
                  <a:schemeClr val="tx1"/>
                </a:solidFill>
                <a:latin typeface="+mn-lt"/>
                <a:ea typeface="+mn-ea"/>
                <a:cs typeface="+mn-cs"/>
              </a:rPr>
              <a:t>Кто является вашим объектом любви? (поле битвы)</a:t>
            </a:r>
          </a:p>
          <a:p>
            <a:r>
              <a:rPr lang="ru-RU" sz="1200" kern="1200" dirty="0" smtClean="0">
                <a:solidFill>
                  <a:schemeClr val="tx1"/>
                </a:solidFill>
                <a:latin typeface="+mn-lt"/>
                <a:ea typeface="+mn-ea"/>
                <a:cs typeface="+mn-cs"/>
              </a:rPr>
              <a:t>Семья –  то место, куда  поместил тебя Бог</a:t>
            </a:r>
          </a:p>
          <a:p>
            <a:r>
              <a:rPr lang="ru-RU" sz="1200" kern="1200" dirty="0" smtClean="0">
                <a:solidFill>
                  <a:schemeClr val="tx1"/>
                </a:solidFill>
                <a:latin typeface="+mn-lt"/>
                <a:ea typeface="+mn-ea"/>
                <a:cs typeface="+mn-cs"/>
              </a:rPr>
              <a:t>У нас нет другого выбора – как только избрать жизнь, чтобы жили мы  и потомство наше. Чаще всего мы раним наших близких, потому что надеемся на их прощение. Они прощают, потому что любят.</a:t>
            </a:r>
          </a:p>
          <a:p>
            <a:endParaRPr lang="ru-RU" dirty="0"/>
          </a:p>
        </p:txBody>
      </p:sp>
      <p:sp>
        <p:nvSpPr>
          <p:cNvPr id="4" name="Номер слайда 3"/>
          <p:cNvSpPr>
            <a:spLocks noGrp="1"/>
          </p:cNvSpPr>
          <p:nvPr>
            <p:ph type="sldNum" sz="quarter" idx="10"/>
          </p:nvPr>
        </p:nvSpPr>
        <p:spPr/>
        <p:txBody>
          <a:bodyPr/>
          <a:lstStyle/>
          <a:p>
            <a:fld id="{B5EDE1CC-A477-4A29-AA81-3CF1A00DD090}" type="slidenum">
              <a:rPr lang="ru-RU" smtClean="0"/>
              <a:pPr/>
              <a:t>132</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135</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latin typeface="+mn-lt"/>
                <a:ea typeface="+mn-ea"/>
                <a:cs typeface="+mn-cs"/>
              </a:rPr>
              <a:t>В последнее время очень широкое распространение получила методика </a:t>
            </a:r>
            <a:r>
              <a:rPr lang="ru-RU" sz="1200" kern="1200" dirty="0" err="1" smtClean="0">
                <a:solidFill>
                  <a:schemeClr val="tx1"/>
                </a:solidFill>
                <a:latin typeface="+mn-lt"/>
                <a:ea typeface="+mn-ea"/>
                <a:cs typeface="+mn-cs"/>
              </a:rPr>
              <a:t>подиумного</a:t>
            </a:r>
            <a:r>
              <a:rPr lang="ru-RU" sz="1200" kern="1200" dirty="0" smtClean="0">
                <a:solidFill>
                  <a:schemeClr val="tx1"/>
                </a:solidFill>
                <a:latin typeface="+mn-lt"/>
                <a:ea typeface="+mn-ea"/>
                <a:cs typeface="+mn-cs"/>
              </a:rPr>
              <a:t> деления. Помещение делят на две части, в одной из которых устанавливают подиум, внутри которого размещается кровать и ящики для вещей. Для сна кровать выдвигается, а после убирается обратно в подиум, освобождая тем самым место для игр. На подиуме зачастую размещают зону для учебы. </a:t>
            </a:r>
            <a:r>
              <a:rPr lang="ru-RU" sz="1200" b="1" kern="1200" dirty="0" smtClean="0">
                <a:solidFill>
                  <a:schemeClr val="tx1"/>
                </a:solidFill>
                <a:latin typeface="+mn-lt"/>
                <a:ea typeface="+mn-ea"/>
                <a:cs typeface="+mn-cs"/>
              </a:rPr>
              <a:t>Детская комната с подиумом</a:t>
            </a:r>
            <a:r>
              <a:rPr lang="ru-RU" sz="1200" kern="1200" dirty="0" smtClean="0">
                <a:solidFill>
                  <a:schemeClr val="tx1"/>
                </a:solidFill>
                <a:latin typeface="+mn-lt"/>
                <a:ea typeface="+mn-ea"/>
                <a:cs typeface="+mn-cs"/>
              </a:rPr>
              <a:t> завоевала свою популярность ввиду рационального использования пространства. </a:t>
            </a: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13</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kern="1200" dirty="0" smtClean="0">
                <a:solidFill>
                  <a:schemeClr val="tx1"/>
                </a:solidFill>
                <a:latin typeface="+mn-lt"/>
                <a:ea typeface="+mn-ea"/>
                <a:cs typeface="+mn-cs"/>
              </a:rPr>
              <a:t>Цвет в дизайне детской комнаты </a:t>
            </a:r>
            <a:endParaRPr lang="ru-RU" sz="1200" kern="1200" dirty="0" smtClean="0">
              <a:solidFill>
                <a:schemeClr val="tx1"/>
              </a:solidFill>
              <a:latin typeface="+mn-lt"/>
              <a:ea typeface="+mn-ea"/>
              <a:cs typeface="+mn-cs"/>
            </a:endParaRPr>
          </a:p>
          <a:p>
            <a:r>
              <a:rPr lang="ru-RU" sz="1200" kern="1200" dirty="0" smtClean="0">
                <a:solidFill>
                  <a:schemeClr val="tx1"/>
                </a:solidFill>
                <a:latin typeface="+mn-lt"/>
                <a:ea typeface="+mn-ea"/>
                <a:cs typeface="+mn-cs"/>
              </a:rPr>
              <a:t>Психологи утверждают, что цвет, окружающий ребенка, напрямую влияет на его физическое и </a:t>
            </a:r>
            <a:r>
              <a:rPr lang="ru-RU" sz="1200" kern="1200" dirty="0" err="1" smtClean="0">
                <a:solidFill>
                  <a:schemeClr val="tx1"/>
                </a:solidFill>
                <a:latin typeface="+mn-lt"/>
                <a:ea typeface="+mn-ea"/>
                <a:cs typeface="+mn-cs"/>
              </a:rPr>
              <a:t>психоэмоциональное</a:t>
            </a:r>
            <a:r>
              <a:rPr lang="ru-RU" sz="1200" kern="1200" dirty="0" smtClean="0">
                <a:solidFill>
                  <a:schemeClr val="tx1"/>
                </a:solidFill>
                <a:latin typeface="+mn-lt"/>
                <a:ea typeface="+mn-ea"/>
                <a:cs typeface="+mn-cs"/>
              </a:rPr>
              <a:t> состояние, а так же на развитие. Поэтому подбирать цвет в детской комнате нужно с умом. Стоит учитывать воздействие цветов на человека в общем, а так же темперамент вашего малыша и его цветовые предпочтения. Важными факторами являются возраст ребенка и количество времени, которое он будет проводить в комнате. Для детей до 3-х лет специалисты советуют применять спокойные оттенки, для детей постарше можно уже применять насыщенные цвета. </a:t>
            </a:r>
          </a:p>
          <a:p>
            <a:r>
              <a:rPr lang="ru-RU" sz="1200" kern="1200" dirty="0" smtClean="0">
                <a:solidFill>
                  <a:schemeClr val="tx1"/>
                </a:solidFill>
                <a:latin typeface="+mn-lt"/>
                <a:ea typeface="+mn-ea"/>
                <a:cs typeface="+mn-cs"/>
              </a:rPr>
              <a:t>Цвет хорошо подходит для выделения различных зон в комнате. Для каждой функциональной зоны можно подобрать свое цветовое решение. Успокаивающие оттенки для зоны сна, стимулирующие для игровой зоны. Гармоничное сочетание цветов сделает комнату растущего человека уютной и интересной. </a:t>
            </a:r>
          </a:p>
          <a:p>
            <a:endParaRPr lang="ru-RU" sz="1200" kern="1200" dirty="0" smtClean="0">
              <a:solidFill>
                <a:schemeClr val="tx1"/>
              </a:solidFill>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97BBEFEC-F12E-405F-B43F-FF188DC7964C}" type="slidenum">
              <a:rPr lang="ru-RU" smtClean="0"/>
              <a:pPr/>
              <a:t>14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C2D8F3F4-0DF1-4E94-ABD4-3D36B7B06E56}" type="slidenum">
              <a:rPr lang="ru-RU"/>
              <a:pPr>
                <a:defRPr/>
              </a:pPr>
              <a:t>‹#›</a:t>
            </a:fld>
            <a:endParaRPr lang="ru-RU"/>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2E537E2A-4A72-4AEE-853A-44DEFFB0C331}" type="slidenum">
              <a:rPr lang="ru-RU"/>
              <a:pPr>
                <a:defRPr/>
              </a:pPr>
              <a:t>‹#›</a:t>
            </a:fld>
            <a:endParaRPr lang="ru-RU"/>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457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57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F1EFDC54-78A2-47FF-88FB-2BE780F5C6AF}" type="slidenum">
              <a:rPr lang="ru-RU"/>
              <a:pPr>
                <a:defRPr/>
              </a:pPr>
              <a:t>‹#›</a:t>
            </a:fld>
            <a:endParaRPr lang="ru-RU"/>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4648200" y="1600200"/>
            <a:ext cx="4038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Содержимое 4"/>
          <p:cNvSpPr>
            <a:spLocks noGrp="1"/>
          </p:cNvSpPr>
          <p:nvPr>
            <p:ph sz="quarter" idx="3"/>
          </p:nvPr>
        </p:nvSpPr>
        <p:spPr>
          <a:xfrm>
            <a:off x="4648200" y="3938588"/>
            <a:ext cx="4038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endParaRPr lang="ru-RU"/>
          </a:p>
        </p:txBody>
      </p:sp>
      <p:sp>
        <p:nvSpPr>
          <p:cNvPr id="8" name="Rectangle 6"/>
          <p:cNvSpPr>
            <a:spLocks noGrp="1" noChangeArrowheads="1"/>
          </p:cNvSpPr>
          <p:nvPr>
            <p:ph type="sldNum" sz="quarter" idx="12"/>
          </p:nvPr>
        </p:nvSpPr>
        <p:spPr>
          <a:ln/>
        </p:spPr>
        <p:txBody>
          <a:bodyPr/>
          <a:lstStyle>
            <a:lvl1pPr>
              <a:defRPr/>
            </a:lvl1pPr>
          </a:lstStyle>
          <a:p>
            <a:pPr>
              <a:defRPr/>
            </a:pPr>
            <a:fld id="{D2A6C0B6-B438-44D4-9722-8E009B2BF3AE}" type="slidenum">
              <a:rPr lang="ru-RU"/>
              <a:pPr>
                <a:defRPr/>
              </a:pPr>
              <a:t>‹#›</a:t>
            </a:fld>
            <a:endParaRPr lang="ru-RU"/>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E5DFB95-BE72-4998-BDBC-C8D97A8C8D0C}" type="slidenum">
              <a:rPr lang="ru-RU"/>
              <a:pPr>
                <a:defRPr/>
              </a:pPr>
              <a:t>‹#›</a:t>
            </a:fld>
            <a:endParaRPr lang="ru-RU"/>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648200" y="1600200"/>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9F88679-3FE7-4649-819E-C11C26214BD9}" type="slidenum">
              <a:rPr lang="ru-RU"/>
              <a:pPr>
                <a:defRPr/>
              </a:pPr>
              <a:t>‹#›</a:t>
            </a:fld>
            <a:endParaRPr lang="ru-RU"/>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C051721-B11C-46B2-B46C-869DFD524698}" type="datetimeFigureOut">
              <a:rPr lang="ru-RU" smtClean="0"/>
              <a:pPr/>
              <a:t>04.04.2015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F0DD84F-DEE8-4EC9-A527-6F9FC92F4F1B}"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51721-B11C-46B2-B46C-869DFD524698}" type="datetimeFigureOut">
              <a:rPr lang="ru-RU" smtClean="0"/>
              <a:pPr/>
              <a:t>04.04.2015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0DD84F-DEE8-4EC9-A527-6F9FC92F4F1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42.gif"/><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0.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46.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5" Type="http://schemas.openxmlformats.org/officeDocument/2006/relationships/image" Target="../media/image152.jpeg"/><Relationship Id="rId4" Type="http://schemas.openxmlformats.org/officeDocument/2006/relationships/image" Target="../media/image151.jpeg"/></Relationships>
</file>

<file path=ppt/slides/_rels/slide124.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55.jpeg"/><Relationship Id="rId4" Type="http://schemas.openxmlformats.org/officeDocument/2006/relationships/image" Target="../media/image154.jpeg"/></Relationships>
</file>

<file path=ppt/slides/_rels/slide12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 Id="rId4" Type="http://schemas.openxmlformats.org/officeDocument/2006/relationships/image" Target="../media/image158.jpeg"/></Relationships>
</file>

<file path=ppt/slides/_rels/slide12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61.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64.jpeg"/></Relationships>
</file>

<file path=ppt/slides/_rels/slide13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78.xml"/><Relationship Id="rId1" Type="http://schemas.openxmlformats.org/officeDocument/2006/relationships/slideLayout" Target="../slideLayouts/slideLayout7.xml"/><Relationship Id="rId5" Type="http://schemas.openxmlformats.org/officeDocument/2006/relationships/image" Target="../media/image167.jpeg"/><Relationship Id="rId4" Type="http://schemas.openxmlformats.org/officeDocument/2006/relationships/image" Target="../media/image166.jpeg"/></Relationships>
</file>

<file path=ppt/slides/_rels/slide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ped-kopilka.ru/pedagogika/podvizhnye-igry.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ped-kopilka.ru/pedagogika/didakticheskie-igry-vidy-didakticheskih-igr-razvivayuschie-didakticheskie-igry.html" TargetMode="External"/><Relationship Id="rId4" Type="http://schemas.openxmlformats.org/officeDocument/2006/relationships/hyperlink" Target="http://ped-kopilka.ru/pedagogika/rolevye-igry-dlja-detei.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www.vseodetyah.com/article.html?id=509&amp;menu=parent"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93.jpeg"/></Relationships>
</file>

<file path=ppt/slides/_rels/slide6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99.jpeg"/></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7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7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b-angel"/>
          <p:cNvPicPr>
            <a:picLocks noChangeAspect="1" noChangeArrowheads="1"/>
          </p:cNvPicPr>
          <p:nvPr/>
        </p:nvPicPr>
        <p:blipFill>
          <a:blip r:embed="rId3" cstate="print"/>
          <a:srcRect/>
          <a:stretch>
            <a:fillRect/>
          </a:stretch>
        </p:blipFill>
        <p:spPr bwMode="auto">
          <a:xfrm>
            <a:off x="0" y="0"/>
            <a:ext cx="3707904" cy="4430945"/>
          </a:xfrm>
          <a:prstGeom prst="rect">
            <a:avLst/>
          </a:prstGeom>
          <a:noFill/>
          <a:ln w="9525">
            <a:noFill/>
            <a:miter lim="800000"/>
            <a:headEnd/>
            <a:tailEnd/>
          </a:ln>
        </p:spPr>
      </p:pic>
      <p:sp>
        <p:nvSpPr>
          <p:cNvPr id="3" name="TextBox 2"/>
          <p:cNvSpPr txBox="1"/>
          <p:nvPr/>
        </p:nvSpPr>
        <p:spPr>
          <a:xfrm>
            <a:off x="2123728" y="3645024"/>
            <a:ext cx="6552728" cy="2800767"/>
          </a:xfrm>
          <a:prstGeom prst="rect">
            <a:avLst/>
          </a:prstGeom>
          <a:noFill/>
        </p:spPr>
        <p:txBody>
          <a:bodyPr wrap="square" rtlCol="0">
            <a:spAutoFit/>
          </a:bodyPr>
          <a:lstStyle/>
          <a:p>
            <a:r>
              <a:rPr lang="ru-RU" sz="4400" b="1" dirty="0" smtClean="0">
                <a:solidFill>
                  <a:srgbClr val="00B050"/>
                </a:solidFill>
              </a:rPr>
              <a:t>«А я</a:t>
            </a:r>
          </a:p>
          <a:p>
            <a:r>
              <a:rPr lang="ru-RU" sz="4400" b="1" dirty="0" smtClean="0">
                <a:solidFill>
                  <a:srgbClr val="00B050"/>
                </a:solidFill>
              </a:rPr>
              <a:t> и дом мой</a:t>
            </a:r>
          </a:p>
          <a:p>
            <a:r>
              <a:rPr lang="ru-RU" sz="4400" b="1" dirty="0" smtClean="0">
                <a:solidFill>
                  <a:srgbClr val="00B050"/>
                </a:solidFill>
              </a:rPr>
              <a:t> будем служить Господу»   .              </a:t>
            </a:r>
            <a:r>
              <a:rPr lang="ru-RU" sz="3600" b="1" dirty="0" smtClean="0">
                <a:solidFill>
                  <a:srgbClr val="00B050"/>
                </a:solidFill>
              </a:rPr>
              <a:t>Иисуса Навина 24:15 </a:t>
            </a:r>
            <a:endParaRPr lang="ru-RU" sz="3600" dirty="0">
              <a:solidFill>
                <a:srgbClr val="00B050"/>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Дизайн детской комнаты"/>
          <p:cNvPicPr/>
          <p:nvPr/>
        </p:nvPicPr>
        <p:blipFill>
          <a:blip r:embed="rId3" cstate="print"/>
          <a:srcRect/>
          <a:stretch>
            <a:fillRect/>
          </a:stretch>
        </p:blipFill>
        <p:spPr bwMode="auto">
          <a:xfrm>
            <a:off x="827584" y="548680"/>
            <a:ext cx="6120680" cy="4752528"/>
          </a:xfrm>
          <a:prstGeom prst="rect">
            <a:avLst/>
          </a:prstGeom>
          <a:noFill/>
          <a:ln w="9525">
            <a:noFill/>
            <a:miter lim="800000"/>
            <a:headEnd/>
            <a:tailEnd/>
          </a:ln>
        </p:spPr>
      </p:pic>
      <p:sp>
        <p:nvSpPr>
          <p:cNvPr id="4" name="TextBox 3"/>
          <p:cNvSpPr txBox="1"/>
          <p:nvPr/>
        </p:nvSpPr>
        <p:spPr>
          <a:xfrm>
            <a:off x="971600" y="5805264"/>
            <a:ext cx="7800149" cy="523220"/>
          </a:xfrm>
          <a:prstGeom prst="rect">
            <a:avLst/>
          </a:prstGeom>
          <a:noFill/>
        </p:spPr>
        <p:txBody>
          <a:bodyPr wrap="square" rtlCol="0">
            <a:spAutoFit/>
          </a:bodyPr>
          <a:lstStyle/>
          <a:p>
            <a:r>
              <a:rPr lang="ru-RU" sz="2800" b="1" dirty="0" smtClean="0"/>
              <a:t>Дизайн детской комнаты: почему это так важно </a:t>
            </a:r>
            <a:endParaRPr lang="ru-RU" sz="2800" dirty="0" smtClean="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C:\Users\raostrovskaya\Documents\Scanned Documents\фото Димы сканер\Рисунок (67).jpg"/>
          <p:cNvPicPr>
            <a:picLocks noChangeAspect="1" noChangeArrowheads="1"/>
          </p:cNvPicPr>
          <p:nvPr/>
        </p:nvPicPr>
        <p:blipFill>
          <a:blip r:embed="rId2" cstate="print"/>
          <a:srcRect/>
          <a:stretch>
            <a:fillRect/>
          </a:stretch>
        </p:blipFill>
        <p:spPr bwMode="auto">
          <a:xfrm>
            <a:off x="0" y="107461"/>
            <a:ext cx="9144000" cy="6643077"/>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C:\Users\raostrovskaya\Documents\Scanned Documents\фото Димы сканер\Рисунок (94).jpg"/>
          <p:cNvPicPr>
            <a:picLocks noChangeAspect="1" noChangeArrowheads="1"/>
          </p:cNvPicPr>
          <p:nvPr/>
        </p:nvPicPr>
        <p:blipFill>
          <a:blip r:embed="rId2" cstate="print"/>
          <a:srcRect/>
          <a:stretch>
            <a:fillRect/>
          </a:stretch>
        </p:blipFill>
        <p:spPr bwMode="auto">
          <a:xfrm>
            <a:off x="0" y="107461"/>
            <a:ext cx="9144000" cy="6643077"/>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C:\Users\raostrovskaya\Documents\Scanned Documents\фото Димы сканер\Рисунок (17).jpg"/>
          <p:cNvPicPr>
            <a:picLocks noChangeAspect="1" noChangeArrowheads="1"/>
          </p:cNvPicPr>
          <p:nvPr/>
        </p:nvPicPr>
        <p:blipFill>
          <a:blip r:embed="rId2" cstate="print"/>
          <a:srcRect/>
          <a:stretch>
            <a:fillRect/>
          </a:stretch>
        </p:blipFill>
        <p:spPr bwMode="auto">
          <a:xfrm>
            <a:off x="0" y="107461"/>
            <a:ext cx="9144000" cy="6643077"/>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Users\raostrovskaya\Documents\Scanned Documents\фото Димы сканер\Рисунок (95).jpg"/>
          <p:cNvPicPr>
            <a:picLocks noChangeAspect="1" noChangeArrowheads="1"/>
          </p:cNvPicPr>
          <p:nvPr/>
        </p:nvPicPr>
        <p:blipFill>
          <a:blip r:embed="rId2" cstate="print"/>
          <a:srcRect/>
          <a:stretch>
            <a:fillRect/>
          </a:stretch>
        </p:blipFill>
        <p:spPr bwMode="auto">
          <a:xfrm>
            <a:off x="0" y="107461"/>
            <a:ext cx="9144000" cy="6643077"/>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descr="C:\Users\raostrovskaya\Documents\Scanned Documents\фото Димы сканер\Рисунок (123).jpg"/>
          <p:cNvPicPr>
            <a:picLocks noChangeAspect="1" noChangeArrowheads="1"/>
          </p:cNvPicPr>
          <p:nvPr/>
        </p:nvPicPr>
        <p:blipFill>
          <a:blip r:embed="rId2" cstate="print"/>
          <a:srcRect/>
          <a:stretch>
            <a:fillRect/>
          </a:stretch>
        </p:blipFill>
        <p:spPr bwMode="auto">
          <a:xfrm>
            <a:off x="0" y="107461"/>
            <a:ext cx="9144000" cy="6643077"/>
          </a:xfrm>
          <a:prstGeom prst="rect">
            <a:avLst/>
          </a:prstGeom>
          <a:noFill/>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raostrovskaya\Desktop\Sabbath-08445621.jpg"/>
          <p:cNvPicPr>
            <a:picLocks noChangeAspect="1" noChangeArrowheads="1"/>
          </p:cNvPicPr>
          <p:nvPr/>
        </p:nvPicPr>
        <p:blipFill>
          <a:blip r:embed="rId2" cstate="print"/>
          <a:srcRect/>
          <a:stretch>
            <a:fillRect/>
          </a:stretch>
        </p:blipFill>
        <p:spPr bwMode="auto">
          <a:xfrm>
            <a:off x="792163" y="836613"/>
            <a:ext cx="7667625" cy="5113337"/>
          </a:xfrm>
          <a:prstGeom prst="rect">
            <a:avLst/>
          </a:prstGeom>
          <a:noFill/>
          <a:ln w="9525">
            <a:noFill/>
            <a:miter lim="800000"/>
            <a:headEnd/>
            <a:tailEnd/>
          </a:ln>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
          <p:cNvSpPr>
            <a:spLocks noChangeArrowheads="1"/>
          </p:cNvSpPr>
          <p:nvPr/>
        </p:nvSpPr>
        <p:spPr bwMode="auto">
          <a:xfrm>
            <a:off x="467544" y="702578"/>
            <a:ext cx="741682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Когда мешают гости.</a:t>
            </a: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 Вы должны уделять время разговору и молитве со своими детьми и не должны позволять, чтобы что-то нарушало это время общения с Богом и с вашими детьми. Вы можете сказать своим гостям: "Бог поручил мне дело, и у меня нет времени для сплетен". Вы должны сознавать, что совершаете дело для вечности. Ваш самый первый долг - это ваши дети9.</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7030A0"/>
                </a:solidFill>
                <a:effectLst/>
                <a:latin typeface="Calibri" pitchFamily="34" charset="0"/>
                <a:ea typeface="Times New Roman" pitchFamily="18" charset="0"/>
                <a:cs typeface="Times New Roman" pitchFamily="18" charset="0"/>
              </a:rPr>
              <a:t>Выше всех гостей, выше всех соображений должны быть ваши дети</a:t>
            </a:r>
            <a:r>
              <a:rPr kumimoji="0" lang="ru-RU" sz="20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a:t>
            </a:r>
            <a:r>
              <a:rPr kumimoji="0" lang="ru-RU" sz="20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 Труд, который вы совершаете для своего ребенка в его ранние годы, не позволит вам быть небрежными. .</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3" name="Рисунок 2"/>
          <p:cNvPicPr/>
          <p:nvPr/>
        </p:nvPicPr>
        <p:blipFill>
          <a:blip r:embed="rId2" cstate="print"/>
          <a:srcRect/>
          <a:stretch>
            <a:fillRect/>
          </a:stretch>
        </p:blipFill>
        <p:spPr bwMode="auto">
          <a:xfrm>
            <a:off x="1907704" y="3789040"/>
            <a:ext cx="4536504" cy="3068960"/>
          </a:xfrm>
          <a:prstGeom prst="rect">
            <a:avLst/>
          </a:prstGeom>
          <a:noFill/>
          <a:ln w="9525">
            <a:noFill/>
            <a:miter lim="800000"/>
            <a:headEnd/>
            <a:tailEnd/>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dompr.ru/uploads/posts/2009-06/1244047101_128476m.jpg"/>
          <p:cNvPicPr>
            <a:picLocks noChangeAspect="1" noChangeArrowheads="1"/>
          </p:cNvPicPr>
          <p:nvPr/>
        </p:nvPicPr>
        <p:blipFill>
          <a:blip r:embed="rId3" cstate="print"/>
          <a:srcRect/>
          <a:stretch>
            <a:fillRect/>
          </a:stretch>
        </p:blipFill>
        <p:spPr bwMode="auto">
          <a:xfrm>
            <a:off x="1619672" y="206125"/>
            <a:ext cx="3799921" cy="38709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e051"/>
          <p:cNvPicPr>
            <a:picLocks noChangeAspect="1" noChangeArrowheads="1"/>
          </p:cNvPicPr>
          <p:nvPr/>
        </p:nvPicPr>
        <p:blipFill>
          <a:blip r:embed="rId3" cstate="print"/>
          <a:srcRect t="4851" b="10101"/>
          <a:stretch>
            <a:fillRect/>
          </a:stretch>
        </p:blipFill>
        <p:spPr bwMode="auto">
          <a:xfrm>
            <a:off x="1331640" y="332656"/>
            <a:ext cx="6516216" cy="2716314"/>
          </a:xfrm>
          <a:prstGeom prst="rect">
            <a:avLst/>
          </a:prstGeom>
          <a:noFill/>
          <a:ln w="9525">
            <a:noFill/>
            <a:miter lim="800000"/>
            <a:headEnd/>
            <a:tailEnd/>
          </a:ln>
        </p:spPr>
      </p:pic>
      <p:sp>
        <p:nvSpPr>
          <p:cNvPr id="4" name="TextBox 3"/>
          <p:cNvSpPr txBox="1"/>
          <p:nvPr/>
        </p:nvSpPr>
        <p:spPr>
          <a:xfrm rot="200081">
            <a:off x="2181041" y="1518507"/>
            <a:ext cx="5077420" cy="584775"/>
          </a:xfrm>
          <a:prstGeom prst="rect">
            <a:avLst/>
          </a:prstGeom>
          <a:noFill/>
        </p:spPr>
        <p:txBody>
          <a:bodyPr wrap="square" rtlCol="0">
            <a:spAutoFit/>
          </a:bodyPr>
          <a:lstStyle/>
          <a:p>
            <a:r>
              <a:rPr lang="ru-RU" sz="3200" b="1" dirty="0" smtClean="0">
                <a:solidFill>
                  <a:srgbClr val="FF0000"/>
                </a:solidFill>
              </a:rPr>
              <a:t>ЭСТАФЕТА ЛЮБВИ</a:t>
            </a:r>
            <a:endParaRPr lang="ru-RU" sz="3200" b="1" dirty="0">
              <a:solidFill>
                <a:srgbClr val="FF0000"/>
              </a:solidFill>
            </a:endParaRPr>
          </a:p>
        </p:txBody>
      </p:sp>
      <p:sp>
        <p:nvSpPr>
          <p:cNvPr id="6" name="Прямоугольник 5"/>
          <p:cNvSpPr/>
          <p:nvPr/>
        </p:nvSpPr>
        <p:spPr>
          <a:xfrm>
            <a:off x="0" y="3284984"/>
            <a:ext cx="8676456" cy="3170099"/>
          </a:xfrm>
          <a:prstGeom prst="rect">
            <a:avLst/>
          </a:prstGeom>
        </p:spPr>
        <p:txBody>
          <a:bodyPr wrap="square">
            <a:spAutoFit/>
          </a:bodyPr>
          <a:lstStyle/>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Библейское имя нашей праматери — «Ева», т.е. жизнь, производительница</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жизни, говорит о том, что она принесла жизнь всем поколениям людей,</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 Адам видел в жене своей источник</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вечной жизни человечества, его непрерывную цепь, так как жизнь</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родителей продолжается в детях. Имя «Ева» на древнееврейском</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языке означает не просто «дающая жизнь телу», но «дающая жизнь</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разуму». В это имя заложен тот смысл, что она, Ева, как</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родоначальница, как мать, передает своим детям духовные ценности. В</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этом и есть истинное призвание женщины, каждой матери — вложить в</a:t>
            </a:r>
            <a:endParaRPr lang="ru-RU" sz="2000" b="1" dirty="0" smtClean="0">
              <a:solidFill>
                <a:srgbClr val="C00000"/>
              </a:solidFill>
              <a:latin typeface="Arial" pitchFamily="34" charset="0"/>
              <a:cs typeface="Arial" pitchFamily="34" charset="0"/>
            </a:endParaRPr>
          </a:p>
          <a:p>
            <a:pPr lvl="0" eaLnBrk="0" fontAlgn="base" hangingPunct="0">
              <a:spcBef>
                <a:spcPct val="0"/>
              </a:spcBef>
              <a:spcAft>
                <a:spcPct val="0"/>
              </a:spcAft>
            </a:pPr>
            <a:r>
              <a:rPr lang="ru-RU" sz="2000" b="1" dirty="0" smtClean="0">
                <a:solidFill>
                  <a:srgbClr val="C00000"/>
                </a:solidFill>
                <a:latin typeface="Calibri" pitchFamily="34" charset="0"/>
                <a:ea typeface="Calibri" pitchFamily="34" charset="0"/>
                <a:cs typeface="Verdana" pitchFamily="34" charset="0"/>
              </a:rPr>
              <a:t>сердца своих детей духовные начала простым и ясным языком</a:t>
            </a:r>
            <a:endParaRPr lang="ru-RU" sz="2000" b="1" dirty="0">
              <a:solidFill>
                <a:srgbClr val="C00000"/>
              </a:solidFill>
            </a:endParaRPr>
          </a:p>
        </p:txBody>
      </p:sp>
    </p:spTree>
  </p:cSld>
  <p:clrMapOvr>
    <a:masterClrMapping/>
  </p:clrMapOvr>
  <p:transition>
    <p:random/>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Счастливый времяпровождение - Стоковое фото Denis Raev #4248527"/>
          <p:cNvPicPr>
            <a:picLocks noChangeAspect="1" noChangeArrowheads="1"/>
          </p:cNvPicPr>
          <p:nvPr/>
        </p:nvPicPr>
        <p:blipFill>
          <a:blip r:embed="rId2" cstate="print"/>
          <a:srcRect/>
          <a:stretch>
            <a:fillRect/>
          </a:stretch>
        </p:blipFill>
        <p:spPr bwMode="auto">
          <a:xfrm>
            <a:off x="323528" y="620688"/>
            <a:ext cx="6419850" cy="4276725"/>
          </a:xfrm>
          <a:prstGeom prst="rect">
            <a:avLst/>
          </a:prstGeom>
          <a:noFill/>
        </p:spPr>
      </p:pic>
      <p:sp>
        <p:nvSpPr>
          <p:cNvPr id="3" name="TextBox 2"/>
          <p:cNvSpPr txBox="1"/>
          <p:nvPr/>
        </p:nvSpPr>
        <p:spPr>
          <a:xfrm>
            <a:off x="251521" y="5373216"/>
            <a:ext cx="8892479" cy="1323439"/>
          </a:xfrm>
          <a:prstGeom prst="rect">
            <a:avLst/>
          </a:prstGeom>
          <a:noFill/>
        </p:spPr>
        <p:txBody>
          <a:bodyPr wrap="square" rtlCol="0">
            <a:spAutoFit/>
          </a:bodyPr>
          <a:lstStyle/>
          <a:p>
            <a:r>
              <a:rPr lang="ru-RU" sz="2000" b="1" dirty="0" smtClean="0"/>
              <a:t>Учите познанию Бога. - Познание  Спасителя, Его смерти и воскресении. Побуждайте их изучать Библию... Учите детей формировать характер, который останется с ними на всю вечность. Как никогда прежде, мы должны молиться, чтобы Бог сохранил и благословил наших детей</a:t>
            </a:r>
            <a:r>
              <a:rPr lang="ru-RU" sz="2000" b="1" baseline="30000" dirty="0" smtClean="0"/>
              <a:t>4</a:t>
            </a:r>
            <a:r>
              <a:rPr lang="ru-RU" sz="2000" b="1" dirty="0" smtClean="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1"/>
          <p:cNvSpPr>
            <a:spLocks noChangeArrowheads="1"/>
          </p:cNvSpPr>
          <p:nvPr/>
        </p:nvSpPr>
        <p:spPr bwMode="auto">
          <a:xfrm>
            <a:off x="755576" y="790629"/>
            <a:ext cx="72008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B050"/>
                </a:solidFill>
                <a:effectLst/>
                <a:latin typeface="Georgia" pitchFamily="18" charset="0"/>
                <a:ea typeface="Times New Roman" pitchFamily="18" charset="0"/>
                <a:cs typeface="Times New Roman" pitchFamily="18" charset="0"/>
              </a:rPr>
              <a:t>Обязательно учитывайте интересы детей, ведь детская комната </a:t>
            </a:r>
            <a:r>
              <a:rPr kumimoji="0" lang="ru-RU" sz="2000" b="1" i="0" u="none" strike="noStrike" cap="none" normalizeH="0" baseline="0" dirty="0" smtClean="0">
                <a:ln>
                  <a:noFill/>
                </a:ln>
                <a:solidFill>
                  <a:srgbClr val="00B050"/>
                </a:solidFill>
                <a:effectLst/>
                <a:latin typeface="Calibri"/>
                <a:ea typeface="Times New Roman" pitchFamily="18" charset="0"/>
                <a:cs typeface="Times New Roman" pitchFamily="18" charset="0"/>
              </a:rPr>
              <a:t>—</a:t>
            </a:r>
            <a:r>
              <a:rPr kumimoji="0" lang="ru-RU" sz="2000" b="1" i="0" u="none" strike="noStrike" cap="none" normalizeH="0" baseline="0" dirty="0" smtClean="0">
                <a:ln>
                  <a:noFill/>
                </a:ln>
                <a:solidFill>
                  <a:srgbClr val="00B050"/>
                </a:solidFill>
                <a:effectLst/>
                <a:latin typeface="Georgia" pitchFamily="18" charset="0"/>
                <a:ea typeface="Times New Roman" pitchFamily="18" charset="0"/>
                <a:cs typeface="Times New Roman" pitchFamily="18" charset="0"/>
              </a:rPr>
              <a:t> это в первую очередь маленький и сказочный мир ребенка, в котором царит особенная атмосфера.</a:t>
            </a:r>
            <a:endParaRPr kumimoji="0" lang="ru-RU" sz="2000" b="1" i="0" u="none" strike="noStrike" cap="none" normalizeH="0" baseline="0" dirty="0" smtClean="0">
              <a:ln>
                <a:noFill/>
              </a:ln>
              <a:solidFill>
                <a:srgbClr val="00B050"/>
              </a:solidFill>
              <a:effectLst/>
              <a:latin typeface="Arial" pitchFamily="34" charset="0"/>
              <a:cs typeface="Arial" pitchFamily="34" charset="0"/>
            </a:endParaRPr>
          </a:p>
        </p:txBody>
      </p:sp>
      <p:pic>
        <p:nvPicPr>
          <p:cNvPr id="3" name="Picture 2" descr="Интерьер детской комнаты - фото_7"/>
          <p:cNvPicPr>
            <a:picLocks noChangeAspect="1" noChangeArrowheads="1"/>
          </p:cNvPicPr>
          <p:nvPr/>
        </p:nvPicPr>
        <p:blipFill>
          <a:blip r:embed="rId2" cstate="print"/>
          <a:srcRect/>
          <a:stretch>
            <a:fillRect/>
          </a:stretch>
        </p:blipFill>
        <p:spPr bwMode="auto">
          <a:xfrm>
            <a:off x="1115616" y="2236152"/>
            <a:ext cx="6012160" cy="4621848"/>
          </a:xfrm>
          <a:prstGeom prst="rect">
            <a:avLst/>
          </a:prstGeom>
          <a:noFill/>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img.velvet.by/files/userfiles/15056/x_69682826.jpg"/>
          <p:cNvPicPr>
            <a:picLocks noChangeAspect="1" noChangeArrowheads="1"/>
          </p:cNvPicPr>
          <p:nvPr/>
        </p:nvPicPr>
        <p:blipFill>
          <a:blip r:embed="rId2" cstate="print"/>
          <a:srcRect/>
          <a:stretch>
            <a:fillRect/>
          </a:stretch>
        </p:blipFill>
        <p:spPr bwMode="auto">
          <a:xfrm>
            <a:off x="1475656" y="260648"/>
            <a:ext cx="6048672" cy="4557605"/>
          </a:xfrm>
          <a:prstGeom prst="rect">
            <a:avLst/>
          </a:prstGeom>
          <a:noFill/>
        </p:spPr>
      </p:pic>
      <p:sp>
        <p:nvSpPr>
          <p:cNvPr id="3" name="Прямоугольник 2"/>
          <p:cNvSpPr/>
          <p:nvPr/>
        </p:nvSpPr>
        <p:spPr>
          <a:xfrm>
            <a:off x="323528" y="332656"/>
            <a:ext cx="10278136" cy="923330"/>
          </a:xfrm>
          <a:prstGeom prst="rect">
            <a:avLst/>
          </a:prstGeom>
        </p:spPr>
        <p:txBody>
          <a:bodyPr wrap="square">
            <a:spAutoFit/>
          </a:bodyPr>
          <a:lstStyle/>
          <a:p>
            <a:r>
              <a:rPr lang="ru-RU" sz="5400" dirty="0" smtClean="0"/>
              <a:t>Приоритеты</a:t>
            </a:r>
            <a:endParaRPr lang="ru-RU" sz="5400" dirty="0"/>
          </a:p>
        </p:txBody>
      </p:sp>
      <p:sp>
        <p:nvSpPr>
          <p:cNvPr id="4" name="Прямоугольник 3"/>
          <p:cNvSpPr/>
          <p:nvPr/>
        </p:nvSpPr>
        <p:spPr>
          <a:xfrm>
            <a:off x="0" y="4725144"/>
            <a:ext cx="9468544" cy="2246769"/>
          </a:xfrm>
          <a:prstGeom prst="rect">
            <a:avLst/>
          </a:prstGeom>
        </p:spPr>
        <p:txBody>
          <a:bodyPr wrap="square">
            <a:spAutoFit/>
          </a:bodyPr>
          <a:lstStyle/>
          <a:p>
            <a:r>
              <a:rPr lang="ru-RU" sz="2800" b="1" dirty="0" smtClean="0"/>
              <a:t>Преимущество матери – благословлять мир своим влиянием, поступая так, она обретет радость в своем сердце… Из всех жизненных дел матери самым священным является ее долг по отношению к детям.</a:t>
            </a:r>
          </a:p>
          <a:p>
            <a:r>
              <a:rPr lang="ru-RU" sz="2800" b="1" dirty="0" smtClean="0"/>
              <a:t>Нет  более важного и святого дела. </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rebenok.by/pics/image/kvartira_2.jpg"/>
          <p:cNvPicPr>
            <a:picLocks noChangeAspect="1" noChangeArrowheads="1"/>
          </p:cNvPicPr>
          <p:nvPr/>
        </p:nvPicPr>
        <p:blipFill>
          <a:blip r:embed="rId2" cstate="print"/>
          <a:srcRect/>
          <a:stretch>
            <a:fillRect/>
          </a:stretch>
        </p:blipFill>
        <p:spPr bwMode="auto">
          <a:xfrm>
            <a:off x="0" y="188640"/>
            <a:ext cx="3933825" cy="5943601"/>
          </a:xfrm>
          <a:prstGeom prst="rect">
            <a:avLst/>
          </a:prstGeom>
          <a:noFill/>
        </p:spPr>
      </p:pic>
      <p:sp>
        <p:nvSpPr>
          <p:cNvPr id="3" name="Прямоугольник 2"/>
          <p:cNvSpPr/>
          <p:nvPr/>
        </p:nvSpPr>
        <p:spPr>
          <a:xfrm>
            <a:off x="4355976" y="404664"/>
            <a:ext cx="4320480" cy="5693866"/>
          </a:xfrm>
          <a:prstGeom prst="rect">
            <a:avLst/>
          </a:prstGeom>
        </p:spPr>
        <p:txBody>
          <a:bodyPr wrap="square">
            <a:spAutoFit/>
          </a:bodyPr>
          <a:lstStyle/>
          <a:p>
            <a:r>
              <a:rPr lang="ru-RU" sz="2800" dirty="0" smtClean="0"/>
              <a:t>Никакое другое дело не может сравниться с ее делом по важности.  Она не призвана, подобно художнику, писать красивую картину на холсте или, подобно скульптору…писателю…</a:t>
            </a:r>
          </a:p>
          <a:p>
            <a:r>
              <a:rPr lang="ru-RU" sz="2800" dirty="0" smtClean="0"/>
              <a:t>музыканту.</a:t>
            </a:r>
          </a:p>
          <a:p>
            <a:r>
              <a:rPr lang="ru-RU" sz="2800" dirty="0" smtClean="0"/>
              <a:t> Ее задача – созидать с Божьей помощью подобие Божества в человеческой душе</a:t>
            </a:r>
            <a:r>
              <a:rPr lang="ru-RU" dirty="0" smtClean="0"/>
              <a:t>. </a:t>
            </a:r>
            <a:endParaRPr lang="ru-RU" dirty="0"/>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13"/>
          <p:cNvPicPr>
            <a:picLocks noGrp="1" noChangeAspect="1" noChangeArrowheads="1"/>
          </p:cNvPicPr>
          <p:nvPr>
            <p:ph type="clipArt" sz="half" idx="4294967295"/>
          </p:nvPr>
        </p:nvPicPr>
        <p:blipFill>
          <a:blip r:embed="rId3" cstate="print"/>
          <a:srcRect/>
          <a:stretch>
            <a:fillRect/>
          </a:stretch>
        </p:blipFill>
        <p:spPr>
          <a:xfrm>
            <a:off x="4499992" y="980728"/>
            <a:ext cx="4247878" cy="4662704"/>
          </a:xfrm>
          <a:noFill/>
        </p:spPr>
      </p:pic>
      <p:sp>
        <p:nvSpPr>
          <p:cNvPr id="28677" name="Text Box 5"/>
          <p:cNvSpPr txBox="1">
            <a:spLocks noChangeArrowheads="1"/>
          </p:cNvSpPr>
          <p:nvPr/>
        </p:nvSpPr>
        <p:spPr bwMode="auto">
          <a:xfrm>
            <a:off x="8512175" y="6375400"/>
            <a:ext cx="438150" cy="366713"/>
          </a:xfrm>
          <a:prstGeom prst="rect">
            <a:avLst/>
          </a:prstGeom>
          <a:noFill/>
          <a:ln w="9525">
            <a:noFill/>
            <a:miter lim="800000"/>
            <a:headEnd/>
            <a:tailEnd/>
          </a:ln>
        </p:spPr>
        <p:txBody>
          <a:bodyPr wrap="none">
            <a:spAutoFit/>
          </a:bodyPr>
          <a:lstStyle/>
          <a:p>
            <a:r>
              <a:rPr lang="ru-RU" b="1" dirty="0">
                <a:latin typeface="Arial" charset="0"/>
              </a:rPr>
              <a:t>29</a:t>
            </a:r>
          </a:p>
        </p:txBody>
      </p:sp>
      <p:sp>
        <p:nvSpPr>
          <p:cNvPr id="6" name="Прямоугольник 5"/>
          <p:cNvSpPr/>
          <p:nvPr/>
        </p:nvSpPr>
        <p:spPr>
          <a:xfrm>
            <a:off x="467544" y="332656"/>
            <a:ext cx="3744416" cy="6124754"/>
          </a:xfrm>
          <a:prstGeom prst="rect">
            <a:avLst/>
          </a:prstGeom>
        </p:spPr>
        <p:txBody>
          <a:bodyPr wrap="square">
            <a:spAutoFit/>
          </a:bodyPr>
          <a:lstStyle/>
          <a:p>
            <a:r>
              <a:rPr lang="ru-RU" sz="2800" b="1" dirty="0" smtClean="0"/>
              <a:t>Если бы каждая мать  могла понять, как велик ее долг и ответственность и как велика  будет награда за верность. Привести к Иисусу – это еще не все, что требуется…Этих детей необходимо воспитывать и обучать, чтобы они стали учениками Христа. </a:t>
            </a:r>
            <a:endParaRPr lang="ru-RU" sz="2800" b="1" dirty="0"/>
          </a:p>
        </p:txBody>
      </p:sp>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75657" y="404664"/>
            <a:ext cx="7035820" cy="830997"/>
          </a:xfrm>
          <a:prstGeom prst="rect">
            <a:avLst/>
          </a:prstGeom>
        </p:spPr>
        <p:txBody>
          <a:bodyPr wrap="square">
            <a:spAutoFit/>
          </a:bodyPr>
          <a:lstStyle/>
          <a:p>
            <a:r>
              <a:rPr lang="ru-RU" sz="4800" b="1" dirty="0"/>
              <a:t>Дети драгоценны</a:t>
            </a:r>
            <a:endParaRPr lang="ru-RU" sz="4800" dirty="0"/>
          </a:p>
        </p:txBody>
      </p:sp>
      <p:pic>
        <p:nvPicPr>
          <p:cNvPr id="29698" name="Picture 2" descr="http://stat18.privet.ru/lr/0a24b6028c10dee42ee84a36379eece2"/>
          <p:cNvPicPr>
            <a:picLocks noChangeAspect="1" noChangeArrowheads="1"/>
          </p:cNvPicPr>
          <p:nvPr/>
        </p:nvPicPr>
        <p:blipFill>
          <a:blip r:embed="rId3" cstate="print"/>
          <a:srcRect/>
          <a:stretch>
            <a:fillRect/>
          </a:stretch>
        </p:blipFill>
        <p:spPr bwMode="auto">
          <a:xfrm>
            <a:off x="1259632" y="1628800"/>
            <a:ext cx="4762500" cy="4762500"/>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C:\Users\ikasap.EAD-SDA\Desktop\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9219" name="TextBox 4"/>
          <p:cNvSpPr txBox="1">
            <a:spLocks noChangeArrowheads="1"/>
          </p:cNvSpPr>
          <p:nvPr/>
        </p:nvSpPr>
        <p:spPr bwMode="auto">
          <a:xfrm>
            <a:off x="8534400" y="6310313"/>
            <a:ext cx="696913" cy="646112"/>
          </a:xfrm>
          <a:prstGeom prst="rect">
            <a:avLst/>
          </a:prstGeom>
          <a:noFill/>
          <a:ln w="9525">
            <a:noFill/>
            <a:miter lim="800000"/>
            <a:headEnd/>
            <a:tailEnd/>
          </a:ln>
        </p:spPr>
        <p:txBody>
          <a:bodyPr wrap="none">
            <a:spAutoFit/>
          </a:bodyPr>
          <a:lstStyle/>
          <a:p>
            <a:r>
              <a:rPr lang="ru-RU" sz="3600">
                <a:solidFill>
                  <a:srgbClr val="B9CDE5"/>
                </a:solidFill>
              </a:rPr>
              <a:t>23</a:t>
            </a:r>
          </a:p>
        </p:txBody>
      </p:sp>
      <p:sp>
        <p:nvSpPr>
          <p:cNvPr id="9220" name="Rectangle 4"/>
          <p:cNvSpPr>
            <a:spLocks noGrp="1"/>
          </p:cNvSpPr>
          <p:nvPr>
            <p:ph type="body" idx="1"/>
          </p:nvPr>
        </p:nvSpPr>
        <p:spPr>
          <a:xfrm>
            <a:off x="250825" y="260350"/>
            <a:ext cx="8642350" cy="5865813"/>
          </a:xfrm>
        </p:spPr>
        <p:txBody>
          <a:bodyPr/>
          <a:lstStyle/>
          <a:p>
            <a:pPr eaLnBrk="1" hangingPunct="1">
              <a:lnSpc>
                <a:spcPct val="80000"/>
              </a:lnSpc>
              <a:buFont typeface="Arial" charset="0"/>
              <a:buNone/>
            </a:pPr>
            <a:r>
              <a:rPr lang="ru-RU" sz="2800" dirty="0" smtClean="0"/>
              <a:t>		</a:t>
            </a:r>
            <a:r>
              <a:rPr lang="ru-RU" sz="3600" dirty="0" smtClean="0"/>
              <a:t>Дети — доверенное сокровище</a:t>
            </a:r>
            <a:r>
              <a:rPr lang="ru-RU" sz="2800" dirty="0" smtClean="0"/>
              <a:t>		</a:t>
            </a:r>
            <a:r>
              <a:rPr lang="ru-RU" sz="2400" dirty="0" smtClean="0"/>
              <a:t> </a:t>
            </a:r>
          </a:p>
          <a:p>
            <a:pPr eaLnBrk="1" hangingPunct="1">
              <a:lnSpc>
                <a:spcPct val="80000"/>
              </a:lnSpc>
              <a:buFont typeface="Arial" charset="0"/>
              <a:buNone/>
            </a:pPr>
            <a:endParaRPr lang="ru-RU" sz="2400" dirty="0" smtClean="0"/>
          </a:p>
          <a:p>
            <a:pPr eaLnBrk="1" hangingPunct="1">
              <a:buFont typeface="Arial" charset="0"/>
              <a:buNone/>
            </a:pPr>
            <a:r>
              <a:rPr lang="ru-RU" sz="2400" dirty="0" smtClean="0"/>
              <a:t>		 </a:t>
            </a:r>
            <a:r>
              <a:rPr lang="ru-RU" sz="2400" u="sng" dirty="0" smtClean="0"/>
              <a:t>Дети доверены своим родителям как драгоценное достояние, которое Бог однажды потребует из их рук</a:t>
            </a:r>
            <a:r>
              <a:rPr lang="ru-RU" sz="2400" dirty="0" smtClean="0"/>
              <a:t>. Мы должны воспитывать их, уделяя для них больше времени, больше заботы и больше молитвы. Им нужно давать больше правильных наставлений...</a:t>
            </a:r>
          </a:p>
          <a:p>
            <a:pPr eaLnBrk="1" hangingPunct="1">
              <a:lnSpc>
                <a:spcPct val="120000"/>
              </a:lnSpc>
              <a:buFont typeface="Arial" charset="0"/>
              <a:buNone/>
            </a:pPr>
            <a:r>
              <a:rPr lang="ru-RU" sz="2400" dirty="0" smtClean="0">
                <a:latin typeface="Times New Roman" pitchFamily="18" charset="0"/>
              </a:rPr>
              <a:t>  </a:t>
            </a:r>
          </a:p>
        </p:txBody>
      </p:sp>
      <p:pic>
        <p:nvPicPr>
          <p:cNvPr id="5" name="Picture 4" descr="http://www.detskiy-mir.net/images/fotoprikols/8690.jpg"/>
          <p:cNvPicPr>
            <a:picLocks noChangeAspect="1" noChangeArrowheads="1"/>
          </p:cNvPicPr>
          <p:nvPr/>
        </p:nvPicPr>
        <p:blipFill>
          <a:blip r:embed="rId3" cstate="print"/>
          <a:srcRect/>
          <a:stretch>
            <a:fillRect/>
          </a:stretch>
        </p:blipFill>
        <p:spPr bwMode="auto">
          <a:xfrm>
            <a:off x="4572000" y="2947122"/>
            <a:ext cx="4114428" cy="3340916"/>
          </a:xfrm>
          <a:prstGeom prst="rect">
            <a:avLst/>
          </a:prstGeom>
          <a:noFill/>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5" descr="special"/>
          <p:cNvPicPr>
            <a:picLocks noChangeAspect="1" noChangeArrowheads="1"/>
          </p:cNvPicPr>
          <p:nvPr/>
        </p:nvPicPr>
        <p:blipFill>
          <a:blip r:embed="rId2" cstate="print"/>
          <a:srcRect/>
          <a:stretch>
            <a:fillRect/>
          </a:stretch>
        </p:blipFill>
        <p:spPr bwMode="auto">
          <a:xfrm>
            <a:off x="5003800" y="908050"/>
            <a:ext cx="3617913" cy="4824413"/>
          </a:xfrm>
          <a:prstGeom prst="rect">
            <a:avLst/>
          </a:prstGeom>
          <a:noFill/>
          <a:ln w="9525">
            <a:noFill/>
            <a:miter lim="800000"/>
            <a:headEnd/>
            <a:tailEnd/>
          </a:ln>
        </p:spPr>
      </p:pic>
      <p:sp>
        <p:nvSpPr>
          <p:cNvPr id="3" name="Прямоугольник 2"/>
          <p:cNvSpPr/>
          <p:nvPr/>
        </p:nvSpPr>
        <p:spPr>
          <a:xfrm>
            <a:off x="0" y="260648"/>
            <a:ext cx="4788024" cy="7478970"/>
          </a:xfrm>
          <a:prstGeom prst="rect">
            <a:avLst/>
          </a:prstGeom>
        </p:spPr>
        <p:txBody>
          <a:bodyPr wrap="square">
            <a:spAutoFit/>
          </a:bodyPr>
          <a:lstStyle/>
          <a:p>
            <a:pPr lvl="0" eaLnBrk="0" fontAlgn="base" hangingPunct="0">
              <a:spcBef>
                <a:spcPct val="0"/>
              </a:spcBef>
              <a:spcAft>
                <a:spcPct val="0"/>
              </a:spcAft>
            </a:pPr>
            <a:r>
              <a:rPr lang="ru-RU" sz="2000" b="1" dirty="0" smtClean="0">
                <a:solidFill>
                  <a:srgbClr val="C00000"/>
                </a:solidFill>
              </a:rPr>
              <a:t>Мать – Божий посредник, призванный нести христианство в свою семью. Ее жизнь должна служить примером библейской религии. Привитое матерью понимание того, Кем является для них Христос, будет оказывать освящающее , возвышающее влияние на  детские сердца.</a:t>
            </a:r>
          </a:p>
          <a:p>
            <a:pPr lvl="0" eaLnBrk="0" fontAlgn="base" hangingPunct="0">
              <a:spcBef>
                <a:spcPct val="0"/>
              </a:spcBef>
              <a:spcAft>
                <a:spcPct val="0"/>
              </a:spcAft>
            </a:pPr>
            <a:r>
              <a:rPr lang="ru-RU" sz="2000" dirty="0" smtClean="0">
                <a:solidFill>
                  <a:srgbClr val="FF0000"/>
                </a:solidFill>
                <a:latin typeface="Calibri" pitchFamily="34" charset="0"/>
                <a:ea typeface="Calibri" pitchFamily="34" charset="0"/>
                <a:cs typeface="Times-Roman"/>
              </a:rPr>
              <a:t> </a:t>
            </a:r>
            <a:r>
              <a:rPr lang="ru-RU" sz="2000" b="1" dirty="0" smtClean="0">
                <a:solidFill>
                  <a:srgbClr val="C00000"/>
                </a:solidFill>
                <a:latin typeface="Calibri" pitchFamily="34" charset="0"/>
                <a:ea typeface="Calibri" pitchFamily="34" charset="0"/>
                <a:cs typeface="Times-Roman"/>
              </a:rPr>
              <a:t>Ухаживая за колыбелью ребенка, </a:t>
            </a:r>
            <a:r>
              <a:rPr lang="ru-RU" sz="2000" b="1" dirty="0" err="1" smtClean="0">
                <a:solidFill>
                  <a:srgbClr val="C00000"/>
                </a:solidFill>
                <a:latin typeface="Calibri" pitchFamily="34" charset="0"/>
                <a:ea typeface="Calibri" pitchFamily="34" charset="0"/>
                <a:cs typeface="Times-Roman"/>
              </a:rPr>
              <a:t>следяза</a:t>
            </a:r>
            <a:r>
              <a:rPr lang="ru-RU" sz="2000" b="1" dirty="0" smtClean="0">
                <a:solidFill>
                  <a:srgbClr val="C00000"/>
                </a:solidFill>
                <a:latin typeface="Calibri" pitchFamily="34" charset="0"/>
                <a:ea typeface="Calibri" pitchFamily="34" charset="0"/>
                <a:cs typeface="Times-Roman"/>
              </a:rPr>
              <a:t> его первыми играми, научая его произносить первые слова и первую </a:t>
            </a:r>
            <a:r>
              <a:rPr lang="ru-RU" sz="2000" b="1" dirty="0" err="1" smtClean="0">
                <a:solidFill>
                  <a:srgbClr val="C00000"/>
                </a:solidFill>
                <a:latin typeface="Calibri" pitchFamily="34" charset="0"/>
                <a:ea typeface="Calibri" pitchFamily="34" charset="0"/>
                <a:cs typeface="Times-Roman"/>
              </a:rPr>
              <a:t>молитву,мать</a:t>
            </a:r>
            <a:r>
              <a:rPr lang="ru-RU" sz="2000" b="1" dirty="0" smtClean="0">
                <a:solidFill>
                  <a:srgbClr val="C00000"/>
                </a:solidFill>
                <a:latin typeface="Calibri" pitchFamily="34" charset="0"/>
                <a:ea typeface="Calibri" pitchFamily="34" charset="0"/>
                <a:cs typeface="Times-Roman"/>
              </a:rPr>
              <a:t> может научить детей узнавать и любить Бога из Его творений, из всего окружающего. Она обратит его внимание на звезды, на заходящее солнце, на смену дня и ночи, зимы и лета. Ничто так не научает любить Бога, как созерцание дел Его во Вселенной.</a:t>
            </a:r>
            <a:endParaRPr lang="ru-RU" sz="2000" b="1" dirty="0" smtClean="0">
              <a:solidFill>
                <a:srgbClr val="C00000"/>
              </a:solidFill>
              <a:latin typeface="Arial" pitchFamily="34" charset="0"/>
              <a:ea typeface="Calibri" pitchFamily="34" charset="0"/>
              <a:cs typeface="Times-Roman"/>
            </a:endParaRPr>
          </a:p>
          <a:p>
            <a:pPr lvl="0" eaLnBrk="0" fontAlgn="base" hangingPunct="0">
              <a:spcBef>
                <a:spcPct val="0"/>
              </a:spcBef>
              <a:spcAft>
                <a:spcPct val="0"/>
              </a:spcAft>
            </a:pPr>
            <a:r>
              <a:rPr lang="ru-RU" sz="2000" b="1" dirty="0" smtClean="0">
                <a:solidFill>
                  <a:srgbClr val="C00000"/>
                </a:solidFill>
                <a:latin typeface="Arial" pitchFamily="34" charset="0"/>
                <a:ea typeface="Calibri" pitchFamily="34" charset="0"/>
                <a:cs typeface="Times-Roman"/>
              </a:rPr>
              <a:t>Ребенок удивительно легко постигает понятие о любви к ближнему</a:t>
            </a:r>
            <a:r>
              <a:rPr lang="ru-RU" sz="2000" b="1" dirty="0" smtClean="0">
                <a:solidFill>
                  <a:srgbClr val="C00000"/>
                </a:solidFill>
                <a:latin typeface="Arial" pitchFamily="34" charset="0"/>
                <a:cs typeface="Arial" pitchFamily="34" charset="0"/>
              </a:rPr>
              <a:t> </a:t>
            </a:r>
          </a:p>
          <a:p>
            <a:endParaRPr lang="ru-RU" sz="2000" b="1" dirty="0" smtClean="0">
              <a:solidFill>
                <a:srgbClr val="C00000"/>
              </a:solidFill>
            </a:endParaRPr>
          </a:p>
          <a:p>
            <a:endParaRPr lang="ru-RU" sz="2000" b="1" dirty="0" smtClean="0">
              <a:solidFill>
                <a:srgbClr val="C00000"/>
              </a:solidFill>
            </a:endParaRPr>
          </a:p>
          <a:p>
            <a:endParaRPr lang="ru-RU" sz="2000" b="1" dirty="0" smtClean="0">
              <a:solidFill>
                <a:srgbClr val="C00000"/>
              </a:solidFill>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Группы"/>
          <p:cNvPicPr>
            <a:picLocks noChangeAspect="1" noChangeArrowheads="1" noCrop="1"/>
          </p:cNvPicPr>
          <p:nvPr/>
        </p:nvPicPr>
        <p:blipFill>
          <a:blip r:embed="rId2" cstate="print"/>
          <a:srcRect/>
          <a:stretch>
            <a:fillRect/>
          </a:stretch>
        </p:blipFill>
        <p:spPr bwMode="auto">
          <a:xfrm>
            <a:off x="755576" y="260648"/>
            <a:ext cx="6191250" cy="5629275"/>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1.maminklub.lv/cache/8f/71/8f71956e5c4ac10ce0fcef25ca0f0267.jpg"/>
          <p:cNvPicPr>
            <a:picLocks noChangeAspect="1" noChangeArrowheads="1"/>
          </p:cNvPicPr>
          <p:nvPr/>
        </p:nvPicPr>
        <p:blipFill>
          <a:blip r:embed="rId3" cstate="print"/>
          <a:srcRect/>
          <a:stretch>
            <a:fillRect/>
          </a:stretch>
        </p:blipFill>
        <p:spPr bwMode="auto">
          <a:xfrm>
            <a:off x="251520" y="260648"/>
            <a:ext cx="6153150" cy="5219700"/>
          </a:xfrm>
          <a:prstGeom prst="rect">
            <a:avLst/>
          </a:prstGeom>
          <a:noFill/>
        </p:spPr>
      </p:pic>
      <p:sp>
        <p:nvSpPr>
          <p:cNvPr id="3" name="TextBox 2"/>
          <p:cNvSpPr txBox="1"/>
          <p:nvPr/>
        </p:nvSpPr>
        <p:spPr>
          <a:xfrm>
            <a:off x="467544" y="5733256"/>
            <a:ext cx="8676456" cy="923330"/>
          </a:xfrm>
          <a:prstGeom prst="rect">
            <a:avLst/>
          </a:prstGeom>
          <a:noFill/>
        </p:spPr>
        <p:txBody>
          <a:bodyPr wrap="square" rtlCol="0">
            <a:spAutoFit/>
          </a:bodyPr>
          <a:lstStyle/>
          <a:p>
            <a:r>
              <a:rPr lang="ru-RU" b="1" dirty="0" smtClean="0"/>
              <a:t>Вечернее время драгоценно. - Дом необходимо сделать школой добрых наставлений, а не местом нудной работы. Особенно надо дорожить вечерами, чтобы в эти часы наставлять детей на путь праведности</a:t>
            </a:r>
            <a:r>
              <a:rPr lang="ru-RU" b="1" baseline="30000" dirty="0" smtClean="0"/>
              <a:t>8</a:t>
            </a:r>
            <a:r>
              <a:rPr lang="ru-RU" b="1" dirty="0" smtClean="0"/>
              <a:t>.</a:t>
            </a:r>
            <a:endParaRPr lang="ru-RU" b="1"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idx="1"/>
          </p:nvPr>
        </p:nvSpPr>
        <p:spPr>
          <a:xfrm>
            <a:off x="457200" y="332656"/>
            <a:ext cx="8229600" cy="6120680"/>
          </a:xfrm>
        </p:spPr>
        <p:txBody>
          <a:bodyPr>
            <a:normAutofit fontScale="77500" lnSpcReduction="20000"/>
          </a:bodyPr>
          <a:lstStyle/>
          <a:p>
            <a:r>
              <a:rPr lang="ru-RU" b="1" dirty="0" smtClean="0"/>
              <a:t>: «В домашнем чтении наибольшее значение имеет воображение, преобразующее слова в зрительные, звуковые образы и обеспечивающее творческий характер чтения. Воображение дает толчок к работе и развитию всех других свойств сознания - мышлению, чувствам, эмоциям, воле, памяти. </a:t>
            </a:r>
          </a:p>
          <a:p>
            <a:r>
              <a:rPr lang="ru-RU" b="1" dirty="0" smtClean="0"/>
              <a:t>Кроме интеллектуального и психологического обогащения при добром чтении происходит обогащение духовное. Чтение переносит центр жизненного интереса от себя - на других, побуждает думать о других, как о самом себе, понимать других, а вместе с ними - и самого себя. Детская классическая литература тем самым «кодирует» человека на добро, формирует высокие нравственные идеалы».</a:t>
            </a:r>
          </a:p>
          <a:p>
            <a:r>
              <a:rPr lang="ru-RU" b="1" dirty="0" smtClean="0"/>
              <a:t>Другими </a:t>
            </a:r>
            <a:r>
              <a:rPr lang="ru-RU" b="1" dirty="0" smtClean="0"/>
              <a:t>словами, во время чтения </a:t>
            </a:r>
            <a:r>
              <a:rPr lang="ru-RU" b="1" dirty="0" smtClean="0"/>
              <a:t>мы </a:t>
            </a:r>
            <a:r>
              <a:rPr lang="ru-RU" b="1" dirty="0" smtClean="0"/>
              <a:t> </a:t>
            </a:r>
            <a:r>
              <a:rPr lang="ru-RU" b="1" dirty="0" smtClean="0"/>
              <a:t>формируем его духовный </a:t>
            </a:r>
            <a:r>
              <a:rPr lang="ru-RU" b="1" dirty="0" smtClean="0"/>
              <a:t>мир ребенка, </a:t>
            </a:r>
            <a:r>
              <a:rPr lang="ru-RU" b="1" dirty="0" smtClean="0"/>
              <a:t>способствуем развитию «чувства прекрасного», развиваем душевные качества. И все это происходит благодаря «простому» чтению. </a:t>
            </a:r>
          </a:p>
          <a:p>
            <a:endParaRPr lang="ru-RU" b="1"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04664"/>
            <a:ext cx="8229600" cy="5721499"/>
          </a:xfrm>
        </p:spPr>
        <p:txBody>
          <a:bodyPr>
            <a:normAutofit fontScale="77500" lnSpcReduction="20000"/>
          </a:bodyPr>
          <a:lstStyle/>
          <a:p>
            <a:r>
              <a:rPr lang="ru-RU" b="1" dirty="0" smtClean="0"/>
              <a:t>В вечернее время, когда домашние хлопоты и рабочие обязанности уже позади, можно расслабиться и полностью сосредоточиться на ребенке. Дети крайне чувствительны. Они очень чутко чувствуют, когда мама или папа полностью фокусируются на них, а когда обращают внимание по необходимости.</a:t>
            </a:r>
          </a:p>
          <a:p>
            <a:r>
              <a:rPr lang="ru-RU" b="1" dirty="0" smtClean="0"/>
              <a:t>Читать вслух лучше всего в привычной для ребенка обстановке, где вас никто не сможет побеспокоить, не торопясь и не отвлекаясь, при мягком вечернем освещении. Это способствует более тесному контакту и эмоциональной связи. Ребенок будет чувствовать себя защищено и спокойно. </a:t>
            </a:r>
          </a:p>
          <a:p>
            <a:r>
              <a:rPr lang="ru-RU" b="1" dirty="0" smtClean="0"/>
              <a:t>К тому же в вечернее время, перед сном, прочитанное будет усваиваться активнее и откладываться в памяти</a:t>
            </a:r>
            <a:endParaRPr lang="ru-RU" b="1" dirty="0"/>
          </a:p>
        </p:txBody>
      </p:sp>
      <p:pic>
        <p:nvPicPr>
          <p:cNvPr id="4" name="Рисунок 3" descr="Почему важно, чтобы у ребенка была своя комната"/>
          <p:cNvPicPr/>
          <p:nvPr/>
        </p:nvPicPr>
        <p:blipFill>
          <a:blip r:embed="rId2" cstate="print"/>
          <a:srcRect/>
          <a:stretch>
            <a:fillRect/>
          </a:stretch>
        </p:blipFill>
        <p:spPr bwMode="auto">
          <a:xfrm>
            <a:off x="3779912" y="4941168"/>
            <a:ext cx="2812981" cy="166071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Мебель в детской комнате"/>
          <p:cNvPicPr/>
          <p:nvPr/>
        </p:nvPicPr>
        <p:blipFill>
          <a:blip r:embed="rId3" cstate="print"/>
          <a:srcRect/>
          <a:stretch>
            <a:fillRect/>
          </a:stretch>
        </p:blipFill>
        <p:spPr bwMode="auto">
          <a:xfrm>
            <a:off x="251520" y="332656"/>
            <a:ext cx="4468986" cy="2718812"/>
          </a:xfrm>
          <a:prstGeom prst="rect">
            <a:avLst/>
          </a:prstGeom>
          <a:noFill/>
          <a:ln w="9525">
            <a:noFill/>
            <a:miter lim="800000"/>
            <a:headEnd/>
            <a:tailEnd/>
          </a:ln>
        </p:spPr>
      </p:pic>
      <p:pic>
        <p:nvPicPr>
          <p:cNvPr id="3" name="Рисунок 2" descr="Дизайн детской комнаты для двоих"/>
          <p:cNvPicPr/>
          <p:nvPr/>
        </p:nvPicPr>
        <p:blipFill>
          <a:blip r:embed="rId4" cstate="print"/>
          <a:srcRect/>
          <a:stretch>
            <a:fillRect/>
          </a:stretch>
        </p:blipFill>
        <p:spPr bwMode="auto">
          <a:xfrm>
            <a:off x="4499992" y="2996952"/>
            <a:ext cx="4427984"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0" y="670818"/>
            <a:ext cx="7020272" cy="2231380"/>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900" b="1" i="0" u="none" strike="noStrike" cap="none" normalizeH="0" baseline="0" dirty="0" smtClean="0">
                <a:ln>
                  <a:noFill/>
                </a:ln>
                <a:solidFill>
                  <a:srgbClr val="800000"/>
                </a:solidFill>
                <a:effectLst/>
                <a:latin typeface="Georgia" pitchFamily="18" charset="0"/>
                <a:ea typeface="Times New Roman" pitchFamily="18" charset="0"/>
                <a:cs typeface="Helvetica"/>
              </a:rPr>
              <a:t>РАССКАЖИТЕ ДЕТЯМ О ХРИСТЕ!</a:t>
            </a:r>
            <a:endParaRPr kumimoji="0" lang="ru-RU" sz="900" b="0" i="0" u="none" strike="noStrike" cap="none" normalizeH="0" baseline="0" dirty="0" smtClean="0">
              <a:ln>
                <a:noFill/>
              </a:ln>
              <a:solidFill>
                <a:srgbClr val="000000"/>
              </a:solidFill>
              <a:effectLst/>
              <a:latin typeface="Georgia"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latin typeface="Georgia" pitchFamily="18" charset="0"/>
                <a:ea typeface="Times New Roman" pitchFamily="18" charset="0"/>
                <a:cs typeface="Helvetica"/>
              </a:rPr>
              <a:t>Красочные журналы с библейскими историями и интересными развивающими заданиями, открытки с мудрыми наставлениями, магниты с Божьими Заповедями и историей сотворения мира, раскраска с библейскими сюжетами будут вашими прекрасными помощниками в христианском воспитании и миссионерской работе с детьми.</a:t>
            </a:r>
            <a:endParaRPr kumimoji="0" lang="ru-RU" sz="900" b="0" i="0" u="none" strike="noStrike" cap="none" normalizeH="0" baseline="0" dirty="0" smtClean="0">
              <a:ln>
                <a:noFill/>
              </a:ln>
              <a:solidFill>
                <a:srgbClr val="000000"/>
              </a:solidFill>
              <a:effectLst/>
              <a:latin typeface="Georgia" pitchFamily="18"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800000"/>
                </a:solidFill>
                <a:effectLst/>
                <a:latin typeface="calibri-bold"/>
                <a:ea typeface="Times New Roman" pitchFamily="18" charset="0"/>
                <a:cs typeface="Helvetica"/>
              </a:rPr>
              <a:t>Предлагаем христианскую продукцию для детей:</a:t>
            </a:r>
            <a:r>
              <a:rPr kumimoji="0" lang="ru-RU" sz="800" b="0" i="0" u="none" strike="noStrike" cap="none" normalizeH="0" baseline="0" dirty="0" smtClean="0">
                <a:ln>
                  <a:noFill/>
                </a:ln>
                <a:solidFill>
                  <a:schemeClr val="tx1"/>
                </a:solidFill>
                <a:effectLst/>
                <a:latin typeface="Arial" pitchFamily="34" charset="0"/>
                <a:cs typeface="Arial" pitchFamily="34" charset="0"/>
              </a:rPr>
              <a:t> </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363" name="Picture 3" descr="http://vcennosti.ru/images/watermarked_images/detailed/27/pb-02_.jpg"/>
          <p:cNvPicPr>
            <a:picLocks noChangeAspect="1" noChangeArrowheads="1"/>
          </p:cNvPicPr>
          <p:nvPr/>
        </p:nvPicPr>
        <p:blipFill>
          <a:blip r:embed="rId2" cstate="print"/>
          <a:srcRect/>
          <a:stretch>
            <a:fillRect/>
          </a:stretch>
        </p:blipFill>
        <p:spPr bwMode="auto">
          <a:xfrm>
            <a:off x="3131840" y="3074646"/>
            <a:ext cx="3770784" cy="3783354"/>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ncrypted-tbn0.gstatic.com/images?q=tbn:ANd9GcS4diTkc0Ypic0ZEsGwexpxRXwrmQwdbI2_uFi-3TN0DnxwamXg"/>
          <p:cNvPicPr>
            <a:picLocks noChangeAspect="1" noChangeArrowheads="1"/>
          </p:cNvPicPr>
          <p:nvPr/>
        </p:nvPicPr>
        <p:blipFill>
          <a:blip r:embed="rId3" cstate="print"/>
          <a:srcRect/>
          <a:stretch>
            <a:fillRect/>
          </a:stretch>
        </p:blipFill>
        <p:spPr bwMode="auto">
          <a:xfrm>
            <a:off x="467544" y="908720"/>
            <a:ext cx="1143000" cy="1143001"/>
          </a:xfrm>
          <a:prstGeom prst="rect">
            <a:avLst/>
          </a:prstGeom>
          <a:noFill/>
        </p:spPr>
      </p:pic>
      <p:pic>
        <p:nvPicPr>
          <p:cNvPr id="13316" name="Picture 4" descr="http://www.verbum-christi.com/wp-content/uploads/2013/09/HTWzuh0FKgE.jpg"/>
          <p:cNvPicPr>
            <a:picLocks noChangeAspect="1" noChangeArrowheads="1"/>
          </p:cNvPicPr>
          <p:nvPr/>
        </p:nvPicPr>
        <p:blipFill>
          <a:blip r:embed="rId4" cstate="print"/>
          <a:srcRect/>
          <a:stretch>
            <a:fillRect/>
          </a:stretch>
        </p:blipFill>
        <p:spPr bwMode="auto">
          <a:xfrm>
            <a:off x="1979712" y="2276872"/>
            <a:ext cx="5753100" cy="3800476"/>
          </a:xfrm>
          <a:prstGeom prst="rect">
            <a:avLst/>
          </a:prstGeom>
          <a:noFill/>
        </p:spPr>
      </p:pic>
      <p:sp>
        <p:nvSpPr>
          <p:cNvPr id="5" name="TextBox 4"/>
          <p:cNvSpPr txBox="1"/>
          <p:nvPr/>
        </p:nvSpPr>
        <p:spPr>
          <a:xfrm>
            <a:off x="2195736" y="836712"/>
            <a:ext cx="5688632" cy="707886"/>
          </a:xfrm>
          <a:prstGeom prst="rect">
            <a:avLst/>
          </a:prstGeom>
          <a:noFill/>
        </p:spPr>
        <p:txBody>
          <a:bodyPr wrap="square" rtlCol="0">
            <a:spAutoFit/>
          </a:bodyPr>
          <a:lstStyle/>
          <a:p>
            <a:r>
              <a:rPr lang="ru-RU" sz="4000" dirty="0" smtClean="0"/>
              <a:t>Каждый дом – церковь!</a:t>
            </a:r>
            <a:endParaRPr lang="ru-RU" sz="4000"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Афоризмы в картинках - Картинки с надписями - Фотоальбомы - pictures.ucoz.net"/>
          <p:cNvPicPr>
            <a:picLocks noChangeAspect="1" noChangeArrowheads="1"/>
          </p:cNvPicPr>
          <p:nvPr/>
        </p:nvPicPr>
        <p:blipFill>
          <a:blip r:embed="rId2" cstate="print"/>
          <a:srcRect/>
          <a:stretch>
            <a:fillRect/>
          </a:stretch>
        </p:blipFill>
        <p:spPr bwMode="auto">
          <a:xfrm>
            <a:off x="395536" y="620688"/>
            <a:ext cx="4176464" cy="1768036"/>
          </a:xfrm>
          <a:prstGeom prst="rect">
            <a:avLst/>
          </a:prstGeom>
          <a:noFill/>
        </p:spPr>
      </p:pic>
      <p:pic>
        <p:nvPicPr>
          <p:cNvPr id="134148" name="Picture 4" descr="Воспоминание - это единственный рай, из которого мы не можем быть изгнаны. . - MyPage"/>
          <p:cNvPicPr>
            <a:picLocks noChangeAspect="1" noChangeArrowheads="1"/>
          </p:cNvPicPr>
          <p:nvPr/>
        </p:nvPicPr>
        <p:blipFill>
          <a:blip r:embed="rId3" cstate="print"/>
          <a:srcRect/>
          <a:stretch>
            <a:fillRect/>
          </a:stretch>
        </p:blipFill>
        <p:spPr bwMode="auto">
          <a:xfrm>
            <a:off x="2724150" y="2095500"/>
            <a:ext cx="6419850" cy="4762500"/>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Воспоминания о детстве Уличная съемка (фотопрогулки по Москве) - Авторский Фотосайт"/>
          <p:cNvPicPr>
            <a:picLocks noChangeAspect="1" noChangeArrowheads="1"/>
          </p:cNvPicPr>
          <p:nvPr/>
        </p:nvPicPr>
        <p:blipFill>
          <a:blip r:embed="rId2" cstate="print"/>
          <a:srcRect/>
          <a:stretch>
            <a:fillRect/>
          </a:stretch>
        </p:blipFill>
        <p:spPr bwMode="auto">
          <a:xfrm>
            <a:off x="63500" y="-136525"/>
            <a:ext cx="5009586" cy="3349501"/>
          </a:xfrm>
          <a:prstGeom prst="rect">
            <a:avLst/>
          </a:prstGeom>
          <a:noFill/>
        </p:spPr>
      </p:pic>
      <p:pic>
        <p:nvPicPr>
          <p:cNvPr id="3076" name="Picture 4" descr="Коллекция quotes от oliviamfe с 177 картинками"/>
          <p:cNvPicPr>
            <a:picLocks noChangeAspect="1" noChangeArrowheads="1"/>
          </p:cNvPicPr>
          <p:nvPr/>
        </p:nvPicPr>
        <p:blipFill>
          <a:blip r:embed="rId3" cstate="print"/>
          <a:srcRect/>
          <a:stretch>
            <a:fillRect/>
          </a:stretch>
        </p:blipFill>
        <p:spPr bwMode="auto">
          <a:xfrm>
            <a:off x="3779912" y="3281940"/>
            <a:ext cx="5364088" cy="3576059"/>
          </a:xfrm>
          <a:prstGeom prst="rect">
            <a:avLst/>
          </a:prstGeom>
          <a:noFill/>
        </p:spPr>
      </p:pic>
      <p:pic>
        <p:nvPicPr>
          <p:cNvPr id="3078" name="Picture 6" descr="http://img.desmotivaciones.es/201108/342.jpg"/>
          <p:cNvPicPr>
            <a:picLocks noChangeAspect="1" noChangeArrowheads="1"/>
          </p:cNvPicPr>
          <p:nvPr/>
        </p:nvPicPr>
        <p:blipFill>
          <a:blip r:embed="rId4" cstate="print"/>
          <a:srcRect/>
          <a:stretch>
            <a:fillRect/>
          </a:stretch>
        </p:blipFill>
        <p:spPr bwMode="auto">
          <a:xfrm>
            <a:off x="-1764704" y="2636912"/>
            <a:ext cx="6191250" cy="5019675"/>
          </a:xfrm>
          <a:prstGeom prst="rect">
            <a:avLst/>
          </a:prstGeom>
          <a:noFill/>
        </p:spPr>
      </p:pic>
      <p:pic>
        <p:nvPicPr>
          <p:cNvPr id="3080" name="Picture 8" descr="&quot;чемодан&quot; в дар. Дару дар"/>
          <p:cNvPicPr>
            <a:picLocks noChangeAspect="1" noChangeArrowheads="1"/>
          </p:cNvPicPr>
          <p:nvPr/>
        </p:nvPicPr>
        <p:blipFill>
          <a:blip r:embed="rId5" cstate="print"/>
          <a:srcRect/>
          <a:stretch>
            <a:fillRect/>
          </a:stretch>
        </p:blipFill>
        <p:spPr bwMode="auto">
          <a:xfrm>
            <a:off x="4857750" y="-1467544"/>
            <a:ext cx="4286250" cy="57150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Эксклюзивные торты для детей - Кулинария"/>
          <p:cNvPicPr>
            <a:picLocks noChangeAspect="1" noChangeArrowheads="1"/>
          </p:cNvPicPr>
          <p:nvPr/>
        </p:nvPicPr>
        <p:blipFill>
          <a:blip r:embed="rId3" cstate="print"/>
          <a:srcRect/>
          <a:stretch>
            <a:fillRect/>
          </a:stretch>
        </p:blipFill>
        <p:spPr bwMode="auto">
          <a:xfrm>
            <a:off x="63500" y="-136525"/>
            <a:ext cx="4220468" cy="4220468"/>
          </a:xfrm>
          <a:prstGeom prst="rect">
            <a:avLst/>
          </a:prstGeom>
          <a:noFill/>
        </p:spPr>
      </p:pic>
      <p:pic>
        <p:nvPicPr>
          <p:cNvPr id="1028" name="Picture 4" descr="Люди Записи в рубрике Люди Наши руки не для скуки! : . LiveInternet - Российский Сервис Онлайн-Дневников"/>
          <p:cNvPicPr>
            <a:picLocks noChangeAspect="1" noChangeArrowheads="1"/>
          </p:cNvPicPr>
          <p:nvPr/>
        </p:nvPicPr>
        <p:blipFill>
          <a:blip r:embed="rId4" cstate="print"/>
          <a:srcRect/>
          <a:stretch>
            <a:fillRect/>
          </a:stretch>
        </p:blipFill>
        <p:spPr bwMode="auto">
          <a:xfrm>
            <a:off x="4427984" y="3085186"/>
            <a:ext cx="4716016" cy="3772813"/>
          </a:xfrm>
          <a:prstGeom prst="rect">
            <a:avLst/>
          </a:prstGeom>
          <a:noFill/>
        </p:spPr>
      </p:pic>
      <p:pic>
        <p:nvPicPr>
          <p:cNvPr id="4" name="Picture 2" descr="Дневник Muraka - BabyBlog.ru - Babyblog.ru"/>
          <p:cNvPicPr>
            <a:picLocks noChangeAspect="1" noChangeArrowheads="1"/>
          </p:cNvPicPr>
          <p:nvPr/>
        </p:nvPicPr>
        <p:blipFill>
          <a:blip r:embed="rId5" cstate="print"/>
          <a:srcRect/>
          <a:stretch>
            <a:fillRect/>
          </a:stretch>
        </p:blipFill>
        <p:spPr bwMode="auto">
          <a:xfrm>
            <a:off x="5148064" y="260648"/>
            <a:ext cx="3572396" cy="2857917"/>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к перераспределить уже полученное наследство"/>
          <p:cNvPicPr>
            <a:picLocks noChangeAspect="1" noChangeArrowheads="1"/>
          </p:cNvPicPr>
          <p:nvPr/>
        </p:nvPicPr>
        <p:blipFill>
          <a:blip r:embed="rId2" cstate="print"/>
          <a:srcRect/>
          <a:stretch>
            <a:fillRect/>
          </a:stretch>
        </p:blipFill>
        <p:spPr bwMode="auto">
          <a:xfrm>
            <a:off x="63500" y="-136525"/>
            <a:ext cx="5917171" cy="4069581"/>
          </a:xfrm>
          <a:prstGeom prst="rect">
            <a:avLst/>
          </a:prstGeom>
          <a:noFill/>
        </p:spPr>
      </p:pic>
      <p:pic>
        <p:nvPicPr>
          <p:cNvPr id="4100" name="Picture 4" descr="Бизнес в наследство"/>
          <p:cNvPicPr>
            <a:picLocks noChangeAspect="1" noChangeArrowheads="1"/>
          </p:cNvPicPr>
          <p:nvPr/>
        </p:nvPicPr>
        <p:blipFill>
          <a:blip r:embed="rId3" cstate="print"/>
          <a:srcRect/>
          <a:stretch>
            <a:fillRect/>
          </a:stretch>
        </p:blipFill>
        <p:spPr bwMode="auto">
          <a:xfrm>
            <a:off x="5334000" y="3448050"/>
            <a:ext cx="3810000" cy="3409950"/>
          </a:xfrm>
          <a:prstGeom prst="rect">
            <a:avLst/>
          </a:prstGeom>
          <a:noFill/>
        </p:spPr>
      </p:pic>
      <p:pic>
        <p:nvPicPr>
          <p:cNvPr id="4102" name="Picture 6" descr="Архив Видео онлайн, фильмы онлайн бесплатно без регистрации в хорошем качестве"/>
          <p:cNvPicPr>
            <a:picLocks noChangeAspect="1" noChangeArrowheads="1"/>
          </p:cNvPicPr>
          <p:nvPr/>
        </p:nvPicPr>
        <p:blipFill>
          <a:blip r:embed="rId4" cstate="print"/>
          <a:srcRect/>
          <a:stretch>
            <a:fillRect/>
          </a:stretch>
        </p:blipFill>
        <p:spPr bwMode="auto">
          <a:xfrm>
            <a:off x="539552" y="4005065"/>
            <a:ext cx="3384376" cy="2535578"/>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Начнем неделю с позитива! . Мозырь Погода в Мозыре Новости Мозыря Работа в Мозыре Город Мозырь Жыцце Палесся Газета Мозыря"/>
          <p:cNvPicPr>
            <a:picLocks noChangeAspect="1" noChangeArrowheads="1"/>
          </p:cNvPicPr>
          <p:nvPr/>
        </p:nvPicPr>
        <p:blipFill>
          <a:blip r:embed="rId2" cstate="print"/>
          <a:srcRect/>
          <a:stretch>
            <a:fillRect/>
          </a:stretch>
        </p:blipFill>
        <p:spPr bwMode="auto">
          <a:xfrm>
            <a:off x="1268272" y="836712"/>
            <a:ext cx="4743887" cy="4089558"/>
          </a:xfrm>
          <a:prstGeom prst="rect">
            <a:avLst/>
          </a:prstGeom>
          <a:noFill/>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humbs.dreamstime.com/z/%D0%B1%D0%B8%D0%B1%D0%BB%D0%B8%D1%8F-%D0%BE%D1%82%D0%BA%D1%80%D1%8B%D1%82%D0%B0%D1%8F-3165761.jpg"/>
          <p:cNvPicPr>
            <a:picLocks noChangeAspect="1" noChangeArrowheads="1"/>
          </p:cNvPicPr>
          <p:nvPr/>
        </p:nvPicPr>
        <p:blipFill>
          <a:blip r:embed="rId3" cstate="print"/>
          <a:srcRect l="3489" t="33968" r="4047" b="23374"/>
          <a:stretch>
            <a:fillRect/>
          </a:stretch>
        </p:blipFill>
        <p:spPr bwMode="auto">
          <a:xfrm>
            <a:off x="323528" y="3862368"/>
            <a:ext cx="8820472" cy="2995632"/>
          </a:xfrm>
          <a:prstGeom prst="rect">
            <a:avLst/>
          </a:prstGeom>
          <a:noFill/>
        </p:spPr>
      </p:pic>
      <p:sp>
        <p:nvSpPr>
          <p:cNvPr id="3" name="TextBox 2"/>
          <p:cNvSpPr txBox="1"/>
          <p:nvPr/>
        </p:nvSpPr>
        <p:spPr>
          <a:xfrm>
            <a:off x="323528" y="476672"/>
            <a:ext cx="8280920" cy="923330"/>
          </a:xfrm>
          <a:prstGeom prst="rect">
            <a:avLst/>
          </a:prstGeom>
          <a:noFill/>
        </p:spPr>
        <p:txBody>
          <a:bodyPr wrap="square" rtlCol="0">
            <a:spAutoFit/>
          </a:bodyPr>
          <a:lstStyle/>
          <a:p>
            <a:r>
              <a:rPr lang="ru-RU" dirty="0" smtClean="0"/>
              <a:t>Втор.30:19 Во свидетели пред вами призываю сегодня небо и землю: жизнь и смерть предложил я тебе, благословение и проклятие. Избери жизнь, дабы жил ты и потомство твое,</a:t>
            </a:r>
            <a:endParaRPr lang="ru-RU" dirty="0"/>
          </a:p>
        </p:txBody>
      </p:sp>
      <p:sp>
        <p:nvSpPr>
          <p:cNvPr id="4" name="TextBox 3"/>
          <p:cNvSpPr txBox="1"/>
          <p:nvPr/>
        </p:nvSpPr>
        <p:spPr>
          <a:xfrm>
            <a:off x="539552" y="2348880"/>
            <a:ext cx="4877361" cy="646331"/>
          </a:xfrm>
          <a:prstGeom prst="rect">
            <a:avLst/>
          </a:prstGeom>
          <a:noFill/>
        </p:spPr>
        <p:txBody>
          <a:bodyPr wrap="none" rtlCol="0">
            <a:spAutoFit/>
          </a:bodyPr>
          <a:lstStyle/>
          <a:p>
            <a:r>
              <a:rPr lang="ru-RU" dirty="0" smtClean="0"/>
              <a:t> Прит.22:6 Наставь юношу при начале пути его: </a:t>
            </a:r>
          </a:p>
          <a:p>
            <a:r>
              <a:rPr lang="ru-RU" dirty="0" smtClean="0"/>
              <a:t>он не уклонится от него, когда и состарится.</a:t>
            </a:r>
            <a:endParaRPr lang="ru-RU"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thumbs.dreamstime.com/z/%D0%B1%D0%B8%D0%B1%D0%BB%D0%B8%D1%8F-%D0%BE%D1%82%D0%BA%D1%80%D1%8B%D1%82%D0%B0%D1%8F-3165761.jpg"/>
          <p:cNvPicPr>
            <a:picLocks noChangeAspect="1" noChangeArrowheads="1"/>
          </p:cNvPicPr>
          <p:nvPr/>
        </p:nvPicPr>
        <p:blipFill>
          <a:blip r:embed="rId3" cstate="print"/>
          <a:srcRect l="3489" t="33968" r="4047" b="23374"/>
          <a:stretch>
            <a:fillRect/>
          </a:stretch>
        </p:blipFill>
        <p:spPr bwMode="auto">
          <a:xfrm>
            <a:off x="323528" y="3862368"/>
            <a:ext cx="8820472" cy="2995632"/>
          </a:xfrm>
          <a:prstGeom prst="rect">
            <a:avLst/>
          </a:prstGeom>
          <a:noFill/>
        </p:spPr>
      </p:pic>
      <p:sp>
        <p:nvSpPr>
          <p:cNvPr id="5" name="TextBox 4"/>
          <p:cNvSpPr txBox="1"/>
          <p:nvPr/>
        </p:nvSpPr>
        <p:spPr>
          <a:xfrm>
            <a:off x="683568" y="692696"/>
            <a:ext cx="7488832" cy="3416320"/>
          </a:xfrm>
          <a:prstGeom prst="rect">
            <a:avLst/>
          </a:prstGeom>
          <a:noFill/>
        </p:spPr>
        <p:txBody>
          <a:bodyPr wrap="square" rtlCol="0">
            <a:spAutoFit/>
          </a:bodyPr>
          <a:lstStyle/>
          <a:p>
            <a:r>
              <a:rPr lang="ru-RU" sz="2400" b="1" dirty="0" smtClean="0"/>
              <a:t>1 Вот заповеди, постановления и законы, которым повелел Господь, Бог ваш, научить вас, чтобы вы поступали [так] в той земле, в которую вы идете, чтоб овладеть ею;</a:t>
            </a:r>
          </a:p>
          <a:p>
            <a:r>
              <a:rPr lang="ru-RU" sz="2400" b="1" dirty="0" smtClean="0"/>
              <a:t>2 дабы ты боялся Господа, Бога твоего, и все постановления Его и заповеди Его, которые заповедую тебе, соблюдал ты и сыны твои и сыны сынов твоих во все дни жизни твоей, дабы продлились дни твои.</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encrypted-tbn0.gstatic.com/images?q=tbn:ANd9GcS4diTkc0Ypic0ZEsGwexpxRXwrmQwdbI2_uFi-3TN0DnxwamXg"/>
          <p:cNvPicPr>
            <a:picLocks noChangeAspect="1" noChangeArrowheads="1"/>
          </p:cNvPicPr>
          <p:nvPr/>
        </p:nvPicPr>
        <p:blipFill>
          <a:blip r:embed="rId3" cstate="print"/>
          <a:srcRect/>
          <a:stretch>
            <a:fillRect/>
          </a:stretch>
        </p:blipFill>
        <p:spPr bwMode="auto">
          <a:xfrm>
            <a:off x="8001000" y="5714999"/>
            <a:ext cx="1143000" cy="1143001"/>
          </a:xfrm>
          <a:prstGeom prst="rect">
            <a:avLst/>
          </a:prstGeom>
          <a:noFill/>
        </p:spPr>
      </p:pic>
      <p:pic>
        <p:nvPicPr>
          <p:cNvPr id="12294" name="Picture 6" descr="вера Биографик.Ru"/>
          <p:cNvPicPr>
            <a:picLocks noChangeAspect="1" noChangeArrowheads="1"/>
          </p:cNvPicPr>
          <p:nvPr/>
        </p:nvPicPr>
        <p:blipFill>
          <a:blip r:embed="rId4" cstate="print"/>
          <a:srcRect/>
          <a:stretch>
            <a:fillRect/>
          </a:stretch>
        </p:blipFill>
        <p:spPr bwMode="auto">
          <a:xfrm>
            <a:off x="2123728" y="548680"/>
            <a:ext cx="3810000" cy="54864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етская комната с подиумом"/>
          <p:cNvPicPr/>
          <p:nvPr/>
        </p:nvPicPr>
        <p:blipFill>
          <a:blip r:embed="rId3" cstate="print"/>
          <a:srcRect/>
          <a:stretch>
            <a:fillRect/>
          </a:stretch>
        </p:blipFill>
        <p:spPr bwMode="auto">
          <a:xfrm>
            <a:off x="755576" y="476672"/>
            <a:ext cx="7776864" cy="5400600"/>
          </a:xfrm>
          <a:prstGeom prst="rect">
            <a:avLst/>
          </a:prstGeom>
          <a:noFill/>
          <a:ln w="9525">
            <a:noFill/>
            <a:miter lim="800000"/>
            <a:headEnd/>
            <a:tailEnd/>
          </a:ln>
        </p:spPr>
      </p:pic>
      <p:sp>
        <p:nvSpPr>
          <p:cNvPr id="3" name="TextBox 2"/>
          <p:cNvSpPr txBox="1"/>
          <p:nvPr/>
        </p:nvSpPr>
        <p:spPr>
          <a:xfrm>
            <a:off x="1691680" y="6165304"/>
            <a:ext cx="6264696" cy="646331"/>
          </a:xfrm>
          <a:prstGeom prst="rect">
            <a:avLst/>
          </a:prstGeom>
          <a:noFill/>
        </p:spPr>
        <p:txBody>
          <a:bodyPr wrap="square" rtlCol="0">
            <a:spAutoFit/>
          </a:bodyPr>
          <a:lstStyle/>
          <a:p>
            <a:r>
              <a:rPr lang="ru-RU" sz="3600" b="1" dirty="0" smtClean="0"/>
              <a:t>Детская комната с подиумом</a:t>
            </a:r>
            <a:r>
              <a:rPr lang="ru-RU" sz="3600" dirty="0" smtClean="0"/>
              <a:t> </a:t>
            </a:r>
            <a:endParaRPr lang="ru-RU" sz="36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i.ytimg.com/vi/DTQOF6kJnHA/hqdefault.jpg"/>
          <p:cNvPicPr>
            <a:picLocks noChangeAspect="1" noChangeArrowheads="1"/>
          </p:cNvPicPr>
          <p:nvPr/>
        </p:nvPicPr>
        <p:blipFill>
          <a:blip r:embed="rId3" cstate="print"/>
          <a:srcRect/>
          <a:stretch>
            <a:fillRect/>
          </a:stretch>
        </p:blipFill>
        <p:spPr bwMode="auto">
          <a:xfrm>
            <a:off x="1523663" y="332656"/>
            <a:ext cx="5568617" cy="4176464"/>
          </a:xfrm>
          <a:prstGeom prst="rect">
            <a:avLst/>
          </a:prstGeom>
          <a:noFill/>
        </p:spPr>
      </p:pic>
      <p:sp>
        <p:nvSpPr>
          <p:cNvPr id="3" name="TextBox 2"/>
          <p:cNvSpPr txBox="1"/>
          <p:nvPr/>
        </p:nvSpPr>
        <p:spPr>
          <a:xfrm>
            <a:off x="539553" y="4941168"/>
            <a:ext cx="8604448" cy="1938992"/>
          </a:xfrm>
          <a:prstGeom prst="rect">
            <a:avLst/>
          </a:prstGeom>
          <a:noFill/>
        </p:spPr>
        <p:txBody>
          <a:bodyPr wrap="square" rtlCol="0">
            <a:spAutoFit/>
          </a:bodyPr>
          <a:lstStyle/>
          <a:p>
            <a:pPr>
              <a:defRPr/>
            </a:pPr>
            <a:r>
              <a:rPr lang="ru-RU" sz="2400" b="1" dirty="0" smtClean="0"/>
              <a:t>Дети — это наследие Господа, и мы ответственны перед Ним за управление Его достоянием... Пусть родители трудятся для своих семей с любовью, верой и молитвой, пока они не придут с радостью к Богу, говоря: «Вот я и дети, которых Господь дал мне».</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Царство Небесное силою берется - Страница 3"/>
          <p:cNvPicPr>
            <a:picLocks noChangeAspect="1" noChangeArrowheads="1"/>
          </p:cNvPicPr>
          <p:nvPr/>
        </p:nvPicPr>
        <p:blipFill>
          <a:blip r:embed="rId3" cstate="print"/>
          <a:srcRect/>
          <a:stretch>
            <a:fillRect/>
          </a:stretch>
        </p:blipFill>
        <p:spPr bwMode="auto">
          <a:xfrm>
            <a:off x="395536" y="332656"/>
            <a:ext cx="8105775" cy="3000375"/>
          </a:xfrm>
          <a:prstGeom prst="rect">
            <a:avLst/>
          </a:prstGeom>
          <a:noFill/>
        </p:spPr>
      </p:pic>
      <p:pic>
        <p:nvPicPr>
          <p:cNvPr id="7172" name="Picture 4" descr="Христианские картинки с изображением Иисуса Христа"/>
          <p:cNvPicPr>
            <a:picLocks noChangeAspect="1" noChangeArrowheads="1"/>
          </p:cNvPicPr>
          <p:nvPr/>
        </p:nvPicPr>
        <p:blipFill>
          <a:blip r:embed="rId4" cstate="print"/>
          <a:srcRect/>
          <a:stretch>
            <a:fillRect/>
          </a:stretch>
        </p:blipFill>
        <p:spPr bwMode="auto">
          <a:xfrm>
            <a:off x="2123728" y="3284984"/>
            <a:ext cx="4416491" cy="3312368"/>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descr="http://maifamili.ucoz.ru/foto/1.jpg"/>
          <p:cNvPicPr>
            <a:picLocks noChangeAspect="1" noChangeArrowheads="1"/>
          </p:cNvPicPr>
          <p:nvPr/>
        </p:nvPicPr>
        <p:blipFill>
          <a:blip r:embed="rId3" cstate="print"/>
          <a:srcRect/>
          <a:stretch>
            <a:fillRect/>
          </a:stretch>
        </p:blipFill>
        <p:spPr bwMode="auto">
          <a:xfrm>
            <a:off x="4355976" y="476672"/>
            <a:ext cx="4400550" cy="3038476"/>
          </a:xfrm>
          <a:prstGeom prst="rect">
            <a:avLst/>
          </a:prstGeom>
          <a:noFill/>
        </p:spPr>
      </p:pic>
      <p:pic>
        <p:nvPicPr>
          <p:cNvPr id="65542" name="Picture 6" descr="http://www.tulahouse.ru/files/photos/news_274.jpg"/>
          <p:cNvPicPr>
            <a:picLocks noChangeAspect="1" noChangeArrowheads="1"/>
          </p:cNvPicPr>
          <p:nvPr/>
        </p:nvPicPr>
        <p:blipFill>
          <a:blip r:embed="rId4" cstate="print"/>
          <a:srcRect/>
          <a:stretch>
            <a:fillRect/>
          </a:stretch>
        </p:blipFill>
        <p:spPr bwMode="auto">
          <a:xfrm>
            <a:off x="251520" y="1412776"/>
            <a:ext cx="3922697" cy="3072781"/>
          </a:xfrm>
          <a:prstGeom prst="rect">
            <a:avLst/>
          </a:prstGeom>
          <a:noFill/>
        </p:spPr>
      </p:pic>
      <p:pic>
        <p:nvPicPr>
          <p:cNvPr id="65546" name="Picture 10" descr="http://www.rebenok.com/file/81558/Glueckliche_Familie_249480.jpg"/>
          <p:cNvPicPr>
            <a:picLocks noChangeAspect="1" noChangeArrowheads="1"/>
          </p:cNvPicPr>
          <p:nvPr/>
        </p:nvPicPr>
        <p:blipFill>
          <a:blip r:embed="rId5" cstate="print"/>
          <a:srcRect/>
          <a:stretch>
            <a:fillRect/>
          </a:stretch>
        </p:blipFill>
        <p:spPr bwMode="auto">
          <a:xfrm>
            <a:off x="1547664" y="4221088"/>
            <a:ext cx="3571875" cy="2381250"/>
          </a:xfrm>
          <a:prstGeom prst="rect">
            <a:avLst/>
          </a:prstGeom>
          <a:noFill/>
        </p:spPr>
      </p:pic>
      <p:sp>
        <p:nvSpPr>
          <p:cNvPr id="5" name="Прямоугольник 4"/>
          <p:cNvSpPr/>
          <p:nvPr/>
        </p:nvSpPr>
        <p:spPr>
          <a:xfrm>
            <a:off x="467544" y="260648"/>
            <a:ext cx="3528392" cy="1015663"/>
          </a:xfrm>
          <a:prstGeom prst="rect">
            <a:avLst/>
          </a:prstGeom>
        </p:spPr>
        <p:txBody>
          <a:bodyPr wrap="square">
            <a:spAutoFit/>
          </a:bodyPr>
          <a:lstStyle/>
          <a:p>
            <a:r>
              <a:rPr lang="ru-RU" sz="2000" b="1" dirty="0" smtClean="0"/>
              <a:t>Семья – то место,</a:t>
            </a:r>
          </a:p>
          <a:p>
            <a:r>
              <a:rPr lang="ru-RU" sz="2000" b="1" dirty="0" smtClean="0"/>
              <a:t> куда  поместил тебя Бог – БУДЬ СВЕТОМ</a:t>
            </a:r>
          </a:p>
        </p:txBody>
      </p:sp>
      <p:sp>
        <p:nvSpPr>
          <p:cNvPr id="6" name="Прямоугольник 5"/>
          <p:cNvSpPr/>
          <p:nvPr/>
        </p:nvSpPr>
        <p:spPr>
          <a:xfrm>
            <a:off x="5436096" y="3717032"/>
            <a:ext cx="3456384" cy="2831544"/>
          </a:xfrm>
          <a:prstGeom prst="rect">
            <a:avLst/>
          </a:prstGeom>
        </p:spPr>
        <p:txBody>
          <a:bodyPr wrap="square">
            <a:spAutoFit/>
          </a:bodyPr>
          <a:lstStyle/>
          <a:p>
            <a:r>
              <a:rPr lang="ru-RU" sz="2000" b="1" dirty="0" smtClean="0"/>
              <a:t>Во свидетели пред </a:t>
            </a:r>
          </a:p>
          <a:p>
            <a:r>
              <a:rPr lang="ru-RU" sz="2000" b="1" dirty="0" smtClean="0"/>
              <a:t>вами призываю сегодня небо и землю: жизнь и смерть предложил я тебе, благословение и проклятие. </a:t>
            </a:r>
            <a:r>
              <a:rPr lang="ru-RU" sz="2000" b="1" dirty="0" smtClean="0">
                <a:solidFill>
                  <a:srgbClr val="FF0000"/>
                </a:solidFill>
              </a:rPr>
              <a:t>Избери жизнь,  дабы </a:t>
            </a:r>
          </a:p>
          <a:p>
            <a:r>
              <a:rPr lang="ru-RU" sz="2000" b="1" dirty="0" smtClean="0">
                <a:solidFill>
                  <a:srgbClr val="FF0000"/>
                </a:solidFill>
              </a:rPr>
              <a:t>жил ты и потомство твое. </a:t>
            </a:r>
            <a:r>
              <a:rPr lang="ru-RU" sz="2000" b="1" dirty="0" smtClean="0"/>
              <a:t>Втор.30:19</a:t>
            </a:r>
          </a:p>
          <a:p>
            <a:endParaRPr lang="ru-RU" dirty="0" smtClean="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boomerangvl.ru/images/blog/dizain-detskaja-komnata.jpg"/>
          <p:cNvPicPr>
            <a:picLocks noChangeAspect="1" noChangeArrowheads="1"/>
          </p:cNvPicPr>
          <p:nvPr/>
        </p:nvPicPr>
        <p:blipFill>
          <a:blip r:embed="rId2" cstate="print"/>
          <a:srcRect/>
          <a:stretch>
            <a:fillRect/>
          </a:stretch>
        </p:blipFill>
        <p:spPr bwMode="auto">
          <a:xfrm>
            <a:off x="1115616" y="1133256"/>
            <a:ext cx="7416824" cy="5724744"/>
          </a:xfrm>
          <a:prstGeom prst="rect">
            <a:avLst/>
          </a:prstGeom>
          <a:noFill/>
        </p:spPr>
      </p:pic>
      <p:sp>
        <p:nvSpPr>
          <p:cNvPr id="3" name="TextBox 2"/>
          <p:cNvSpPr txBox="1"/>
          <p:nvPr/>
        </p:nvSpPr>
        <p:spPr>
          <a:xfrm>
            <a:off x="1979712" y="0"/>
            <a:ext cx="5760640" cy="923330"/>
          </a:xfrm>
          <a:prstGeom prst="rect">
            <a:avLst/>
          </a:prstGeom>
          <a:noFill/>
        </p:spPr>
        <p:txBody>
          <a:bodyPr wrap="square" rtlCol="0">
            <a:spAutoFit/>
          </a:bodyPr>
          <a:lstStyle/>
          <a:p>
            <a:r>
              <a:rPr lang="ru-RU" sz="5400" b="1" dirty="0" smtClean="0">
                <a:solidFill>
                  <a:srgbClr val="FF0000"/>
                </a:solidFill>
              </a:rPr>
              <a:t>Детская комната</a:t>
            </a:r>
            <a:endParaRPr lang="ru-RU" sz="5400" b="1" dirty="0">
              <a:solidFill>
                <a:srgbClr val="FF0000"/>
              </a:solidFil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boomerangvl.ru/images/blog/dizain-detskaja-komnata.jpg"/>
          <p:cNvPicPr>
            <a:picLocks noChangeAspect="1" noChangeArrowheads="1"/>
          </p:cNvPicPr>
          <p:nvPr/>
        </p:nvPicPr>
        <p:blipFill>
          <a:blip r:embed="rId2" cstate="print"/>
          <a:srcRect/>
          <a:stretch>
            <a:fillRect/>
          </a:stretch>
        </p:blipFill>
        <p:spPr bwMode="auto">
          <a:xfrm>
            <a:off x="5364088" y="3521271"/>
            <a:ext cx="3168352" cy="2445521"/>
          </a:xfrm>
          <a:prstGeom prst="rect">
            <a:avLst/>
          </a:prstGeom>
          <a:noFill/>
        </p:spPr>
      </p:pic>
      <p:sp>
        <p:nvSpPr>
          <p:cNvPr id="3" name="TextBox 2"/>
          <p:cNvSpPr txBox="1"/>
          <p:nvPr/>
        </p:nvSpPr>
        <p:spPr>
          <a:xfrm>
            <a:off x="1979712" y="0"/>
            <a:ext cx="5760640" cy="923330"/>
          </a:xfrm>
          <a:prstGeom prst="rect">
            <a:avLst/>
          </a:prstGeom>
          <a:noFill/>
        </p:spPr>
        <p:txBody>
          <a:bodyPr wrap="square" rtlCol="0">
            <a:spAutoFit/>
          </a:bodyPr>
          <a:lstStyle/>
          <a:p>
            <a:r>
              <a:rPr lang="ru-RU" sz="5400" b="1" dirty="0" smtClean="0">
                <a:solidFill>
                  <a:srgbClr val="FF0000"/>
                </a:solidFill>
              </a:rPr>
              <a:t>Детская комната</a:t>
            </a:r>
            <a:endParaRPr lang="ru-RU" sz="5400" b="1" dirty="0">
              <a:solidFill>
                <a:srgbClr val="FF0000"/>
              </a:solidFill>
            </a:endParaRPr>
          </a:p>
        </p:txBody>
      </p:sp>
      <p:sp>
        <p:nvSpPr>
          <p:cNvPr id="4" name="TextBox 3"/>
          <p:cNvSpPr txBox="1"/>
          <p:nvPr/>
        </p:nvSpPr>
        <p:spPr>
          <a:xfrm>
            <a:off x="1187624" y="1340768"/>
            <a:ext cx="5688632" cy="2246769"/>
          </a:xfrm>
          <a:prstGeom prst="rect">
            <a:avLst/>
          </a:prstGeom>
          <a:noFill/>
        </p:spPr>
        <p:txBody>
          <a:bodyPr wrap="square" rtlCol="0">
            <a:spAutoFit/>
          </a:bodyPr>
          <a:lstStyle/>
          <a:p>
            <a:r>
              <a:rPr lang="ru-RU" sz="2800" dirty="0" smtClean="0"/>
              <a:t>Место проживания, игр, учебы</a:t>
            </a:r>
          </a:p>
          <a:p>
            <a:r>
              <a:rPr lang="ru-RU" sz="2800" dirty="0" smtClean="0"/>
              <a:t>Место воспитания</a:t>
            </a:r>
          </a:p>
          <a:p>
            <a:r>
              <a:rPr lang="ru-RU" sz="2800" dirty="0" smtClean="0"/>
              <a:t>Место  взаимоотношений</a:t>
            </a:r>
          </a:p>
          <a:p>
            <a:r>
              <a:rPr lang="ru-RU" sz="2800" dirty="0" smtClean="0"/>
              <a:t>Сундук или музей  воспоминаний</a:t>
            </a:r>
          </a:p>
          <a:p>
            <a:r>
              <a:rPr lang="ru-RU" sz="2800" dirty="0" smtClean="0"/>
              <a:t>Наследство</a:t>
            </a:r>
            <a:endParaRPr lang="ru-RU" sz="28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b-angel"/>
          <p:cNvPicPr>
            <a:picLocks noChangeAspect="1" noChangeArrowheads="1"/>
          </p:cNvPicPr>
          <p:nvPr/>
        </p:nvPicPr>
        <p:blipFill>
          <a:blip r:embed="rId3" cstate="print"/>
          <a:srcRect/>
          <a:stretch>
            <a:fillRect/>
          </a:stretch>
        </p:blipFill>
        <p:spPr bwMode="auto">
          <a:xfrm>
            <a:off x="0" y="0"/>
            <a:ext cx="3707904" cy="4430945"/>
          </a:xfrm>
          <a:prstGeom prst="rect">
            <a:avLst/>
          </a:prstGeom>
          <a:noFill/>
          <a:ln w="9525">
            <a:noFill/>
            <a:miter lim="800000"/>
            <a:headEnd/>
            <a:tailEnd/>
          </a:ln>
        </p:spPr>
      </p:pic>
      <p:sp>
        <p:nvSpPr>
          <p:cNvPr id="3" name="TextBox 2"/>
          <p:cNvSpPr txBox="1"/>
          <p:nvPr/>
        </p:nvSpPr>
        <p:spPr>
          <a:xfrm>
            <a:off x="2123728" y="3645024"/>
            <a:ext cx="6552728" cy="2800767"/>
          </a:xfrm>
          <a:prstGeom prst="rect">
            <a:avLst/>
          </a:prstGeom>
          <a:noFill/>
        </p:spPr>
        <p:txBody>
          <a:bodyPr wrap="square" rtlCol="0">
            <a:spAutoFit/>
          </a:bodyPr>
          <a:lstStyle/>
          <a:p>
            <a:r>
              <a:rPr lang="ru-RU" sz="4400" b="1" dirty="0" smtClean="0">
                <a:solidFill>
                  <a:srgbClr val="00B050"/>
                </a:solidFill>
              </a:rPr>
              <a:t>«А я</a:t>
            </a:r>
          </a:p>
          <a:p>
            <a:r>
              <a:rPr lang="ru-RU" sz="4400" b="1" dirty="0" smtClean="0">
                <a:solidFill>
                  <a:srgbClr val="00B050"/>
                </a:solidFill>
              </a:rPr>
              <a:t> и дом мой</a:t>
            </a:r>
          </a:p>
          <a:p>
            <a:r>
              <a:rPr lang="ru-RU" sz="4400" b="1" dirty="0" smtClean="0">
                <a:solidFill>
                  <a:srgbClr val="00B050"/>
                </a:solidFill>
              </a:rPr>
              <a:t> будем служить Господу»   .              </a:t>
            </a:r>
            <a:r>
              <a:rPr lang="ru-RU" sz="3600" b="1" dirty="0" smtClean="0">
                <a:solidFill>
                  <a:srgbClr val="00B050"/>
                </a:solidFill>
              </a:rPr>
              <a:t>Иисуса Навина 24:15 </a:t>
            </a:r>
            <a:endParaRPr lang="ru-RU" sz="3600" dirty="0">
              <a:solidFill>
                <a:srgbClr val="00B05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Цвет в дизайне детской комнаты"/>
          <p:cNvPicPr/>
          <p:nvPr/>
        </p:nvPicPr>
        <p:blipFill>
          <a:blip r:embed="rId3" cstate="print"/>
          <a:srcRect/>
          <a:stretch>
            <a:fillRect/>
          </a:stretch>
        </p:blipFill>
        <p:spPr bwMode="auto">
          <a:xfrm>
            <a:off x="395536" y="620688"/>
            <a:ext cx="7704856" cy="5400600"/>
          </a:xfrm>
          <a:prstGeom prst="rect">
            <a:avLst/>
          </a:prstGeom>
          <a:noFill/>
          <a:ln w="9525">
            <a:noFill/>
            <a:miter lim="800000"/>
            <a:headEnd/>
            <a:tailEnd/>
          </a:ln>
        </p:spPr>
      </p:pic>
      <p:sp>
        <p:nvSpPr>
          <p:cNvPr id="3" name="Прямоугольник 2"/>
          <p:cNvSpPr/>
          <p:nvPr/>
        </p:nvSpPr>
        <p:spPr>
          <a:xfrm>
            <a:off x="539552" y="6093296"/>
            <a:ext cx="8064896" cy="646331"/>
          </a:xfrm>
          <a:prstGeom prst="rect">
            <a:avLst/>
          </a:prstGeom>
        </p:spPr>
        <p:txBody>
          <a:bodyPr wrap="square">
            <a:spAutoFit/>
          </a:bodyPr>
          <a:lstStyle/>
          <a:p>
            <a:r>
              <a:rPr lang="ru-RU" b="1" dirty="0" smtClean="0"/>
              <a:t>цвет, окружающий ребенка, напрямую влияет на его физическое и </a:t>
            </a:r>
            <a:r>
              <a:rPr lang="ru-RU" b="1" dirty="0" err="1" smtClean="0"/>
              <a:t>психоэмоциональное</a:t>
            </a:r>
            <a:r>
              <a:rPr lang="ru-RU" b="1" dirty="0" smtClean="0"/>
              <a:t> состояние, а так же на развитие</a:t>
            </a:r>
            <a:endParaRPr lang="ru-RU"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Оформление стен в детской комнате"/>
          <p:cNvPicPr/>
          <p:nvPr/>
        </p:nvPicPr>
        <p:blipFill>
          <a:blip r:embed="rId3" cstate="print"/>
          <a:srcRect/>
          <a:stretch>
            <a:fillRect/>
          </a:stretch>
        </p:blipFill>
        <p:spPr bwMode="auto">
          <a:xfrm>
            <a:off x="827584" y="764704"/>
            <a:ext cx="6984776" cy="4464496"/>
          </a:xfrm>
          <a:prstGeom prst="rect">
            <a:avLst/>
          </a:prstGeom>
          <a:noFill/>
          <a:ln w="9525">
            <a:noFill/>
            <a:miter lim="800000"/>
            <a:headEnd/>
            <a:tailEnd/>
          </a:ln>
        </p:spPr>
      </p:pic>
      <p:sp>
        <p:nvSpPr>
          <p:cNvPr id="3" name="TextBox 2"/>
          <p:cNvSpPr txBox="1"/>
          <p:nvPr/>
        </p:nvSpPr>
        <p:spPr>
          <a:xfrm flipH="1">
            <a:off x="1305351" y="6093296"/>
            <a:ext cx="6290985" cy="584775"/>
          </a:xfrm>
          <a:prstGeom prst="rect">
            <a:avLst/>
          </a:prstGeom>
          <a:noFill/>
        </p:spPr>
        <p:txBody>
          <a:bodyPr wrap="square" rtlCol="0">
            <a:spAutoFit/>
          </a:bodyPr>
          <a:lstStyle/>
          <a:p>
            <a:r>
              <a:rPr lang="ru-RU" sz="3200" b="1" dirty="0" smtClean="0"/>
              <a:t>Оформление детской комнаты </a:t>
            </a:r>
            <a:endParaRPr lang="ru-RU" sz="3200"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Интерьер детской комнаты - фото_3"/>
          <p:cNvPicPr>
            <a:picLocks noChangeAspect="1" noChangeArrowheads="1"/>
          </p:cNvPicPr>
          <p:nvPr/>
        </p:nvPicPr>
        <p:blipFill>
          <a:blip r:embed="rId2" cstate="print"/>
          <a:srcRect/>
          <a:stretch>
            <a:fillRect/>
          </a:stretch>
        </p:blipFill>
        <p:spPr bwMode="auto">
          <a:xfrm>
            <a:off x="0" y="56705"/>
            <a:ext cx="9144000" cy="6842762"/>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отолок в детской комнате"/>
          <p:cNvPicPr/>
          <p:nvPr/>
        </p:nvPicPr>
        <p:blipFill>
          <a:blip r:embed="rId3" cstate="print"/>
          <a:srcRect/>
          <a:stretch>
            <a:fillRect/>
          </a:stretch>
        </p:blipFill>
        <p:spPr bwMode="auto">
          <a:xfrm>
            <a:off x="755576" y="836712"/>
            <a:ext cx="7632848" cy="518457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Тематическое оформление детской комнаты"/>
          <p:cNvPicPr/>
          <p:nvPr/>
        </p:nvPicPr>
        <p:blipFill>
          <a:blip r:embed="rId3" cstate="print"/>
          <a:srcRect/>
          <a:stretch>
            <a:fillRect/>
          </a:stretch>
        </p:blipFill>
        <p:spPr bwMode="auto">
          <a:xfrm>
            <a:off x="467545" y="620688"/>
            <a:ext cx="5040560" cy="3600400"/>
          </a:xfrm>
          <a:prstGeom prst="rect">
            <a:avLst/>
          </a:prstGeom>
          <a:noFill/>
          <a:ln w="9525">
            <a:noFill/>
            <a:miter lim="800000"/>
            <a:headEnd/>
            <a:tailEnd/>
          </a:ln>
        </p:spPr>
      </p:pic>
      <p:pic>
        <p:nvPicPr>
          <p:cNvPr id="3" name="Рисунок 2" descr="Оформление детской комнаты - декоративные элементы"/>
          <p:cNvPicPr/>
          <p:nvPr/>
        </p:nvPicPr>
        <p:blipFill>
          <a:blip r:embed="rId4" cstate="print"/>
          <a:srcRect/>
          <a:stretch>
            <a:fillRect/>
          </a:stretch>
        </p:blipFill>
        <p:spPr bwMode="auto">
          <a:xfrm>
            <a:off x="4716016" y="3645024"/>
            <a:ext cx="4427984" cy="2952328"/>
          </a:xfrm>
          <a:prstGeom prst="rect">
            <a:avLst/>
          </a:prstGeom>
          <a:noFill/>
          <a:ln w="9525">
            <a:noFill/>
            <a:miter lim="800000"/>
            <a:headEnd/>
            <a:tailEnd/>
          </a:ln>
        </p:spPr>
      </p:pic>
      <p:sp>
        <p:nvSpPr>
          <p:cNvPr id="4" name="TextBox 3"/>
          <p:cNvSpPr txBox="1"/>
          <p:nvPr/>
        </p:nvSpPr>
        <p:spPr>
          <a:xfrm>
            <a:off x="1115616" y="5229200"/>
            <a:ext cx="1440394" cy="523220"/>
          </a:xfrm>
          <a:prstGeom prst="rect">
            <a:avLst/>
          </a:prstGeom>
          <a:noFill/>
        </p:spPr>
        <p:txBody>
          <a:bodyPr wrap="square" rtlCol="0">
            <a:spAutoFit/>
          </a:bodyPr>
          <a:lstStyle/>
          <a:p>
            <a:r>
              <a:rPr lang="ru-RU" sz="2800" dirty="0" smtClean="0"/>
              <a:t>МЕБЕЛЬ</a:t>
            </a:r>
            <a:endParaRPr lang="ru-RU"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Интерьер детской комнаты - фото_8"/>
          <p:cNvPicPr>
            <a:picLocks noChangeAspect="1" noChangeArrowheads="1"/>
          </p:cNvPicPr>
          <p:nvPr/>
        </p:nvPicPr>
        <p:blipFill>
          <a:blip r:embed="rId2" cstate="print"/>
          <a:srcRect/>
          <a:stretch>
            <a:fillRect/>
          </a:stretch>
        </p:blipFill>
        <p:spPr bwMode="auto">
          <a:xfrm>
            <a:off x="0" y="0"/>
            <a:ext cx="9058147" cy="6597352"/>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ttp://boomerangvl.ru/images/blog/dizain-detskaja-komnata.jpg"/>
          <p:cNvPicPr>
            <a:picLocks noChangeAspect="1" noChangeArrowheads="1"/>
          </p:cNvPicPr>
          <p:nvPr/>
        </p:nvPicPr>
        <p:blipFill>
          <a:blip r:embed="rId2" cstate="print"/>
          <a:srcRect/>
          <a:stretch>
            <a:fillRect/>
          </a:stretch>
        </p:blipFill>
        <p:spPr bwMode="auto">
          <a:xfrm>
            <a:off x="1115616" y="1133256"/>
            <a:ext cx="7416824" cy="5724744"/>
          </a:xfrm>
          <a:prstGeom prst="rect">
            <a:avLst/>
          </a:prstGeom>
          <a:noFill/>
        </p:spPr>
      </p:pic>
      <p:sp>
        <p:nvSpPr>
          <p:cNvPr id="3" name="TextBox 2"/>
          <p:cNvSpPr txBox="1"/>
          <p:nvPr/>
        </p:nvSpPr>
        <p:spPr>
          <a:xfrm>
            <a:off x="1979712" y="0"/>
            <a:ext cx="5760640" cy="923330"/>
          </a:xfrm>
          <a:prstGeom prst="rect">
            <a:avLst/>
          </a:prstGeom>
          <a:noFill/>
        </p:spPr>
        <p:txBody>
          <a:bodyPr wrap="square" rtlCol="0">
            <a:spAutoFit/>
          </a:bodyPr>
          <a:lstStyle/>
          <a:p>
            <a:r>
              <a:rPr lang="ru-RU" sz="5400" b="1" dirty="0" smtClean="0">
                <a:solidFill>
                  <a:srgbClr val="FF0000"/>
                </a:solidFill>
              </a:rPr>
              <a:t>Детская комната</a:t>
            </a:r>
            <a:endParaRPr lang="ru-RU" sz="5400" b="1" dirty="0">
              <a:solidFill>
                <a:srgbClr val="FF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Интерьер детской комнаты - фото_4"/>
          <p:cNvPicPr>
            <a:picLocks noChangeAspect="1" noChangeArrowheads="1"/>
          </p:cNvPicPr>
          <p:nvPr/>
        </p:nvPicPr>
        <p:blipFill>
          <a:blip r:embed="rId2" cstate="print"/>
          <a:srcRect/>
          <a:stretch>
            <a:fillRect/>
          </a:stretch>
        </p:blipFill>
        <p:spPr bwMode="auto">
          <a:xfrm>
            <a:off x="0" y="0"/>
            <a:ext cx="9159634" cy="6669360"/>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Освещение в детской комнате"/>
          <p:cNvPicPr/>
          <p:nvPr/>
        </p:nvPicPr>
        <p:blipFill>
          <a:blip r:embed="rId3" cstate="print"/>
          <a:srcRect/>
          <a:stretch>
            <a:fillRect/>
          </a:stretch>
        </p:blipFill>
        <p:spPr bwMode="auto">
          <a:xfrm>
            <a:off x="467544" y="548680"/>
            <a:ext cx="8064896" cy="5040560"/>
          </a:xfrm>
          <a:prstGeom prst="rect">
            <a:avLst/>
          </a:prstGeom>
          <a:noFill/>
          <a:ln w="9525">
            <a:noFill/>
            <a:miter lim="800000"/>
            <a:headEnd/>
            <a:tailEnd/>
          </a:ln>
        </p:spPr>
      </p:pic>
      <p:sp>
        <p:nvSpPr>
          <p:cNvPr id="4" name="Прямоугольник 3"/>
          <p:cNvSpPr/>
          <p:nvPr/>
        </p:nvSpPr>
        <p:spPr>
          <a:xfrm>
            <a:off x="755576" y="5877272"/>
            <a:ext cx="7272808" cy="830997"/>
          </a:xfrm>
          <a:prstGeom prst="rect">
            <a:avLst/>
          </a:prstGeom>
        </p:spPr>
        <p:txBody>
          <a:bodyPr wrap="square">
            <a:spAutoFit/>
          </a:bodyPr>
          <a:lstStyle/>
          <a:p>
            <a:pPr lvl="0"/>
            <a:r>
              <a:rPr lang="ru-RU" sz="2400" b="1" dirty="0" smtClean="0">
                <a:solidFill>
                  <a:prstClr val="black"/>
                </a:solidFill>
              </a:rPr>
              <a:t>старайтесь под детскую выделить комнату с наилучшим освещением из окна. </a:t>
            </a:r>
            <a:endParaRPr lang="ru-RU" sz="2400" b="1" dirty="0">
              <a:solidFill>
                <a:prstClr val="black"/>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Варианты интерьера детской комнаты - фото_4"/>
          <p:cNvPicPr>
            <a:picLocks noChangeAspect="1" noChangeArrowheads="1"/>
          </p:cNvPicPr>
          <p:nvPr/>
        </p:nvPicPr>
        <p:blipFill>
          <a:blip r:embed="rId2" cstate="print"/>
          <a:srcRect/>
          <a:stretch>
            <a:fillRect/>
          </a:stretch>
        </p:blipFill>
        <p:spPr bwMode="auto">
          <a:xfrm>
            <a:off x="3084" y="6584"/>
            <a:ext cx="9140916" cy="685141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Интерьер детской комнаты - фото_5"/>
          <p:cNvPicPr>
            <a:picLocks noChangeAspect="1" noChangeArrowheads="1"/>
          </p:cNvPicPr>
          <p:nvPr/>
        </p:nvPicPr>
        <p:blipFill>
          <a:blip r:embed="rId2" cstate="print"/>
          <a:srcRect/>
          <a:stretch>
            <a:fillRect/>
          </a:stretch>
        </p:blipFill>
        <p:spPr bwMode="auto">
          <a:xfrm>
            <a:off x="14259" y="188640"/>
            <a:ext cx="9129741" cy="5877272"/>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Зонирование детской комнаты"/>
          <p:cNvPicPr/>
          <p:nvPr/>
        </p:nvPicPr>
        <p:blipFill>
          <a:blip r:embed="rId3" cstate="print"/>
          <a:srcRect/>
          <a:stretch>
            <a:fillRect/>
          </a:stretch>
        </p:blipFill>
        <p:spPr bwMode="auto">
          <a:xfrm>
            <a:off x="611560" y="332656"/>
            <a:ext cx="7920880" cy="5256584"/>
          </a:xfrm>
          <a:prstGeom prst="rect">
            <a:avLst/>
          </a:prstGeom>
          <a:noFill/>
          <a:ln w="9525">
            <a:noFill/>
            <a:miter lim="800000"/>
            <a:headEnd/>
            <a:tailEnd/>
          </a:ln>
        </p:spPr>
      </p:pic>
      <p:sp>
        <p:nvSpPr>
          <p:cNvPr id="3" name="Прямоугольник 2"/>
          <p:cNvSpPr/>
          <p:nvPr/>
        </p:nvSpPr>
        <p:spPr>
          <a:xfrm>
            <a:off x="1115616" y="5877272"/>
            <a:ext cx="6192688" cy="523220"/>
          </a:xfrm>
          <a:prstGeom prst="rect">
            <a:avLst/>
          </a:prstGeom>
        </p:spPr>
        <p:txBody>
          <a:bodyPr wrap="square">
            <a:spAutoFit/>
          </a:bodyPr>
          <a:lstStyle/>
          <a:p>
            <a:r>
              <a:rPr lang="ru-RU" sz="2800" b="1" dirty="0" smtClean="0"/>
              <a:t>Зонирование детской комнаты </a:t>
            </a:r>
            <a:endParaRPr lang="ru-RU" sz="2800"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изайн детской комнаты для мальчика"/>
          <p:cNvPicPr/>
          <p:nvPr/>
        </p:nvPicPr>
        <p:blipFill>
          <a:blip r:embed="rId3" cstate="print"/>
          <a:srcRect/>
          <a:stretch>
            <a:fillRect/>
          </a:stretch>
        </p:blipFill>
        <p:spPr bwMode="auto">
          <a:xfrm>
            <a:off x="539552" y="332656"/>
            <a:ext cx="4752528" cy="3024336"/>
          </a:xfrm>
          <a:prstGeom prst="rect">
            <a:avLst/>
          </a:prstGeom>
          <a:noFill/>
          <a:ln w="9525">
            <a:noFill/>
            <a:miter lim="800000"/>
            <a:headEnd/>
            <a:tailEnd/>
          </a:ln>
        </p:spPr>
      </p:pic>
      <p:pic>
        <p:nvPicPr>
          <p:cNvPr id="3" name="Рисунок 2" descr="Дизайн детской комнаты для девочки"/>
          <p:cNvPicPr/>
          <p:nvPr/>
        </p:nvPicPr>
        <p:blipFill>
          <a:blip r:embed="rId4" cstate="print"/>
          <a:srcRect/>
          <a:stretch>
            <a:fillRect/>
          </a:stretch>
        </p:blipFill>
        <p:spPr bwMode="auto">
          <a:xfrm>
            <a:off x="4499992" y="3068960"/>
            <a:ext cx="4644008" cy="316835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http://kursremonta.ru/wp-content/uploads/interer-detskoj-dlya-malchika-i-devochki.jpg"/>
          <p:cNvPicPr>
            <a:picLocks noChangeAspect="1" noChangeArrowheads="1"/>
          </p:cNvPicPr>
          <p:nvPr/>
        </p:nvPicPr>
        <p:blipFill>
          <a:blip r:embed="rId2" cstate="print"/>
          <a:srcRect/>
          <a:stretch>
            <a:fillRect/>
          </a:stretch>
        </p:blipFill>
        <p:spPr bwMode="auto">
          <a:xfrm>
            <a:off x="4139952" y="3895724"/>
            <a:ext cx="5276850" cy="2962276"/>
          </a:xfrm>
          <a:prstGeom prst="rect">
            <a:avLst/>
          </a:prstGeom>
          <a:noFill/>
        </p:spPr>
      </p:pic>
      <p:pic>
        <p:nvPicPr>
          <p:cNvPr id="62468" name="Picture 4" descr="http://www.design3f.com/uploads/00114557_2.jpg"/>
          <p:cNvPicPr>
            <a:picLocks noChangeAspect="1" noChangeArrowheads="1"/>
          </p:cNvPicPr>
          <p:nvPr/>
        </p:nvPicPr>
        <p:blipFill>
          <a:blip r:embed="rId3" cstate="print"/>
          <a:srcRect/>
          <a:stretch>
            <a:fillRect/>
          </a:stretch>
        </p:blipFill>
        <p:spPr bwMode="auto">
          <a:xfrm>
            <a:off x="251520" y="0"/>
            <a:ext cx="4320480" cy="432048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Интерьер детской комнаты - фото_6"/>
          <p:cNvPicPr>
            <a:picLocks noChangeAspect="1" noChangeArrowheads="1"/>
          </p:cNvPicPr>
          <p:nvPr/>
        </p:nvPicPr>
        <p:blipFill>
          <a:blip r:embed="rId2" cstate="print"/>
          <a:srcRect/>
          <a:stretch>
            <a:fillRect/>
          </a:stretch>
        </p:blipFill>
        <p:spPr bwMode="auto">
          <a:xfrm>
            <a:off x="-44529" y="0"/>
            <a:ext cx="9119681"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Интерьер детской комнаты - фото_1"/>
          <p:cNvPicPr>
            <a:picLocks noChangeAspect="1" noChangeArrowheads="1"/>
          </p:cNvPicPr>
          <p:nvPr/>
        </p:nvPicPr>
        <p:blipFill>
          <a:blip r:embed="rId2" cstate="print"/>
          <a:srcRect/>
          <a:stretch>
            <a:fillRect/>
          </a:stretch>
        </p:blipFill>
        <p:spPr bwMode="auto">
          <a:xfrm>
            <a:off x="0" y="0"/>
            <a:ext cx="6732240" cy="673224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Интерьер детской комнаты - фото_8"/>
          <p:cNvPicPr>
            <a:picLocks noChangeAspect="1" noChangeArrowheads="1"/>
          </p:cNvPicPr>
          <p:nvPr/>
        </p:nvPicPr>
        <p:blipFill>
          <a:blip r:embed="rId2" cstate="print"/>
          <a:srcRect/>
          <a:stretch>
            <a:fillRect/>
          </a:stretch>
        </p:blipFill>
        <p:spPr bwMode="auto">
          <a:xfrm>
            <a:off x="-1" y="187037"/>
            <a:ext cx="8845899" cy="5042163"/>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6" descr="http://pics.posternazakaz.ru/pnz/product/med_x2/0db2f82e4eef06c9008d344ecd4f8f5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5" name="Rectangle 1"/>
          <p:cNvSpPr>
            <a:spLocks noChangeArrowheads="1"/>
          </p:cNvSpPr>
          <p:nvPr/>
        </p:nvSpPr>
        <p:spPr bwMode="auto">
          <a:xfrm>
            <a:off x="0" y="89291"/>
            <a:ext cx="9562503" cy="193899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ru-RU"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rPr>
              <a:t>Все мы</a:t>
            </a:r>
          </a:p>
          <a:p>
            <a:pPr algn="ctr">
              <a:defRPr/>
            </a:pPr>
            <a:r>
              <a:rPr lang="ru-RU"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rPr>
              <a:t> родом из детства</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Интерьер детской комнаты - фото_2"/>
          <p:cNvPicPr>
            <a:picLocks noChangeAspect="1" noChangeArrowheads="1"/>
          </p:cNvPicPr>
          <p:nvPr/>
        </p:nvPicPr>
        <p:blipFill>
          <a:blip r:embed="rId2" cstate="print"/>
          <a:srcRect/>
          <a:stretch>
            <a:fillRect/>
          </a:stretch>
        </p:blipFill>
        <p:spPr bwMode="auto">
          <a:xfrm>
            <a:off x="-1" y="332656"/>
            <a:ext cx="9049997" cy="6468728"/>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Интерьер детской комнаты - фото_5"/>
          <p:cNvPicPr>
            <a:picLocks noChangeAspect="1" noChangeArrowheads="1"/>
          </p:cNvPicPr>
          <p:nvPr/>
        </p:nvPicPr>
        <p:blipFill>
          <a:blip r:embed="rId2" cstate="print"/>
          <a:srcRect/>
          <a:stretch>
            <a:fillRect/>
          </a:stretch>
        </p:blipFill>
        <p:spPr bwMode="auto">
          <a:xfrm>
            <a:off x="-30698" y="0"/>
            <a:ext cx="9184822"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Интерьер детской комнаты - фото_6"/>
          <p:cNvPicPr>
            <a:picLocks noChangeAspect="1" noChangeArrowheads="1"/>
          </p:cNvPicPr>
          <p:nvPr/>
        </p:nvPicPr>
        <p:blipFill>
          <a:blip r:embed="rId2" cstate="print"/>
          <a:srcRect/>
          <a:stretch>
            <a:fillRect/>
          </a:stretch>
        </p:blipFill>
        <p:spPr bwMode="auto">
          <a:xfrm>
            <a:off x="-43339" y="0"/>
            <a:ext cx="9187339" cy="676188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Интерьер детской комнаты - фото_2"/>
          <p:cNvPicPr>
            <a:picLocks noChangeAspect="1" noChangeArrowheads="1"/>
          </p:cNvPicPr>
          <p:nvPr/>
        </p:nvPicPr>
        <p:blipFill>
          <a:blip r:embed="rId2" cstate="print"/>
          <a:srcRect/>
          <a:stretch>
            <a:fillRect/>
          </a:stretch>
        </p:blipFill>
        <p:spPr bwMode="auto">
          <a:xfrm>
            <a:off x="58811" y="692696"/>
            <a:ext cx="9006156" cy="54006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Интерьер детской комнаты - фото_4"/>
          <p:cNvPicPr>
            <a:picLocks noChangeAspect="1" noChangeArrowheads="1"/>
          </p:cNvPicPr>
          <p:nvPr/>
        </p:nvPicPr>
        <p:blipFill>
          <a:blip r:embed="rId2" cstate="print"/>
          <a:srcRect/>
          <a:stretch>
            <a:fillRect/>
          </a:stretch>
        </p:blipFill>
        <p:spPr bwMode="auto">
          <a:xfrm>
            <a:off x="0" y="188640"/>
            <a:ext cx="8748464" cy="6561348"/>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Варианты интерьера детской комнаты - фото_8"/>
          <p:cNvPicPr>
            <a:picLocks noChangeAspect="1" noChangeArrowheads="1"/>
          </p:cNvPicPr>
          <p:nvPr/>
        </p:nvPicPr>
        <p:blipFill>
          <a:blip r:embed="rId2" cstate="print"/>
          <a:srcRect/>
          <a:stretch>
            <a:fillRect/>
          </a:stretch>
        </p:blipFill>
        <p:spPr bwMode="auto">
          <a:xfrm>
            <a:off x="179512" y="60445"/>
            <a:ext cx="8496944" cy="679755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nteriormag.ru/img/62-1-490-320.jpg"/>
          <p:cNvPicPr>
            <a:picLocks noChangeAspect="1" noChangeArrowheads="1"/>
          </p:cNvPicPr>
          <p:nvPr/>
        </p:nvPicPr>
        <p:blipFill>
          <a:blip r:embed="rId2" cstate="print"/>
          <a:srcRect/>
          <a:stretch>
            <a:fillRect/>
          </a:stretch>
        </p:blipFill>
        <p:spPr bwMode="auto">
          <a:xfrm>
            <a:off x="0" y="908720"/>
            <a:ext cx="9109832" cy="594928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Безопасность в детской комнате  - экологически чистые материалы"/>
          <p:cNvPicPr/>
          <p:nvPr/>
        </p:nvPicPr>
        <p:blipFill>
          <a:blip r:embed="rId3" cstate="print"/>
          <a:srcRect/>
          <a:stretch>
            <a:fillRect/>
          </a:stretch>
        </p:blipFill>
        <p:spPr bwMode="auto">
          <a:xfrm>
            <a:off x="1043608" y="692696"/>
            <a:ext cx="3960440" cy="2952328"/>
          </a:xfrm>
          <a:prstGeom prst="rect">
            <a:avLst/>
          </a:prstGeom>
          <a:noFill/>
          <a:ln w="9525">
            <a:noFill/>
            <a:miter lim="800000"/>
            <a:headEnd/>
            <a:tailEnd/>
          </a:ln>
        </p:spPr>
      </p:pic>
      <p:pic>
        <p:nvPicPr>
          <p:cNvPr id="3" name="Рисунок 2" descr="Безопасность ребенка дома"/>
          <p:cNvPicPr/>
          <p:nvPr/>
        </p:nvPicPr>
        <p:blipFill>
          <a:blip r:embed="rId4" cstate="print"/>
          <a:srcRect/>
          <a:stretch>
            <a:fillRect/>
          </a:stretch>
        </p:blipFill>
        <p:spPr bwMode="auto">
          <a:xfrm>
            <a:off x="4932040" y="3212976"/>
            <a:ext cx="3816424" cy="3240360"/>
          </a:xfrm>
          <a:prstGeom prst="rect">
            <a:avLst/>
          </a:prstGeom>
          <a:noFill/>
          <a:ln w="9525">
            <a:noFill/>
            <a:miter lim="800000"/>
            <a:headEnd/>
            <a:tailEnd/>
          </a:ln>
        </p:spPr>
      </p:pic>
      <p:sp>
        <p:nvSpPr>
          <p:cNvPr id="4" name="TextBox 3"/>
          <p:cNvSpPr txBox="1"/>
          <p:nvPr/>
        </p:nvSpPr>
        <p:spPr>
          <a:xfrm>
            <a:off x="1" y="3356992"/>
            <a:ext cx="5004048" cy="2677656"/>
          </a:xfrm>
          <a:prstGeom prst="rect">
            <a:avLst/>
          </a:prstGeom>
          <a:noFill/>
        </p:spPr>
        <p:txBody>
          <a:bodyPr wrap="square" rtlCol="0">
            <a:spAutoFit/>
          </a:bodyPr>
          <a:lstStyle/>
          <a:p>
            <a:r>
              <a:rPr lang="ru-RU" sz="2800" dirty="0" smtClean="0"/>
              <a:t>Необходимо учесть множество факторов — возраст ребенка,</a:t>
            </a:r>
          </a:p>
          <a:p>
            <a:r>
              <a:rPr lang="ru-RU" sz="2800" dirty="0" smtClean="0"/>
              <a:t> его характер,</a:t>
            </a:r>
          </a:p>
          <a:p>
            <a:r>
              <a:rPr lang="ru-RU" sz="2800" dirty="0" smtClean="0"/>
              <a:t> предпочтения и увлечения,</a:t>
            </a:r>
          </a:p>
          <a:p>
            <a:r>
              <a:rPr lang="ru-RU" sz="2800" dirty="0" smtClean="0"/>
              <a:t> характеристики помещения</a:t>
            </a:r>
          </a:p>
          <a:p>
            <a:endParaRPr lang="ru-RU"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
          <p:cNvSpPr txBox="1">
            <a:spLocks noChangeArrowheads="1"/>
          </p:cNvSpPr>
          <p:nvPr/>
        </p:nvSpPr>
        <p:spPr bwMode="auto">
          <a:xfrm>
            <a:off x="2214563" y="285750"/>
            <a:ext cx="4000500" cy="646113"/>
          </a:xfrm>
          <a:prstGeom prst="rect">
            <a:avLst/>
          </a:prstGeom>
          <a:noFill/>
          <a:ln w="9525">
            <a:noFill/>
            <a:miter lim="800000"/>
            <a:headEnd/>
            <a:tailEnd/>
          </a:ln>
        </p:spPr>
        <p:txBody>
          <a:bodyPr>
            <a:spAutoFit/>
          </a:bodyPr>
          <a:lstStyle/>
          <a:p>
            <a:r>
              <a:rPr lang="ru-RU" sz="3600" b="1">
                <a:solidFill>
                  <a:srgbClr val="FF0000"/>
                </a:solidFill>
              </a:rPr>
              <a:t>ВЫЖИВАНИЕ!!!</a:t>
            </a:r>
          </a:p>
        </p:txBody>
      </p:sp>
      <p:sp>
        <p:nvSpPr>
          <p:cNvPr id="23555" name="TextBox 2"/>
          <p:cNvSpPr txBox="1">
            <a:spLocks noChangeArrowheads="1"/>
          </p:cNvSpPr>
          <p:nvPr/>
        </p:nvSpPr>
        <p:spPr bwMode="auto">
          <a:xfrm>
            <a:off x="571500" y="1357313"/>
            <a:ext cx="7929563" cy="5016500"/>
          </a:xfrm>
          <a:prstGeom prst="rect">
            <a:avLst/>
          </a:prstGeom>
          <a:noFill/>
          <a:ln w="9525">
            <a:noFill/>
            <a:miter lim="800000"/>
            <a:headEnd/>
            <a:tailEnd/>
          </a:ln>
        </p:spPr>
        <p:txBody>
          <a:bodyPr>
            <a:spAutoFit/>
          </a:bodyPr>
          <a:lstStyle/>
          <a:p>
            <a:r>
              <a:rPr lang="ru-RU" sz="4000" b="1">
                <a:solidFill>
                  <a:srgbClr val="0070C0"/>
                </a:solidFill>
              </a:rPr>
              <a:t>Безопасность</a:t>
            </a:r>
          </a:p>
          <a:p>
            <a:r>
              <a:rPr lang="ru-RU" sz="4000" b="1">
                <a:solidFill>
                  <a:srgbClr val="00B050"/>
                </a:solidFill>
              </a:rPr>
              <a:t>Защищенность</a:t>
            </a:r>
          </a:p>
          <a:p>
            <a:r>
              <a:rPr lang="ru-RU" sz="4000" b="1">
                <a:solidFill>
                  <a:srgbClr val="7030A0"/>
                </a:solidFill>
              </a:rPr>
              <a:t>Стабильность</a:t>
            </a:r>
          </a:p>
          <a:p>
            <a:r>
              <a:rPr lang="ru-RU" sz="4000" b="1">
                <a:solidFill>
                  <a:srgbClr val="002060"/>
                </a:solidFill>
              </a:rPr>
              <a:t>Постоянство</a:t>
            </a:r>
          </a:p>
          <a:p>
            <a:r>
              <a:rPr lang="ru-RU" sz="4000" b="1">
                <a:solidFill>
                  <a:srgbClr val="FF9966"/>
                </a:solidFill>
              </a:rPr>
              <a:t>И ощущение, что у меня есть возможность </a:t>
            </a:r>
          </a:p>
          <a:p>
            <a:r>
              <a:rPr lang="ru-RU" sz="4000" b="1">
                <a:solidFill>
                  <a:srgbClr val="FFFF00"/>
                </a:solidFill>
              </a:rPr>
              <a:t>контролировать</a:t>
            </a:r>
            <a:r>
              <a:rPr lang="ru-RU" sz="4000" b="1">
                <a:solidFill>
                  <a:srgbClr val="FF9966"/>
                </a:solidFill>
              </a:rPr>
              <a:t> то, что меня окружает.</a:t>
            </a:r>
          </a:p>
        </p:txBody>
      </p:sp>
      <p:sp>
        <p:nvSpPr>
          <p:cNvPr id="23556" name="TextBox 3"/>
          <p:cNvSpPr txBox="1">
            <a:spLocks noChangeArrowheads="1"/>
          </p:cNvSpPr>
          <p:nvPr/>
        </p:nvSpPr>
        <p:spPr bwMode="auto">
          <a:xfrm>
            <a:off x="285750" y="6429375"/>
            <a:ext cx="312738" cy="369888"/>
          </a:xfrm>
          <a:prstGeom prst="rect">
            <a:avLst/>
          </a:prstGeom>
          <a:noFill/>
          <a:ln w="9525">
            <a:noFill/>
            <a:miter lim="800000"/>
            <a:headEnd/>
            <a:tailEnd/>
          </a:ln>
        </p:spPr>
        <p:txBody>
          <a:bodyPr wrap="none">
            <a:spAutoFit/>
          </a:bodyPr>
          <a:lstStyle/>
          <a:p>
            <a:r>
              <a:rPr lang="ru-RU"/>
              <a:t>4</a:t>
            </a:r>
          </a:p>
        </p:txBody>
      </p:sp>
      <p:pic>
        <p:nvPicPr>
          <p:cNvPr id="6" name="Picture 2" descr="570065"/>
          <p:cNvPicPr>
            <a:picLocks noChangeAspect="1" noChangeArrowheads="1"/>
          </p:cNvPicPr>
          <p:nvPr/>
        </p:nvPicPr>
        <p:blipFill>
          <a:blip r:embed="rId3" cstate="print"/>
          <a:srcRect/>
          <a:stretch>
            <a:fillRect/>
          </a:stretch>
        </p:blipFill>
        <p:spPr bwMode="auto">
          <a:xfrm>
            <a:off x="4857750" y="1071563"/>
            <a:ext cx="3810000" cy="2857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25 Мая 2011 - Коты и кошки."/>
          <p:cNvPicPr>
            <a:picLocks noChangeAspect="1" noChangeArrowheads="1"/>
          </p:cNvPicPr>
          <p:nvPr/>
        </p:nvPicPr>
        <p:blipFill>
          <a:blip r:embed="rId2" cstate="print"/>
          <a:srcRect/>
          <a:stretch>
            <a:fillRect/>
          </a:stretch>
        </p:blipFill>
        <p:spPr bwMode="auto">
          <a:xfrm>
            <a:off x="4860032" y="2759926"/>
            <a:ext cx="4004444" cy="3837592"/>
          </a:xfrm>
          <a:prstGeom prst="rect">
            <a:avLst/>
          </a:prstGeom>
          <a:noFill/>
        </p:spPr>
      </p:pic>
      <p:pic>
        <p:nvPicPr>
          <p:cNvPr id="23558" name="Picture 6" descr="Сиденье для унитаза с микролифтом: современный сантехнически…"/>
          <p:cNvPicPr>
            <a:picLocks noChangeAspect="1" noChangeArrowheads="1"/>
          </p:cNvPicPr>
          <p:nvPr/>
        </p:nvPicPr>
        <p:blipFill>
          <a:blip r:embed="rId3" cstate="print"/>
          <a:srcRect/>
          <a:stretch>
            <a:fillRect/>
          </a:stretch>
        </p:blipFill>
        <p:spPr bwMode="auto">
          <a:xfrm>
            <a:off x="323528" y="3356992"/>
            <a:ext cx="3707571" cy="3277493"/>
          </a:xfrm>
          <a:prstGeom prst="rect">
            <a:avLst/>
          </a:prstGeom>
          <a:noFill/>
        </p:spPr>
      </p:pic>
      <p:pic>
        <p:nvPicPr>
          <p:cNvPr id="23560" name="Picture 8" descr="Правила уборки детской комнаты :: Детская комната :: Все для…"/>
          <p:cNvPicPr>
            <a:picLocks noChangeAspect="1" noChangeArrowheads="1"/>
          </p:cNvPicPr>
          <p:nvPr/>
        </p:nvPicPr>
        <p:blipFill>
          <a:blip r:embed="rId4" cstate="print"/>
          <a:srcRect/>
          <a:stretch>
            <a:fillRect/>
          </a:stretch>
        </p:blipFill>
        <p:spPr bwMode="auto">
          <a:xfrm>
            <a:off x="2771800" y="548680"/>
            <a:ext cx="3733823" cy="25574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dirty="0" smtClean="0">
                <a:solidFill>
                  <a:srgbClr val="FF0000"/>
                </a:solidFill>
              </a:rPr>
              <a:t>МЕСТО ДЛЯ:</a:t>
            </a:r>
            <a:endParaRPr lang="ru-RU" dirty="0">
              <a:solidFill>
                <a:srgbClr val="FF0000"/>
              </a:solidFill>
            </a:endParaRPr>
          </a:p>
        </p:txBody>
      </p:sp>
      <p:sp>
        <p:nvSpPr>
          <p:cNvPr id="4" name="Содержимое 3"/>
          <p:cNvSpPr>
            <a:spLocks noGrp="1"/>
          </p:cNvSpPr>
          <p:nvPr>
            <p:ph idx="1"/>
          </p:nvPr>
        </p:nvSpPr>
        <p:spPr>
          <a:xfrm>
            <a:off x="755576" y="1124744"/>
            <a:ext cx="7931224" cy="5733256"/>
          </a:xfrm>
        </p:spPr>
        <p:txBody>
          <a:bodyPr>
            <a:normAutofit/>
          </a:bodyPr>
          <a:lstStyle/>
          <a:p>
            <a:r>
              <a:rPr lang="ru-RU" b="1" dirty="0" smtClean="0"/>
              <a:t>Чтобы там играть,</a:t>
            </a:r>
          </a:p>
          <a:p>
            <a:r>
              <a:rPr lang="ru-RU" b="1" dirty="0" smtClean="0"/>
              <a:t> учиться, развивать свои творческие способности и навыки,</a:t>
            </a:r>
          </a:p>
          <a:p>
            <a:r>
              <a:rPr lang="ru-RU" b="1" dirty="0" smtClean="0"/>
              <a:t> является  спальней,</a:t>
            </a:r>
          </a:p>
          <a:p>
            <a:r>
              <a:rPr lang="ru-RU" b="1" dirty="0" smtClean="0"/>
              <a:t>  гостиной,</a:t>
            </a:r>
          </a:p>
          <a:p>
            <a:r>
              <a:rPr lang="ru-RU" b="1" dirty="0" smtClean="0"/>
              <a:t> и игровой,</a:t>
            </a:r>
          </a:p>
          <a:p>
            <a:r>
              <a:rPr lang="ru-RU" b="1" dirty="0" smtClean="0"/>
              <a:t> а также спортзалом,</a:t>
            </a:r>
          </a:p>
          <a:p>
            <a:r>
              <a:rPr lang="ru-RU" b="1" dirty="0" smtClean="0"/>
              <a:t> а для школьников еще и местом для занятий.</a:t>
            </a:r>
          </a:p>
          <a:p>
            <a:r>
              <a:rPr lang="ru-RU" b="1" dirty="0" smtClean="0"/>
              <a:t> </a:t>
            </a:r>
          </a:p>
          <a:p>
            <a:endParaRPr lang="ru-RU"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1700808"/>
            <a:ext cx="1649811" cy="369332"/>
          </a:xfrm>
          <a:prstGeom prst="rect">
            <a:avLst/>
          </a:prstGeom>
          <a:noFill/>
        </p:spPr>
        <p:txBody>
          <a:bodyPr wrap="none" rtlCol="0">
            <a:spAutoFit/>
          </a:bodyPr>
          <a:lstStyle/>
          <a:p>
            <a:r>
              <a:rPr lang="ru-RU" dirty="0" smtClean="0"/>
              <a:t>Значение игры</a:t>
            </a:r>
            <a:endParaRPr lang="ru-RU" dirty="0"/>
          </a:p>
        </p:txBody>
      </p:sp>
      <p:sp>
        <p:nvSpPr>
          <p:cNvPr id="158721" name="Rectangle 1"/>
          <p:cNvSpPr>
            <a:spLocks noChangeArrowheads="1"/>
          </p:cNvSpPr>
          <p:nvPr/>
        </p:nvSpPr>
        <p:spPr bwMode="auto">
          <a:xfrm>
            <a:off x="971600" y="1851296"/>
            <a:ext cx="3960440" cy="369332"/>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2250" algn="just"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TextBox 4"/>
          <p:cNvSpPr txBox="1"/>
          <p:nvPr/>
        </p:nvSpPr>
        <p:spPr>
          <a:xfrm>
            <a:off x="467544" y="332656"/>
            <a:ext cx="8352928" cy="6647974"/>
          </a:xfrm>
          <a:prstGeom prst="rect">
            <a:avLst/>
          </a:prstGeom>
          <a:noFill/>
        </p:spPr>
        <p:txBody>
          <a:bodyPr wrap="square" rtlCol="0">
            <a:spAutoFit/>
          </a:bodyPr>
          <a:lstStyle/>
          <a:p>
            <a:r>
              <a:rPr lang="ru-RU" sz="2400" b="1" dirty="0" smtClean="0"/>
              <a:t>У дошкольников развиваются познавательные процессы и способности.</a:t>
            </a:r>
          </a:p>
          <a:p>
            <a:r>
              <a:rPr lang="ru-RU" sz="2400" b="1" dirty="0" smtClean="0"/>
              <a:t>Главная цель любой дидактической игры – обучающая. Дидактическая игра может состояться только при условии, когда ребенок выполняет определенные правила.</a:t>
            </a:r>
          </a:p>
          <a:p>
            <a:r>
              <a:rPr lang="ru-RU" sz="2400" b="1" dirty="0" smtClean="0"/>
              <a:t>Таким образом, взрослый через игру может способствовать развитию различных компонентов детской психики, таких как:</a:t>
            </a:r>
          </a:p>
          <a:p>
            <a:r>
              <a:rPr lang="ru-RU" sz="2400" b="1" dirty="0" smtClean="0"/>
              <a:t> </a:t>
            </a:r>
            <a:r>
              <a:rPr lang="ru-RU" sz="2400" b="1" dirty="0" smtClean="0">
                <a:solidFill>
                  <a:srgbClr val="FF0000"/>
                </a:solidFill>
              </a:rPr>
              <a:t>внимание, </a:t>
            </a:r>
          </a:p>
          <a:p>
            <a:r>
              <a:rPr lang="ru-RU" sz="2400" b="1" dirty="0" smtClean="0">
                <a:solidFill>
                  <a:srgbClr val="FF0000"/>
                </a:solidFill>
              </a:rPr>
              <a:t>мышление,</a:t>
            </a:r>
          </a:p>
          <a:p>
            <a:r>
              <a:rPr lang="ru-RU" sz="2400" b="1" dirty="0" smtClean="0">
                <a:solidFill>
                  <a:srgbClr val="FF0000"/>
                </a:solidFill>
              </a:rPr>
              <a:t> память,</a:t>
            </a:r>
          </a:p>
          <a:p>
            <a:r>
              <a:rPr lang="ru-RU" sz="2400" b="1" dirty="0" smtClean="0">
                <a:solidFill>
                  <a:srgbClr val="FF0000"/>
                </a:solidFill>
              </a:rPr>
              <a:t> координация движений,</a:t>
            </a:r>
          </a:p>
          <a:p>
            <a:r>
              <a:rPr lang="ru-RU" sz="2400" b="1" dirty="0" smtClean="0">
                <a:solidFill>
                  <a:srgbClr val="FF0000"/>
                </a:solidFill>
              </a:rPr>
              <a:t> восприятие цвета, формы, величины,</a:t>
            </a:r>
          </a:p>
          <a:p>
            <a:r>
              <a:rPr lang="ru-RU" sz="2400" b="1" dirty="0" smtClean="0">
                <a:solidFill>
                  <a:srgbClr val="FF0000"/>
                </a:solidFill>
              </a:rPr>
              <a:t>произвольность поведения,</a:t>
            </a:r>
          </a:p>
          <a:p>
            <a:r>
              <a:rPr lang="ru-RU" sz="2400" b="1" dirty="0" smtClean="0">
                <a:solidFill>
                  <a:srgbClr val="FF0000"/>
                </a:solidFill>
              </a:rPr>
              <a:t>социальные нормы поведения, </a:t>
            </a:r>
          </a:p>
          <a:p>
            <a:r>
              <a:rPr lang="ru-RU" sz="2400" b="1" dirty="0" smtClean="0">
                <a:solidFill>
                  <a:srgbClr val="FF0000"/>
                </a:solidFill>
              </a:rPr>
              <a:t>коммуникативные навыки общения.</a:t>
            </a:r>
          </a:p>
          <a:p>
            <a:r>
              <a:rPr lang="ru-RU" sz="2400" b="1" dirty="0" smtClean="0">
                <a:solidFill>
                  <a:srgbClr val="FF0000"/>
                </a:solidFill>
              </a:rPr>
              <a:t> </a:t>
            </a:r>
          </a:p>
          <a:p>
            <a:endParaRPr lang="ru-RU" dirty="0"/>
          </a:p>
        </p:txBody>
      </p:sp>
      <p:sp>
        <p:nvSpPr>
          <p:cNvPr id="6" name="Прямоугольник 5"/>
          <p:cNvSpPr/>
          <p:nvPr/>
        </p:nvSpPr>
        <p:spPr>
          <a:xfrm>
            <a:off x="5868144" y="4365104"/>
            <a:ext cx="2880320" cy="1831271"/>
          </a:xfrm>
          <a:prstGeom prst="rect">
            <a:avLst/>
          </a:prstGeom>
        </p:spPr>
        <p:txBody>
          <a:bodyPr wrap="square">
            <a:spAutoFit/>
          </a:bodyPr>
          <a:lstStyle/>
          <a:p>
            <a:pPr lvl="0" indent="222250" algn="just" fontAlgn="base">
              <a:spcBef>
                <a:spcPct val="0"/>
              </a:spcBef>
              <a:spcAft>
                <a:spcPct val="0"/>
              </a:spcAft>
            </a:pPr>
            <a:r>
              <a:rPr lang="ru-RU" sz="1300" b="1" dirty="0" smtClean="0">
                <a:solidFill>
                  <a:srgbClr val="000000"/>
                </a:solidFill>
                <a:latin typeface="Arial" pitchFamily="34" charset="0"/>
                <a:ea typeface="Times New Roman" pitchFamily="18" charset="0"/>
                <a:cs typeface="Arial" pitchFamily="34" charset="0"/>
              </a:rPr>
              <a:t>Общеизвестны игры</a:t>
            </a:r>
            <a:endParaRPr lang="ru-RU" sz="1200" dirty="0" smtClean="0">
              <a:solidFill>
                <a:prstClr val="black"/>
              </a:solidFill>
              <a:latin typeface="Arial" pitchFamily="34" charset="0"/>
              <a:ea typeface="Times New Roman" pitchFamily="18" charset="0"/>
              <a:cs typeface="Arial" pitchFamily="34" charset="0"/>
            </a:endParaRPr>
          </a:p>
          <a:p>
            <a:pPr lvl="0" indent="222250" algn="just" eaLnBrk="0" fontAlgn="base" hangingPunct="0">
              <a:spcBef>
                <a:spcPct val="0"/>
              </a:spcBef>
              <a:spcAft>
                <a:spcPct val="0"/>
              </a:spcAft>
            </a:pPr>
            <a:r>
              <a:rPr lang="ru-RU" sz="2000" b="1" dirty="0" smtClean="0">
                <a:solidFill>
                  <a:srgbClr val="000000"/>
                </a:solidFill>
                <a:latin typeface="Arial" pitchFamily="34" charset="0"/>
                <a:ea typeface="Times New Roman" pitchFamily="18" charset="0"/>
                <a:cs typeface="Arial" pitchFamily="34" charset="0"/>
              </a:rPr>
              <a:t>- </a:t>
            </a:r>
            <a:r>
              <a:rPr lang="ru-RU" sz="2000" b="1" dirty="0" smtClean="0">
                <a:solidFill>
                  <a:srgbClr val="2C1B09"/>
                </a:solidFill>
                <a:latin typeface="Arial" pitchFamily="34" charset="0"/>
                <a:ea typeface="Times New Roman" pitchFamily="18" charset="0"/>
                <a:cs typeface="Arial" pitchFamily="34" charset="0"/>
                <a:hlinkClick r:id="rId3" tooltip="Подвижные игры и их назначение"/>
              </a:rPr>
              <a:t>подвижные</a:t>
            </a:r>
            <a:r>
              <a:rPr lang="ru-RU" sz="2000" b="1" dirty="0" smtClean="0">
                <a:solidFill>
                  <a:srgbClr val="000000"/>
                </a:solidFill>
                <a:latin typeface="Arial" pitchFamily="34" charset="0"/>
                <a:ea typeface="Times New Roman" pitchFamily="18" charset="0"/>
                <a:cs typeface="Arial" pitchFamily="34" charset="0"/>
              </a:rPr>
              <a:t>,</a:t>
            </a:r>
            <a:endParaRPr lang="ru-RU" sz="2000" b="1" dirty="0" smtClean="0">
              <a:solidFill>
                <a:prstClr val="black"/>
              </a:solidFill>
              <a:latin typeface="Arial" pitchFamily="34" charset="0"/>
              <a:ea typeface="Times New Roman" pitchFamily="18" charset="0"/>
              <a:cs typeface="Arial" pitchFamily="34" charset="0"/>
            </a:endParaRPr>
          </a:p>
          <a:p>
            <a:pPr lvl="0" indent="222250" algn="just" eaLnBrk="0" fontAlgn="base" hangingPunct="0">
              <a:spcBef>
                <a:spcPct val="0"/>
              </a:spcBef>
              <a:spcAft>
                <a:spcPct val="0"/>
              </a:spcAft>
            </a:pPr>
            <a:r>
              <a:rPr lang="ru-RU" sz="2000" b="1" dirty="0" smtClean="0">
                <a:solidFill>
                  <a:srgbClr val="000000"/>
                </a:solidFill>
                <a:latin typeface="Arial" pitchFamily="34" charset="0"/>
                <a:ea typeface="Times New Roman" pitchFamily="18" charset="0"/>
                <a:cs typeface="Arial" pitchFamily="34" charset="0"/>
              </a:rPr>
              <a:t>- </a:t>
            </a:r>
            <a:r>
              <a:rPr lang="ru-RU" sz="2000" b="1" dirty="0" smtClean="0">
                <a:solidFill>
                  <a:srgbClr val="2C1B09"/>
                </a:solidFill>
                <a:latin typeface="Arial" pitchFamily="34" charset="0"/>
                <a:ea typeface="Times New Roman" pitchFamily="18" charset="0"/>
                <a:cs typeface="Arial" pitchFamily="34" charset="0"/>
                <a:hlinkClick r:id="rId4" tooltip="Ролевые игры и их назначение"/>
              </a:rPr>
              <a:t>ролевые</a:t>
            </a:r>
            <a:r>
              <a:rPr lang="ru-RU" sz="2000" b="1" dirty="0" smtClean="0">
                <a:solidFill>
                  <a:srgbClr val="000000"/>
                </a:solidFill>
                <a:latin typeface="Arial" pitchFamily="34" charset="0"/>
                <a:ea typeface="Times New Roman" pitchFamily="18" charset="0"/>
                <a:cs typeface="Arial" pitchFamily="34" charset="0"/>
              </a:rPr>
              <a:t>,</a:t>
            </a:r>
            <a:endParaRPr lang="ru-RU" sz="2000" b="1" dirty="0" smtClean="0">
              <a:solidFill>
                <a:prstClr val="black"/>
              </a:solidFill>
              <a:latin typeface="Arial" pitchFamily="34" charset="0"/>
              <a:ea typeface="Times New Roman" pitchFamily="18" charset="0"/>
              <a:cs typeface="Arial" pitchFamily="34" charset="0"/>
            </a:endParaRPr>
          </a:p>
          <a:p>
            <a:pPr lvl="0" indent="222250" algn="just" eaLnBrk="0" fontAlgn="base" hangingPunct="0">
              <a:spcBef>
                <a:spcPct val="0"/>
              </a:spcBef>
              <a:spcAft>
                <a:spcPct val="0"/>
              </a:spcAft>
            </a:pPr>
            <a:r>
              <a:rPr lang="ru-RU" sz="2000" b="1" dirty="0" smtClean="0">
                <a:solidFill>
                  <a:srgbClr val="000000"/>
                </a:solidFill>
                <a:latin typeface="Arial" pitchFamily="34" charset="0"/>
                <a:ea typeface="Times New Roman" pitchFamily="18" charset="0"/>
                <a:cs typeface="Arial" pitchFamily="34" charset="0"/>
              </a:rPr>
              <a:t>- настольные,</a:t>
            </a:r>
            <a:endParaRPr lang="ru-RU" sz="2000" b="1" dirty="0" smtClean="0">
              <a:solidFill>
                <a:prstClr val="black"/>
              </a:solidFill>
              <a:latin typeface="Arial" pitchFamily="34" charset="0"/>
              <a:ea typeface="Times New Roman" pitchFamily="18" charset="0"/>
              <a:cs typeface="Arial" pitchFamily="34" charset="0"/>
            </a:endParaRPr>
          </a:p>
          <a:p>
            <a:pPr lvl="0" indent="222250" algn="just" eaLnBrk="0" fontAlgn="base" hangingPunct="0">
              <a:spcBef>
                <a:spcPct val="0"/>
              </a:spcBef>
              <a:spcAft>
                <a:spcPct val="0"/>
              </a:spcAft>
            </a:pPr>
            <a:r>
              <a:rPr lang="ru-RU" sz="2000" b="1" dirty="0" smtClean="0">
                <a:solidFill>
                  <a:srgbClr val="000000"/>
                </a:solidFill>
                <a:latin typeface="Arial" pitchFamily="34" charset="0"/>
                <a:ea typeface="Times New Roman" pitchFamily="18" charset="0"/>
                <a:cs typeface="Arial" pitchFamily="34" charset="0"/>
              </a:rPr>
              <a:t>- </a:t>
            </a:r>
            <a:r>
              <a:rPr lang="ru-RU" sz="2000" b="1" dirty="0" smtClean="0">
                <a:solidFill>
                  <a:srgbClr val="2C1B09"/>
                </a:solidFill>
                <a:latin typeface="Arial" pitchFamily="34" charset="0"/>
                <a:ea typeface="Times New Roman" pitchFamily="18" charset="0"/>
                <a:cs typeface="Arial" pitchFamily="34" charset="0"/>
                <a:hlinkClick r:id="rId5" tooltip="Дидактические игры и их классификация"/>
              </a:rPr>
              <a:t>дидактические</a:t>
            </a:r>
            <a:r>
              <a:rPr lang="ru-RU" sz="2000" b="1" dirty="0" smtClean="0">
                <a:solidFill>
                  <a:srgbClr val="000000"/>
                </a:solidFill>
                <a:latin typeface="Arial" pitchFamily="34" charset="0"/>
                <a:ea typeface="Times New Roman" pitchFamily="18" charset="0"/>
                <a:cs typeface="Arial" pitchFamily="34" charset="0"/>
              </a:rPr>
              <a:t>,</a:t>
            </a:r>
            <a:endParaRPr lang="ru-RU" sz="2000" b="1" dirty="0" smtClean="0">
              <a:solidFill>
                <a:prstClr val="black"/>
              </a:solidFill>
              <a:latin typeface="Arial" pitchFamily="34" charset="0"/>
              <a:ea typeface="Times New Roman" pitchFamily="18" charset="0"/>
              <a:cs typeface="Arial" pitchFamily="34" charset="0"/>
            </a:endParaRPr>
          </a:p>
          <a:p>
            <a:pPr lvl="0" indent="222250" algn="just" eaLnBrk="0" fontAlgn="base" hangingPunct="0">
              <a:spcBef>
                <a:spcPct val="0"/>
              </a:spcBef>
              <a:spcAft>
                <a:spcPct val="0"/>
              </a:spcAft>
            </a:pPr>
            <a:r>
              <a:rPr lang="ru-RU" sz="2000" b="1" dirty="0" smtClean="0">
                <a:solidFill>
                  <a:srgbClr val="000000"/>
                </a:solidFill>
                <a:latin typeface="Arial" pitchFamily="34" charset="0"/>
                <a:ea typeface="Times New Roman" pitchFamily="18" charset="0"/>
                <a:cs typeface="Arial" pitchFamily="34" charset="0"/>
              </a:rPr>
              <a:t>- деловые и пр.</a:t>
            </a:r>
            <a:endParaRPr lang="ru-RU" sz="2000" b="1"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Женская фигура. . Медицинская энциклопедия - Раздел 6"/>
          <p:cNvPicPr>
            <a:picLocks noChangeAspect="1" noChangeArrowheads="1"/>
          </p:cNvPicPr>
          <p:nvPr/>
        </p:nvPicPr>
        <p:blipFill>
          <a:blip r:embed="rId3" cstate="print"/>
          <a:srcRect/>
          <a:stretch>
            <a:fillRect/>
          </a:stretch>
        </p:blipFill>
        <p:spPr bwMode="auto">
          <a:xfrm>
            <a:off x="63500" y="-136525"/>
            <a:ext cx="5600700" cy="3476625"/>
          </a:xfrm>
          <a:prstGeom prst="rect">
            <a:avLst/>
          </a:prstGeom>
          <a:noFill/>
        </p:spPr>
      </p:pic>
      <p:pic>
        <p:nvPicPr>
          <p:cNvPr id="17412" name="Picture 4" descr="Игрушка в жизни ребенка"/>
          <p:cNvPicPr>
            <a:picLocks noChangeAspect="1" noChangeArrowheads="1"/>
          </p:cNvPicPr>
          <p:nvPr/>
        </p:nvPicPr>
        <p:blipFill>
          <a:blip r:embed="rId4" cstate="print"/>
          <a:srcRect/>
          <a:stretch>
            <a:fillRect/>
          </a:stretch>
        </p:blipFill>
        <p:spPr bwMode="auto">
          <a:xfrm>
            <a:off x="5436096" y="3429000"/>
            <a:ext cx="3209925" cy="2800350"/>
          </a:xfrm>
          <a:prstGeom prst="rect">
            <a:avLst/>
          </a:prstGeom>
          <a:noFill/>
        </p:spPr>
      </p:pic>
      <p:pic>
        <p:nvPicPr>
          <p:cNvPr id="17414" name="Picture 6" descr="Стена ВКонтакте"/>
          <p:cNvPicPr>
            <a:picLocks noChangeAspect="1" noChangeArrowheads="1"/>
          </p:cNvPicPr>
          <p:nvPr/>
        </p:nvPicPr>
        <p:blipFill>
          <a:blip r:embed="rId5" cstate="print"/>
          <a:srcRect/>
          <a:stretch>
            <a:fillRect/>
          </a:stretch>
        </p:blipFill>
        <p:spPr bwMode="auto">
          <a:xfrm>
            <a:off x="0" y="3573016"/>
            <a:ext cx="4364484" cy="2904839"/>
          </a:xfrm>
          <a:prstGeom prst="rect">
            <a:avLst/>
          </a:prstGeom>
          <a:noFill/>
        </p:spPr>
      </p:pic>
      <p:pic>
        <p:nvPicPr>
          <p:cNvPr id="17416" name="Picture 8" descr="Интернет магазин игрушки MiniMe"/>
          <p:cNvPicPr>
            <a:picLocks noChangeAspect="1" noChangeArrowheads="1"/>
          </p:cNvPicPr>
          <p:nvPr/>
        </p:nvPicPr>
        <p:blipFill>
          <a:blip r:embed="rId6" cstate="print"/>
          <a:srcRect/>
          <a:stretch>
            <a:fillRect/>
          </a:stretch>
        </p:blipFill>
        <p:spPr bwMode="auto">
          <a:xfrm>
            <a:off x="6003652" y="0"/>
            <a:ext cx="3140348" cy="3140348"/>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Питание кормящей матери в первый месяц после родов, питание ребенка в 4 месяца и пособие по уходу за ребенком - Part 213"/>
          <p:cNvPicPr>
            <a:picLocks noChangeAspect="1" noChangeArrowheads="1"/>
          </p:cNvPicPr>
          <p:nvPr/>
        </p:nvPicPr>
        <p:blipFill>
          <a:blip r:embed="rId3" cstate="print"/>
          <a:srcRect/>
          <a:stretch>
            <a:fillRect/>
          </a:stretch>
        </p:blipFill>
        <p:spPr bwMode="auto">
          <a:xfrm>
            <a:off x="0" y="0"/>
            <a:ext cx="4148460" cy="3111345"/>
          </a:xfrm>
          <a:prstGeom prst="rect">
            <a:avLst/>
          </a:prstGeom>
          <a:noFill/>
        </p:spPr>
      </p:pic>
      <p:pic>
        <p:nvPicPr>
          <p:cNvPr id="16388" name="Picture 4" descr="Значение развивающих игрушек в жизни малыша Психологическая консультация онлайн"/>
          <p:cNvPicPr>
            <a:picLocks noChangeAspect="1" noChangeArrowheads="1"/>
          </p:cNvPicPr>
          <p:nvPr/>
        </p:nvPicPr>
        <p:blipFill>
          <a:blip r:embed="rId4" cstate="print"/>
          <a:srcRect/>
          <a:stretch>
            <a:fillRect/>
          </a:stretch>
        </p:blipFill>
        <p:spPr bwMode="auto">
          <a:xfrm>
            <a:off x="4499992" y="3212976"/>
            <a:ext cx="4187957" cy="3140968"/>
          </a:xfrm>
          <a:prstGeom prst="rect">
            <a:avLst/>
          </a:prstGeom>
          <a:noFill/>
        </p:spPr>
      </p:pic>
      <p:pic>
        <p:nvPicPr>
          <p:cNvPr id="16390" name="Picture 6" descr="Воспитываем детей Городок-мам.РФ - кладезь детских рецептов"/>
          <p:cNvPicPr>
            <a:picLocks noChangeAspect="1" noChangeArrowheads="1"/>
          </p:cNvPicPr>
          <p:nvPr/>
        </p:nvPicPr>
        <p:blipFill>
          <a:blip r:embed="rId5" cstate="print"/>
          <a:srcRect/>
          <a:stretch>
            <a:fillRect/>
          </a:stretch>
        </p:blipFill>
        <p:spPr bwMode="auto">
          <a:xfrm>
            <a:off x="1" y="3601529"/>
            <a:ext cx="3851920" cy="2888940"/>
          </a:xfrm>
          <a:prstGeom prst="rect">
            <a:avLst/>
          </a:prstGeom>
          <a:noFill/>
        </p:spPr>
      </p:pic>
      <p:pic>
        <p:nvPicPr>
          <p:cNvPr id="16392" name="Picture 8" descr="Воспитание Открой мир для своего ребенка - Part 9"/>
          <p:cNvPicPr>
            <a:picLocks noChangeAspect="1" noChangeArrowheads="1"/>
          </p:cNvPicPr>
          <p:nvPr/>
        </p:nvPicPr>
        <p:blipFill>
          <a:blip r:embed="rId6" cstate="print"/>
          <a:srcRect/>
          <a:stretch>
            <a:fillRect/>
          </a:stretch>
        </p:blipFill>
        <p:spPr bwMode="auto">
          <a:xfrm>
            <a:off x="4563492" y="332656"/>
            <a:ext cx="4580508" cy="2801744"/>
          </a:xfrm>
          <a:prstGeom prst="rect">
            <a:avLst/>
          </a:prstGeom>
          <a:noFill/>
        </p:spPr>
      </p:pic>
      <p:pic>
        <p:nvPicPr>
          <p:cNvPr id="16394" name="Picture 10" descr="Чем бы дитя не тешилось. - игрушки для наших сокровищ."/>
          <p:cNvPicPr>
            <a:picLocks noChangeAspect="1" noChangeArrowheads="1"/>
          </p:cNvPicPr>
          <p:nvPr/>
        </p:nvPicPr>
        <p:blipFill>
          <a:blip r:embed="rId7" cstate="print"/>
          <a:srcRect/>
          <a:stretch>
            <a:fillRect/>
          </a:stretch>
        </p:blipFill>
        <p:spPr bwMode="auto">
          <a:xfrm>
            <a:off x="3779912" y="2708920"/>
            <a:ext cx="1844204" cy="138315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Сообщество иллюстраторов / Иллюстрации / Fanat / Кавардак"/>
          <p:cNvPicPr>
            <a:picLocks noChangeAspect="1" noChangeArrowheads="1"/>
          </p:cNvPicPr>
          <p:nvPr/>
        </p:nvPicPr>
        <p:blipFill>
          <a:blip r:embed="rId2" cstate="print"/>
          <a:srcRect/>
          <a:stretch>
            <a:fillRect/>
          </a:stretch>
        </p:blipFill>
        <p:spPr bwMode="auto">
          <a:xfrm>
            <a:off x="63499" y="-136525"/>
            <a:ext cx="8392357" cy="5941789"/>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Игрушки Все своими руками"/>
          <p:cNvPicPr>
            <a:picLocks noChangeAspect="1" noChangeArrowheads="1"/>
          </p:cNvPicPr>
          <p:nvPr/>
        </p:nvPicPr>
        <p:blipFill>
          <a:blip r:embed="rId2" cstate="print"/>
          <a:srcRect/>
          <a:stretch>
            <a:fillRect/>
          </a:stretch>
        </p:blipFill>
        <p:spPr bwMode="auto">
          <a:xfrm>
            <a:off x="611560" y="-1"/>
            <a:ext cx="8064896" cy="6653539"/>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Фото пользователя: nerascepka, Хочу похожей быть на папу, Во всем хочу как папа стать. Присяду рядом сним на лавку, газету будем"/>
          <p:cNvPicPr>
            <a:picLocks noChangeAspect="1" noChangeArrowheads="1"/>
          </p:cNvPicPr>
          <p:nvPr/>
        </p:nvPicPr>
        <p:blipFill>
          <a:blip r:embed="rId2" cstate="print"/>
          <a:srcRect/>
          <a:stretch>
            <a:fillRect/>
          </a:stretch>
        </p:blipFill>
        <p:spPr bwMode="auto">
          <a:xfrm>
            <a:off x="323528" y="620688"/>
            <a:ext cx="7848872" cy="5916066"/>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C:\Users\raostrovskaya\Documents\Scanned Documents\фото Димы сканер\Рисунок (54).jpg"/>
          <p:cNvPicPr>
            <a:picLocks noChangeAspect="1" noChangeArrowheads="1"/>
          </p:cNvPicPr>
          <p:nvPr/>
        </p:nvPicPr>
        <p:blipFill>
          <a:blip r:embed="rId2" cstate="print"/>
          <a:srcRect/>
          <a:stretch>
            <a:fillRect/>
          </a:stretch>
        </p:blipFill>
        <p:spPr bwMode="auto">
          <a:xfrm>
            <a:off x="-7643490" y="1304873"/>
            <a:ext cx="15286979" cy="11106254"/>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14348" y="3429000"/>
            <a:ext cx="7772400" cy="1470025"/>
          </a:xfrm>
        </p:spPr>
        <p:txBody>
          <a:bodyPr>
            <a:normAutofit/>
          </a:bodyPr>
          <a:lstStyle/>
          <a:p>
            <a:endParaRPr lang="ru-RU" sz="6000" b="1" dirty="0"/>
          </a:p>
        </p:txBody>
      </p:sp>
      <p:sp>
        <p:nvSpPr>
          <p:cNvPr id="4" name="Подзаголовок 3"/>
          <p:cNvSpPr>
            <a:spLocks noGrp="1"/>
          </p:cNvSpPr>
          <p:nvPr>
            <p:ph type="subTitle" idx="1"/>
          </p:nvPr>
        </p:nvSpPr>
        <p:spPr>
          <a:xfrm>
            <a:off x="1428728" y="4857760"/>
            <a:ext cx="6400800" cy="1066792"/>
          </a:xfrm>
        </p:spPr>
        <p:txBody>
          <a:bodyPr/>
          <a:lstStyle/>
          <a:p>
            <a:endParaRPr lang="ru-RU" dirty="0"/>
          </a:p>
        </p:txBody>
      </p:sp>
      <p:pic>
        <p:nvPicPr>
          <p:cNvPr id="1026" name="Picture 2"/>
          <p:cNvPicPr>
            <a:picLocks noChangeAspect="1" noChangeArrowheads="1"/>
          </p:cNvPicPr>
          <p:nvPr/>
        </p:nvPicPr>
        <p:blipFill>
          <a:blip r:embed="rId3" cstate="print"/>
          <a:srcRect/>
          <a:stretch>
            <a:fillRect/>
          </a:stretch>
        </p:blipFill>
        <p:spPr bwMode="auto">
          <a:xfrm>
            <a:off x="395536" y="857232"/>
            <a:ext cx="8343902" cy="5399816"/>
          </a:xfrm>
          <a:prstGeom prst="rect">
            <a:avLst/>
          </a:prstGeom>
          <a:ln>
            <a:headEnd/>
            <a:tailEnd/>
          </a:ln>
        </p:spPr>
        <p:style>
          <a:lnRef idx="2">
            <a:schemeClr val="accent3"/>
          </a:lnRef>
          <a:fillRef idx="1">
            <a:schemeClr val="lt1"/>
          </a:fillRef>
          <a:effectRef idx="0">
            <a:schemeClr val="accent3"/>
          </a:effectRef>
          <a:fontRef idx="minor">
            <a:schemeClr val="dk1"/>
          </a:fontRef>
        </p:style>
      </p:pic>
      <p:sp>
        <p:nvSpPr>
          <p:cNvPr id="7" name="Номер слайда 6"/>
          <p:cNvSpPr>
            <a:spLocks noGrp="1"/>
          </p:cNvSpPr>
          <p:nvPr>
            <p:ph type="sldNum" sz="quarter" idx="12"/>
          </p:nvPr>
        </p:nvSpPr>
        <p:spPr/>
        <p:txBody>
          <a:bodyPr/>
          <a:lstStyle/>
          <a:p>
            <a:fld id="{AA195AAC-25CA-4D07-870A-C997C00D229C}" type="slidenum">
              <a:rPr lang="ru-RU" smtClean="0"/>
              <a:pPr/>
              <a:t>47</a:t>
            </a:fld>
            <a:endParaRPr lang="ru-RU"/>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3568" y="3861048"/>
            <a:ext cx="7848872" cy="3139321"/>
          </a:xfrm>
          <a:prstGeom prst="rect">
            <a:avLst/>
          </a:prstGeom>
        </p:spPr>
        <p:txBody>
          <a:bodyPr wrap="square">
            <a:spAutoFit/>
          </a:bodyPr>
          <a:lstStyle/>
          <a:p>
            <a:r>
              <a:rPr lang="ru-RU" dirty="0" smtClean="0"/>
              <a:t>Убирая в комнате, привлекайте к уборке и ребенка. Пусть он собирает разбросанные игрушки и расставляет их по полочкам. Старайтесь, чтобы уборка проходила в веселой обстановке. Не показывайте, что устали или же вам наскучила однообразное занятие. Тем самым вы можете выработать у ребенка негативные стереотипы относительно работы по дому. </a:t>
            </a:r>
          </a:p>
          <a:p>
            <a:r>
              <a:rPr lang="ru-RU" dirty="0" smtClean="0"/>
              <a:t> </a:t>
            </a:r>
          </a:p>
          <a:p>
            <a:r>
              <a:rPr lang="ru-RU" dirty="0" smtClean="0">
                <a:hlinkClick r:id="rId2"/>
              </a:rPr>
              <a:t>Как приучить ребенка к порядку</a:t>
            </a:r>
            <a:endParaRPr lang="ru-RU" dirty="0" smtClean="0"/>
          </a:p>
          <a:p>
            <a:r>
              <a:rPr lang="ru-RU" dirty="0" smtClean="0"/>
              <a:t> </a:t>
            </a:r>
          </a:p>
          <a:p>
            <a:r>
              <a:rPr lang="ru-RU" b="1" dirty="0" smtClean="0"/>
              <a:t>. </a:t>
            </a:r>
            <a:r>
              <a:rPr lang="ru-RU" dirty="0" smtClean="0"/>
              <a:t>Старайтесь делать уборку в первой половине дня: во-первых, ребенок еще не устал, во-вторых, потом он целый день он проведет в чистоте. </a:t>
            </a:r>
          </a:p>
          <a:p>
            <a:r>
              <a:rPr lang="ru-RU" dirty="0" smtClean="0"/>
              <a:t> </a:t>
            </a:r>
            <a:endParaRPr lang="ru-RU" dirty="0"/>
          </a:p>
        </p:txBody>
      </p:sp>
      <p:pic>
        <p:nvPicPr>
          <p:cNvPr id="3" name="Picture 2" descr="Наша любимая группа &quot;Капелька&quot;: Январь 2015"/>
          <p:cNvPicPr>
            <a:picLocks noChangeAspect="1" noChangeArrowheads="1"/>
          </p:cNvPicPr>
          <p:nvPr/>
        </p:nvPicPr>
        <p:blipFill>
          <a:blip r:embed="rId3" cstate="print"/>
          <a:srcRect/>
          <a:stretch>
            <a:fillRect/>
          </a:stretch>
        </p:blipFill>
        <p:spPr bwMode="auto">
          <a:xfrm>
            <a:off x="1331640" y="0"/>
            <a:ext cx="5292080" cy="3452064"/>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Сколько лет маленькому помощнику?</a:t>
            </a:r>
            <a:endParaRPr lang="ru-RU" dirty="0"/>
          </a:p>
        </p:txBody>
      </p:sp>
      <p:sp>
        <p:nvSpPr>
          <p:cNvPr id="3" name="Содержимое 2"/>
          <p:cNvSpPr>
            <a:spLocks noGrp="1"/>
          </p:cNvSpPr>
          <p:nvPr>
            <p:ph idx="1"/>
          </p:nvPr>
        </p:nvSpPr>
        <p:spPr>
          <a:xfrm>
            <a:off x="457200" y="1600200"/>
            <a:ext cx="5186370" cy="4525963"/>
          </a:xfrm>
        </p:spPr>
        <p:style>
          <a:lnRef idx="2">
            <a:schemeClr val="accent2"/>
          </a:lnRef>
          <a:fillRef idx="1">
            <a:schemeClr val="lt1"/>
          </a:fillRef>
          <a:effectRef idx="0">
            <a:schemeClr val="accent2"/>
          </a:effectRef>
          <a:fontRef idx="minor">
            <a:schemeClr val="dk1"/>
          </a:fontRef>
        </p:style>
        <p:txBody>
          <a:bodyPr/>
          <a:lstStyle/>
          <a:p>
            <a:r>
              <a:rPr lang="ru-RU" b="1" dirty="0" smtClean="0"/>
              <a:t>«Все</a:t>
            </a:r>
            <a:r>
              <a:rPr lang="ru-RU" b="1" dirty="0"/>
              <a:t>, начиная с шестилетнего ребенка, должны знать, что от них требуется, чтобы они могли нести свою часть жизненного </a:t>
            </a:r>
            <a:r>
              <a:rPr lang="ru-RU" b="1" dirty="0" smtClean="0"/>
              <a:t>бремени</a:t>
            </a:r>
            <a:r>
              <a:rPr lang="ru-RU" b="1" dirty="0" smtClean="0"/>
              <a:t>»</a:t>
            </a:r>
          </a:p>
          <a:p>
            <a:endParaRPr lang="ru-RU" b="1" dirty="0" smtClean="0"/>
          </a:p>
          <a:p>
            <a:r>
              <a:rPr lang="ru-RU" b="1" dirty="0" smtClean="0"/>
              <a:t>Не разбрасывай носки!</a:t>
            </a:r>
            <a:endParaRPr lang="ru-RU" b="1" dirty="0"/>
          </a:p>
        </p:txBody>
      </p:sp>
      <p:pic>
        <p:nvPicPr>
          <p:cNvPr id="37890" name="Picture 2"/>
          <p:cNvPicPr>
            <a:picLocks noChangeAspect="1" noChangeArrowheads="1"/>
          </p:cNvPicPr>
          <p:nvPr/>
        </p:nvPicPr>
        <p:blipFill>
          <a:blip r:embed="rId2" cstate="print"/>
          <a:srcRect/>
          <a:stretch>
            <a:fillRect/>
          </a:stretch>
        </p:blipFill>
        <p:spPr bwMode="auto">
          <a:xfrm>
            <a:off x="8820472" y="2348880"/>
            <a:ext cx="3857652" cy="2893239"/>
          </a:xfrm>
          <a:prstGeom prst="rect">
            <a:avLst/>
          </a:prstGeom>
          <a:ln>
            <a:headEnd/>
            <a:tailEnd/>
          </a:ln>
        </p:spPr>
        <p:style>
          <a:lnRef idx="2">
            <a:schemeClr val="accent2"/>
          </a:lnRef>
          <a:fillRef idx="1">
            <a:schemeClr val="lt1"/>
          </a:fillRef>
          <a:effectRef idx="0">
            <a:schemeClr val="accent2"/>
          </a:effectRef>
          <a:fontRef idx="minor">
            <a:schemeClr val="dk1"/>
          </a:fontRef>
        </p:style>
      </p:pic>
      <p:pic>
        <p:nvPicPr>
          <p:cNvPr id="37891" name="Picture 3"/>
          <p:cNvPicPr>
            <a:picLocks noChangeAspect="1" noChangeArrowheads="1"/>
          </p:cNvPicPr>
          <p:nvPr/>
        </p:nvPicPr>
        <p:blipFill>
          <a:blip r:embed="rId3" cstate="print"/>
          <a:srcRect/>
          <a:stretch>
            <a:fillRect/>
          </a:stretch>
        </p:blipFill>
        <p:spPr bwMode="auto">
          <a:xfrm>
            <a:off x="5357818" y="2285992"/>
            <a:ext cx="2857500" cy="4286250"/>
          </a:xfrm>
          <a:prstGeom prst="rect">
            <a:avLst/>
          </a:prstGeom>
          <a:ln>
            <a:headEnd/>
            <a:tailEnd/>
          </a:ln>
        </p:spPr>
        <p:style>
          <a:lnRef idx="2">
            <a:schemeClr val="accent2"/>
          </a:lnRef>
          <a:fillRef idx="1">
            <a:schemeClr val="lt1"/>
          </a:fillRef>
          <a:effectRef idx="0">
            <a:schemeClr val="accent2"/>
          </a:effectRef>
          <a:fontRef idx="minor">
            <a:schemeClr val="dk1"/>
          </a:fontRef>
        </p:style>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D:\4 -Личные документы\Неделя семьи\картинки от Оксаны\elysium.jpg"/>
          <p:cNvPicPr/>
          <p:nvPr/>
        </p:nvPicPr>
        <p:blipFill>
          <a:blip r:embed="rId3" cstate="print"/>
          <a:srcRect/>
          <a:stretch>
            <a:fillRect/>
          </a:stretch>
        </p:blipFill>
        <p:spPr bwMode="auto">
          <a:xfrm>
            <a:off x="755576" y="260648"/>
            <a:ext cx="7272808" cy="4680520"/>
          </a:xfrm>
          <a:prstGeom prst="rect">
            <a:avLst/>
          </a:prstGeom>
          <a:noFill/>
          <a:ln w="9525">
            <a:noFill/>
            <a:miter lim="800000"/>
            <a:headEnd/>
            <a:tailEnd/>
          </a:ln>
        </p:spPr>
      </p:pic>
      <p:sp>
        <p:nvSpPr>
          <p:cNvPr id="4" name="TextBox 3"/>
          <p:cNvSpPr txBox="1"/>
          <p:nvPr/>
        </p:nvSpPr>
        <p:spPr>
          <a:xfrm>
            <a:off x="1187624" y="5229200"/>
            <a:ext cx="7344816" cy="1200329"/>
          </a:xfrm>
          <a:prstGeom prst="rect">
            <a:avLst/>
          </a:prstGeom>
          <a:noFill/>
        </p:spPr>
        <p:txBody>
          <a:bodyPr wrap="square" rtlCol="0">
            <a:spAutoFit/>
          </a:bodyPr>
          <a:lstStyle/>
          <a:p>
            <a:pPr indent="342900">
              <a:defRPr/>
            </a:pPr>
            <a:r>
              <a:rPr lang="ru-RU" sz="2400" b="1" dirty="0" smtClean="0">
                <a:solidFill>
                  <a:srgbClr val="0070C0"/>
                </a:solidFill>
              </a:rPr>
              <a:t>«И благословил их Бог, и сказал им Бог: плодитесь и размножайтесь, и наполняйте землю, и обладайте ею, и владычествуйте…» (Быт. 1:28).</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6600" b="1" dirty="0" smtClean="0">
                <a:solidFill>
                  <a:srgbClr val="FF0000"/>
                </a:solidFill>
              </a:rPr>
              <a:t>Воспитание</a:t>
            </a:r>
            <a:endParaRPr lang="ru-RU" sz="6600" b="1" dirty="0">
              <a:solidFill>
                <a:srgbClr val="FF0000"/>
              </a:solidFill>
            </a:endParaRPr>
          </a:p>
        </p:txBody>
      </p:sp>
      <p:pic>
        <p:nvPicPr>
          <p:cNvPr id="4" name="Picture 2"/>
          <p:cNvPicPr>
            <a:picLocks noGrp="1" noChangeAspect="1" noChangeArrowheads="1"/>
          </p:cNvPicPr>
          <p:nvPr>
            <p:ph idx="1"/>
          </p:nvPr>
        </p:nvPicPr>
        <p:blipFill>
          <a:blip r:embed="rId3" cstate="print"/>
          <a:srcRect/>
          <a:stretch>
            <a:fillRect/>
          </a:stretch>
        </p:blipFill>
        <p:spPr bwMode="auto">
          <a:xfrm>
            <a:off x="899592" y="1414908"/>
            <a:ext cx="7632848" cy="5088565"/>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Бурель Любовь Леонидовна. . В углу"/>
          <p:cNvPicPr>
            <a:picLocks noChangeAspect="1" noChangeArrowheads="1"/>
          </p:cNvPicPr>
          <p:nvPr/>
        </p:nvPicPr>
        <p:blipFill>
          <a:blip r:embed="rId2" cstate="print"/>
          <a:srcRect/>
          <a:stretch>
            <a:fillRect/>
          </a:stretch>
        </p:blipFill>
        <p:spPr bwMode="auto">
          <a:xfrm>
            <a:off x="1187624" y="764704"/>
            <a:ext cx="6884764" cy="53694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pics.posternazakaz.ru/pnz/product/med/868b81a93bce49cf37790b96b74cb671.jpg"/>
          <p:cNvPicPr>
            <a:picLocks noChangeAspect="1" noChangeArrowheads="1"/>
          </p:cNvPicPr>
          <p:nvPr/>
        </p:nvPicPr>
        <p:blipFill>
          <a:blip r:embed="rId3" cstate="print"/>
          <a:srcRect/>
          <a:stretch>
            <a:fillRect/>
          </a:stretch>
        </p:blipFill>
        <p:spPr bwMode="auto">
          <a:xfrm>
            <a:off x="642938" y="0"/>
            <a:ext cx="1914525" cy="2928938"/>
          </a:xfrm>
          <a:prstGeom prst="rect">
            <a:avLst/>
          </a:prstGeom>
          <a:noFill/>
          <a:ln w="9525">
            <a:noFill/>
            <a:miter lim="800000"/>
            <a:headEnd/>
            <a:tailEnd/>
          </a:ln>
        </p:spPr>
      </p:pic>
      <p:sp>
        <p:nvSpPr>
          <p:cNvPr id="9217" name="Rectangle 1"/>
          <p:cNvSpPr>
            <a:spLocks noChangeArrowheads="1"/>
          </p:cNvSpPr>
          <p:nvPr/>
        </p:nvSpPr>
        <p:spPr bwMode="auto">
          <a:xfrm>
            <a:off x="2643174" y="2214554"/>
            <a:ext cx="5715040" cy="70788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nchor="ct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Times New Roman" pitchFamily="18" charset="0"/>
              </a:rPr>
              <a:t> </a:t>
            </a:r>
            <a:endParaRPr lang="ru-RU"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ndParaRPr>
          </a:p>
        </p:txBody>
      </p:sp>
      <p:pic>
        <p:nvPicPr>
          <p:cNvPr id="29700" name="mainpic" descr="http://pics.posternazakaz.ru/pnz/product/med_x2/a09e7012e3aa8ae4879aba3066ff42c7.jpg"/>
          <p:cNvPicPr>
            <a:picLocks noChangeAspect="1" noChangeArrowheads="1"/>
          </p:cNvPicPr>
          <p:nvPr/>
        </p:nvPicPr>
        <p:blipFill>
          <a:blip r:embed="rId4" cstate="print"/>
          <a:srcRect/>
          <a:stretch>
            <a:fillRect/>
          </a:stretch>
        </p:blipFill>
        <p:spPr bwMode="auto">
          <a:xfrm rot="20514980">
            <a:off x="5133813" y="5519823"/>
            <a:ext cx="1684036" cy="1104078"/>
          </a:xfrm>
          <a:prstGeom prst="rect">
            <a:avLst/>
          </a:prstGeom>
          <a:noFill/>
          <a:ln w="9525">
            <a:noFill/>
            <a:miter lim="800000"/>
            <a:headEnd/>
            <a:tailEnd/>
          </a:ln>
        </p:spPr>
      </p:pic>
      <p:sp>
        <p:nvSpPr>
          <p:cNvPr id="29701" name="TextBox 5"/>
          <p:cNvSpPr txBox="1">
            <a:spLocks noChangeArrowheads="1"/>
          </p:cNvSpPr>
          <p:nvPr/>
        </p:nvSpPr>
        <p:spPr bwMode="auto">
          <a:xfrm>
            <a:off x="3429000" y="428625"/>
            <a:ext cx="4676775" cy="708025"/>
          </a:xfrm>
          <a:prstGeom prst="rect">
            <a:avLst/>
          </a:prstGeom>
          <a:solidFill>
            <a:srgbClr val="FFFF00"/>
          </a:solidFill>
          <a:ln w="9525">
            <a:noFill/>
            <a:miter lim="800000"/>
            <a:headEnd/>
            <a:tailEnd/>
          </a:ln>
        </p:spPr>
        <p:txBody>
          <a:bodyPr>
            <a:spAutoFit/>
          </a:bodyPr>
          <a:lstStyle/>
          <a:p>
            <a:r>
              <a:rPr lang="ru-RU" sz="4000" b="1">
                <a:solidFill>
                  <a:srgbClr val="FF0000"/>
                </a:solidFill>
              </a:rPr>
              <a:t>НАСИЛИЮ – НЕТ!</a:t>
            </a:r>
          </a:p>
        </p:txBody>
      </p:sp>
      <p:sp>
        <p:nvSpPr>
          <p:cNvPr id="29702" name="TextBox 6"/>
          <p:cNvSpPr txBox="1">
            <a:spLocks noChangeArrowheads="1"/>
          </p:cNvSpPr>
          <p:nvPr/>
        </p:nvSpPr>
        <p:spPr bwMode="auto">
          <a:xfrm>
            <a:off x="3357563" y="1285875"/>
            <a:ext cx="5500687" cy="923925"/>
          </a:xfrm>
          <a:prstGeom prst="rect">
            <a:avLst/>
          </a:prstGeom>
          <a:noFill/>
          <a:ln w="9525">
            <a:noFill/>
            <a:miter lim="800000"/>
            <a:headEnd/>
            <a:tailEnd/>
          </a:ln>
        </p:spPr>
        <p:txBody>
          <a:bodyPr>
            <a:spAutoFit/>
          </a:bodyPr>
          <a:lstStyle/>
          <a:p>
            <a:r>
              <a:rPr lang="ru-RU" b="1">
                <a:solidFill>
                  <a:srgbClr val="FF0000"/>
                </a:solidFill>
              </a:rPr>
              <a:t>Ни физическому</a:t>
            </a:r>
          </a:p>
          <a:p>
            <a:r>
              <a:rPr lang="ru-RU" b="1">
                <a:solidFill>
                  <a:srgbClr val="FF0000"/>
                </a:solidFill>
              </a:rPr>
              <a:t>Ни психологическому или эмоциональному</a:t>
            </a:r>
          </a:p>
          <a:p>
            <a:r>
              <a:rPr lang="ru-RU" b="1">
                <a:solidFill>
                  <a:srgbClr val="FF0000"/>
                </a:solidFill>
              </a:rPr>
              <a:t>Ни сексуальному</a:t>
            </a:r>
          </a:p>
        </p:txBody>
      </p:sp>
      <p:sp>
        <p:nvSpPr>
          <p:cNvPr id="8" name="TextBox 7"/>
          <p:cNvSpPr txBox="1"/>
          <p:nvPr/>
        </p:nvSpPr>
        <p:spPr>
          <a:xfrm>
            <a:off x="428625" y="2714625"/>
            <a:ext cx="8715375" cy="3046413"/>
          </a:xfrm>
          <a:prstGeom prst="rect">
            <a:avLst/>
          </a:prstGeom>
          <a:noFill/>
        </p:spPr>
        <p:txBody>
          <a:bodyPr>
            <a:spAutoFit/>
          </a:bodyPr>
          <a:lstStyle/>
          <a:p>
            <a:pPr>
              <a:defRPr/>
            </a:pPr>
            <a:r>
              <a:rPr lang="ru-RU" sz="2400" b="1" dirty="0">
                <a:solidFill>
                  <a:schemeClr val="accent2">
                    <a:lumMod val="75000"/>
                  </a:schemeClr>
                </a:solidFill>
              </a:rPr>
              <a:t>Постоянная и жесткая критика, унижение, оскорбление, обзывание, словесная угроза, случаи ярости, постоянное осуждение характера и личности, завышенные запросы абсолютного совершенства, злоба, жестокость и ругательства,, собственническое отношение к человеку, изоляция, лишение физических и экономических ресурсов, жестокое отношение к личным принадлежностям</a:t>
            </a:r>
            <a:r>
              <a:rPr lang="ru-RU" dirty="0">
                <a:solidFill>
                  <a:schemeClr val="accent2">
                    <a:lumMod val="75000"/>
                  </a:schemeClr>
                </a:solidFill>
              </a:rPr>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Домашние животные в Харькове - Частные объявления Елега.ком.…"/>
          <p:cNvPicPr>
            <a:picLocks noChangeAspect="1" noChangeArrowheads="1"/>
          </p:cNvPicPr>
          <p:nvPr/>
        </p:nvPicPr>
        <p:blipFill>
          <a:blip r:embed="rId2" cstate="print"/>
          <a:srcRect/>
          <a:stretch>
            <a:fillRect/>
          </a:stretch>
        </p:blipFill>
        <p:spPr bwMode="auto">
          <a:xfrm>
            <a:off x="0" y="1"/>
            <a:ext cx="3059832" cy="2294874"/>
          </a:xfrm>
          <a:prstGeom prst="rect">
            <a:avLst/>
          </a:prstGeom>
          <a:noFill/>
        </p:spPr>
      </p:pic>
      <p:pic>
        <p:nvPicPr>
          <p:cNvPr id="26628" name="Picture 4" descr="Как построить будку для собаки своими руками"/>
          <p:cNvPicPr>
            <a:picLocks noChangeAspect="1" noChangeArrowheads="1"/>
          </p:cNvPicPr>
          <p:nvPr/>
        </p:nvPicPr>
        <p:blipFill>
          <a:blip r:embed="rId3" cstate="print"/>
          <a:srcRect/>
          <a:stretch>
            <a:fillRect/>
          </a:stretch>
        </p:blipFill>
        <p:spPr bwMode="auto">
          <a:xfrm>
            <a:off x="5916150" y="1"/>
            <a:ext cx="3227850" cy="2420887"/>
          </a:xfrm>
          <a:prstGeom prst="rect">
            <a:avLst/>
          </a:prstGeom>
          <a:noFill/>
        </p:spPr>
      </p:pic>
      <p:pic>
        <p:nvPicPr>
          <p:cNvPr id="26630" name="Picture 6" descr="Корма для собак и кошек - купить клетки, домики и переноски категории Товары для животных в Санкт-Петербурге на AVITO.ru"/>
          <p:cNvPicPr>
            <a:picLocks noChangeAspect="1" noChangeArrowheads="1"/>
          </p:cNvPicPr>
          <p:nvPr/>
        </p:nvPicPr>
        <p:blipFill>
          <a:blip r:embed="rId4" cstate="print"/>
          <a:srcRect/>
          <a:stretch>
            <a:fillRect/>
          </a:stretch>
        </p:blipFill>
        <p:spPr bwMode="auto">
          <a:xfrm>
            <a:off x="5343983" y="4005064"/>
            <a:ext cx="3800017" cy="2852936"/>
          </a:xfrm>
          <a:prstGeom prst="rect">
            <a:avLst/>
          </a:prstGeom>
          <a:noFill/>
        </p:spPr>
      </p:pic>
      <p:pic>
        <p:nvPicPr>
          <p:cNvPr id="26632" name="Picture 8" descr="Содержание собаки и уход за ней - 101 собака"/>
          <p:cNvPicPr>
            <a:picLocks noChangeAspect="1" noChangeArrowheads="1"/>
          </p:cNvPicPr>
          <p:nvPr/>
        </p:nvPicPr>
        <p:blipFill>
          <a:blip r:embed="rId5" cstate="print"/>
          <a:srcRect/>
          <a:stretch>
            <a:fillRect/>
          </a:stretch>
        </p:blipFill>
        <p:spPr bwMode="auto">
          <a:xfrm>
            <a:off x="323529" y="3717032"/>
            <a:ext cx="2832766" cy="2696344"/>
          </a:xfrm>
          <a:prstGeom prst="rect">
            <a:avLst/>
          </a:prstGeom>
          <a:noFill/>
        </p:spPr>
      </p:pic>
      <p:pic>
        <p:nvPicPr>
          <p:cNvPr id="26636" name="Picture 12" descr="Польский закон защитит животных Блог рыжей таксы"/>
          <p:cNvPicPr>
            <a:picLocks noChangeAspect="1" noChangeArrowheads="1"/>
          </p:cNvPicPr>
          <p:nvPr/>
        </p:nvPicPr>
        <p:blipFill>
          <a:blip r:embed="rId6" cstate="print"/>
          <a:srcRect/>
          <a:stretch>
            <a:fillRect/>
          </a:stretch>
        </p:blipFill>
        <p:spPr bwMode="auto">
          <a:xfrm>
            <a:off x="3131840" y="1340768"/>
            <a:ext cx="2701429" cy="2701429"/>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mainpic" descr="http://pics.posternazakaz.ru/pnz/product/med/ecc7421fe2e6d1c45d56c0190f58a079.jpg"/>
          <p:cNvPicPr>
            <a:picLocks noChangeAspect="1" noChangeArrowheads="1"/>
          </p:cNvPicPr>
          <p:nvPr/>
        </p:nvPicPr>
        <p:blipFill>
          <a:blip r:embed="rId3" cstate="print"/>
          <a:srcRect/>
          <a:stretch>
            <a:fillRect/>
          </a:stretch>
        </p:blipFill>
        <p:spPr bwMode="auto">
          <a:xfrm>
            <a:off x="4286250" y="1357313"/>
            <a:ext cx="4548188" cy="3386137"/>
          </a:xfrm>
          <a:prstGeom prst="rect">
            <a:avLst/>
          </a:prstGeom>
          <a:noFill/>
          <a:ln w="9525">
            <a:noFill/>
            <a:miter lim="800000"/>
            <a:headEnd/>
            <a:tailEnd/>
          </a:ln>
        </p:spPr>
      </p:pic>
      <p:sp>
        <p:nvSpPr>
          <p:cNvPr id="3" name="TextBox 2"/>
          <p:cNvSpPr txBox="1"/>
          <p:nvPr/>
        </p:nvSpPr>
        <p:spPr>
          <a:xfrm>
            <a:off x="214313" y="357188"/>
            <a:ext cx="3857625" cy="6370637"/>
          </a:xfrm>
          <a:prstGeom prst="rect">
            <a:avLst/>
          </a:prstGeom>
          <a:solidFill>
            <a:srgbClr val="FFCC99"/>
          </a:solidFill>
        </p:spPr>
        <p:txBody>
          <a:bodyPr>
            <a:spAutoFit/>
          </a:bodyPr>
          <a:lstStyle/>
          <a:p>
            <a:pPr>
              <a:defRPr/>
            </a:pPr>
            <a:r>
              <a:rPr lang="ru-RU" sz="2400" dirty="0">
                <a:solidFill>
                  <a:schemeClr val="accent2">
                    <a:lumMod val="75000"/>
                  </a:schemeClr>
                </a:solidFill>
              </a:rPr>
              <a:t>Понимание, сочувствие, уважение, требовательность, партнерство – вот слагаемые той истинной творческой, деятельной любви, без которой воспитание вырождается либо в дрессировку циркового медведя, либо в </a:t>
            </a:r>
            <a:r>
              <a:rPr lang="ru-RU" sz="2400" dirty="0" err="1">
                <a:solidFill>
                  <a:schemeClr val="accent2">
                    <a:lumMod val="75000"/>
                  </a:schemeClr>
                </a:solidFill>
              </a:rPr>
              <a:t>выпестовывание</a:t>
            </a:r>
            <a:r>
              <a:rPr lang="ru-RU" sz="2400" dirty="0">
                <a:solidFill>
                  <a:schemeClr val="accent2">
                    <a:lumMod val="75000"/>
                  </a:schemeClr>
                </a:solidFill>
              </a:rPr>
              <a:t> прожорливой и бесполезной домашней болонки. И то, и другое пагубно для человека, для семьи, для общества.</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2771775" y="2420938"/>
            <a:ext cx="4762500" cy="3124200"/>
          </a:xfrm>
          <a:effectLst>
            <a:outerShdw dist="35921" dir="2700000" algn="ctr" rotWithShape="0">
              <a:schemeClr val="bg1"/>
            </a:outerShdw>
          </a:effectLst>
        </p:spPr>
        <p:txBody>
          <a:bodyPr>
            <a:normAutofit fontScale="92500" lnSpcReduction="20000"/>
          </a:bodyPr>
          <a:lstStyle/>
          <a:p>
            <a:pPr>
              <a:lnSpc>
                <a:spcPct val="80000"/>
              </a:lnSpc>
              <a:buFont typeface="Wingdings" pitchFamily="2" charset="2"/>
              <a:buNone/>
              <a:defRPr/>
            </a:pPr>
            <a:r>
              <a:rPr lang="ru-RU" b="1">
                <a:solidFill>
                  <a:srgbClr val="FF33CC"/>
                </a:solidFill>
              </a:rPr>
              <a:t>4				3</a:t>
            </a:r>
          </a:p>
          <a:p>
            <a:pPr>
              <a:lnSpc>
                <a:spcPct val="80000"/>
              </a:lnSpc>
              <a:buFont typeface="Wingdings" pitchFamily="2" charset="2"/>
              <a:buNone/>
              <a:defRPr/>
            </a:pPr>
            <a:r>
              <a:rPr lang="ru-RU">
                <a:solidFill>
                  <a:srgbClr val="FF33CC"/>
                </a:solidFill>
              </a:rPr>
              <a:t>				</a:t>
            </a:r>
          </a:p>
          <a:p>
            <a:pPr>
              <a:lnSpc>
                <a:spcPct val="80000"/>
              </a:lnSpc>
              <a:buFont typeface="Wingdings" pitchFamily="2" charset="2"/>
              <a:buNone/>
              <a:defRPr/>
            </a:pPr>
            <a:endParaRPr lang="ru-RU">
              <a:solidFill>
                <a:srgbClr val="FF33CC"/>
              </a:solidFill>
            </a:endParaRPr>
          </a:p>
          <a:p>
            <a:pPr>
              <a:lnSpc>
                <a:spcPct val="80000"/>
              </a:lnSpc>
              <a:buFont typeface="Wingdings" pitchFamily="2" charset="2"/>
              <a:buNone/>
              <a:defRPr/>
            </a:pPr>
            <a:r>
              <a:rPr lang="ru-RU">
                <a:solidFill>
                  <a:srgbClr val="FF33CC"/>
                </a:solidFill>
              </a:rPr>
              <a:t>				    	    </a:t>
            </a:r>
            <a:r>
              <a:rPr lang="ru-RU"/>
              <a:t>0</a:t>
            </a:r>
          </a:p>
          <a:p>
            <a:pPr>
              <a:lnSpc>
                <a:spcPct val="80000"/>
              </a:lnSpc>
              <a:buFont typeface="Wingdings" pitchFamily="2" charset="2"/>
              <a:buNone/>
              <a:defRPr/>
            </a:pPr>
            <a:endParaRPr lang="ru-RU"/>
          </a:p>
          <a:p>
            <a:pPr>
              <a:lnSpc>
                <a:spcPct val="80000"/>
              </a:lnSpc>
              <a:buFont typeface="Wingdings" pitchFamily="2" charset="2"/>
              <a:buNone/>
              <a:defRPr/>
            </a:pPr>
            <a:r>
              <a:rPr lang="ru-RU" b="1">
                <a:solidFill>
                  <a:srgbClr val="FF33CC"/>
                </a:solidFill>
              </a:rPr>
              <a:t>1				2</a:t>
            </a:r>
          </a:p>
          <a:p>
            <a:pPr>
              <a:lnSpc>
                <a:spcPct val="80000"/>
              </a:lnSpc>
              <a:buFont typeface="Wingdings" pitchFamily="2" charset="2"/>
              <a:buNone/>
              <a:defRPr/>
            </a:pPr>
            <a:r>
              <a:rPr lang="ru-RU" b="1">
                <a:solidFill>
                  <a:srgbClr val="FF33CC"/>
                </a:solidFill>
              </a:rPr>
              <a:t>		</a:t>
            </a:r>
            <a:r>
              <a:rPr lang="ru-RU">
                <a:solidFill>
                  <a:srgbClr val="FF33CC"/>
                </a:solidFill>
              </a:rPr>
              <a:t>		      </a:t>
            </a:r>
          </a:p>
          <a:p>
            <a:pPr>
              <a:lnSpc>
                <a:spcPct val="80000"/>
              </a:lnSpc>
              <a:buFont typeface="Wingdings" pitchFamily="2" charset="2"/>
              <a:buNone/>
              <a:defRPr/>
            </a:pPr>
            <a:r>
              <a:rPr lang="ru-RU">
                <a:solidFill>
                  <a:srgbClr val="FF33CC"/>
                </a:solidFill>
              </a:rPr>
              <a:t>		      </a:t>
            </a:r>
            <a:r>
              <a:rPr lang="ru-RU"/>
              <a:t>0</a:t>
            </a:r>
          </a:p>
        </p:txBody>
      </p:sp>
      <p:sp>
        <p:nvSpPr>
          <p:cNvPr id="24579" name="Line 3"/>
          <p:cNvSpPr>
            <a:spLocks noChangeShapeType="1"/>
          </p:cNvSpPr>
          <p:nvPr/>
        </p:nvSpPr>
        <p:spPr bwMode="auto">
          <a:xfrm flipV="1">
            <a:off x="4356100" y="1557338"/>
            <a:ext cx="0" cy="4679950"/>
          </a:xfrm>
          <a:prstGeom prst="line">
            <a:avLst/>
          </a:prstGeom>
          <a:noFill/>
          <a:ln w="38100">
            <a:solidFill>
              <a:schemeClr val="tx1"/>
            </a:solidFill>
            <a:round/>
            <a:headEnd/>
            <a:tailEnd type="arrow" w="med" len="med"/>
          </a:ln>
          <a:effectLst/>
        </p:spPr>
        <p:txBody>
          <a:bodyPr/>
          <a:lstStyle/>
          <a:p>
            <a:pPr eaLnBrk="0" hangingPunct="0">
              <a:defRPr/>
            </a:pPr>
            <a:endParaRPr lang="ru-RU" sz="2400">
              <a:solidFill>
                <a:srgbClr val="000000"/>
              </a:solidFill>
              <a:latin typeface="Arial"/>
              <a:cs typeface="+mn-cs"/>
            </a:endParaRPr>
          </a:p>
        </p:txBody>
      </p:sp>
      <p:sp>
        <p:nvSpPr>
          <p:cNvPr id="24580" name="Line 4"/>
          <p:cNvSpPr>
            <a:spLocks noChangeShapeType="1"/>
          </p:cNvSpPr>
          <p:nvPr/>
        </p:nvSpPr>
        <p:spPr bwMode="auto">
          <a:xfrm flipH="1" flipV="1">
            <a:off x="1619250" y="3860800"/>
            <a:ext cx="5616575" cy="0"/>
          </a:xfrm>
          <a:prstGeom prst="line">
            <a:avLst/>
          </a:prstGeom>
          <a:noFill/>
          <a:ln w="38100">
            <a:solidFill>
              <a:schemeClr val="tx1"/>
            </a:solidFill>
            <a:round/>
            <a:headEnd/>
            <a:tailEnd type="arrow" w="med" len="med"/>
          </a:ln>
          <a:effectLst/>
        </p:spPr>
        <p:txBody>
          <a:bodyPr/>
          <a:lstStyle/>
          <a:p>
            <a:pPr eaLnBrk="0" hangingPunct="0">
              <a:defRPr/>
            </a:pPr>
            <a:endParaRPr lang="ru-RU" sz="2400">
              <a:solidFill>
                <a:srgbClr val="000000"/>
              </a:solidFill>
              <a:latin typeface="Arial"/>
              <a:cs typeface="+mn-cs"/>
            </a:endParaRPr>
          </a:p>
        </p:txBody>
      </p:sp>
      <p:sp>
        <p:nvSpPr>
          <p:cNvPr id="24581" name="Rectangle 5"/>
          <p:cNvSpPr>
            <a:spLocks noChangeArrowheads="1"/>
          </p:cNvSpPr>
          <p:nvPr/>
        </p:nvSpPr>
        <p:spPr bwMode="auto">
          <a:xfrm>
            <a:off x="971599" y="333375"/>
            <a:ext cx="8207325" cy="1143000"/>
          </a:xfrm>
          <a:prstGeom prst="rect">
            <a:avLst/>
          </a:prstGeom>
          <a:noFill/>
          <a:ln w="9525">
            <a:noFill/>
            <a:miter lim="800000"/>
            <a:headEnd/>
            <a:tailEnd/>
          </a:ln>
          <a:effectLst/>
        </p:spPr>
        <p:txBody>
          <a:bodyPr anchor="ctr"/>
          <a:lstStyle/>
          <a:p>
            <a:pPr marL="838200" indent="-838200" eaLnBrk="0" hangingPunct="0">
              <a:defRPr/>
            </a:pPr>
            <a:endParaRPr lang="ru-RU" sz="3400" i="1" dirty="0">
              <a:solidFill>
                <a:srgbClr val="FF0000"/>
              </a:solidFill>
              <a:latin typeface="Arial"/>
              <a:cs typeface="+mn-cs"/>
            </a:endParaRPr>
          </a:p>
        </p:txBody>
      </p:sp>
      <p:sp>
        <p:nvSpPr>
          <p:cNvPr id="24582" name="Rectangle 6"/>
          <p:cNvSpPr>
            <a:spLocks noChangeArrowheads="1"/>
          </p:cNvSpPr>
          <p:nvPr/>
        </p:nvSpPr>
        <p:spPr bwMode="auto">
          <a:xfrm>
            <a:off x="395288" y="5084763"/>
            <a:ext cx="3529012" cy="1008062"/>
          </a:xfrm>
          <a:prstGeom prst="rect">
            <a:avLst/>
          </a:prstGeom>
          <a:noFill/>
          <a:ln w="9525">
            <a:noFill/>
            <a:miter lim="800000"/>
            <a:headEnd/>
            <a:tailEnd/>
          </a:ln>
          <a:effectLst/>
        </p:spPr>
        <p:txBody>
          <a:bodyPr anchor="ctr"/>
          <a:lstStyle/>
          <a:p>
            <a:pPr eaLnBrk="0" hangingPunct="0">
              <a:defRPr/>
            </a:pPr>
            <a:r>
              <a:rPr lang="ru-RU" sz="3800" i="1">
                <a:solidFill>
                  <a:srgbClr val="6600FF"/>
                </a:solidFill>
                <a:latin typeface="Monotype Corsiva" pitchFamily="66" charset="0"/>
                <a:cs typeface="+mn-cs"/>
              </a:rPr>
              <a:t>Авторитарность</a:t>
            </a:r>
          </a:p>
        </p:txBody>
      </p:sp>
      <p:sp>
        <p:nvSpPr>
          <p:cNvPr id="24583" name="Rectangle 7"/>
          <p:cNvSpPr>
            <a:spLocks noChangeArrowheads="1"/>
          </p:cNvSpPr>
          <p:nvPr/>
        </p:nvSpPr>
        <p:spPr bwMode="auto">
          <a:xfrm>
            <a:off x="5437188" y="5084763"/>
            <a:ext cx="2447925" cy="1008062"/>
          </a:xfrm>
          <a:prstGeom prst="rect">
            <a:avLst/>
          </a:prstGeom>
          <a:noFill/>
          <a:ln w="9525">
            <a:noFill/>
            <a:miter lim="800000"/>
            <a:headEnd/>
            <a:tailEnd/>
          </a:ln>
          <a:effectLst/>
        </p:spPr>
        <p:txBody>
          <a:bodyPr anchor="ctr"/>
          <a:lstStyle/>
          <a:p>
            <a:pPr eaLnBrk="0" hangingPunct="0">
              <a:defRPr/>
            </a:pPr>
            <a:r>
              <a:rPr lang="ru-RU" sz="3800" i="1">
                <a:solidFill>
                  <a:srgbClr val="6600FF"/>
                </a:solidFill>
                <a:latin typeface="Monotype Corsiva" pitchFamily="66" charset="0"/>
                <a:cs typeface="+mn-cs"/>
              </a:rPr>
              <a:t>Равнодушие</a:t>
            </a:r>
          </a:p>
        </p:txBody>
      </p:sp>
      <p:sp>
        <p:nvSpPr>
          <p:cNvPr id="33800" name="Rectangle 8"/>
          <p:cNvSpPr>
            <a:spLocks noGrp="1" noChangeArrowheads="1"/>
          </p:cNvSpPr>
          <p:nvPr>
            <p:ph type="title"/>
          </p:nvPr>
        </p:nvSpPr>
        <p:spPr>
          <a:xfrm>
            <a:off x="2700338" y="3141663"/>
            <a:ext cx="3816350" cy="863600"/>
          </a:xfrm>
        </p:spPr>
        <p:txBody>
          <a:bodyPr/>
          <a:lstStyle/>
          <a:p>
            <a:r>
              <a:rPr lang="ru-RU" sz="3000" i="1" dirty="0" smtClean="0">
                <a:solidFill>
                  <a:srgbClr val="6600CC"/>
                </a:solidFill>
              </a:rPr>
              <a:t>Д и с </a:t>
            </a:r>
            <a:r>
              <a:rPr lang="ru-RU" sz="3000" i="1" dirty="0" err="1" smtClean="0">
                <a:solidFill>
                  <a:srgbClr val="6600CC"/>
                </a:solidFill>
              </a:rPr>
              <a:t>ц</a:t>
            </a:r>
            <a:r>
              <a:rPr lang="ru-RU" sz="3000" i="1" dirty="0" smtClean="0">
                <a:solidFill>
                  <a:srgbClr val="6600CC"/>
                </a:solidFill>
              </a:rPr>
              <a:t> и </a:t>
            </a:r>
            <a:r>
              <a:rPr lang="ru-RU" sz="3000" i="1" dirty="0" err="1" smtClean="0">
                <a:solidFill>
                  <a:srgbClr val="6600CC"/>
                </a:solidFill>
              </a:rPr>
              <a:t>п</a:t>
            </a:r>
            <a:r>
              <a:rPr lang="ru-RU" sz="3000" i="1" dirty="0" smtClean="0">
                <a:solidFill>
                  <a:srgbClr val="6600CC"/>
                </a:solidFill>
              </a:rPr>
              <a:t> л и </a:t>
            </a:r>
            <a:r>
              <a:rPr lang="ru-RU" sz="3000" i="1" dirty="0" err="1" smtClean="0">
                <a:solidFill>
                  <a:srgbClr val="6600CC"/>
                </a:solidFill>
              </a:rPr>
              <a:t>н</a:t>
            </a:r>
            <a:r>
              <a:rPr lang="ru-RU" sz="3000" i="1" dirty="0" smtClean="0">
                <a:solidFill>
                  <a:srgbClr val="6600CC"/>
                </a:solidFill>
              </a:rPr>
              <a:t> а</a:t>
            </a:r>
          </a:p>
        </p:txBody>
      </p:sp>
      <p:sp>
        <p:nvSpPr>
          <p:cNvPr id="24585" name="Rectangle 9"/>
          <p:cNvSpPr>
            <a:spLocks noChangeArrowheads="1"/>
          </p:cNvSpPr>
          <p:nvPr/>
        </p:nvSpPr>
        <p:spPr bwMode="auto">
          <a:xfrm>
            <a:off x="3779838" y="4005263"/>
            <a:ext cx="792162" cy="2997200"/>
          </a:xfrm>
          <a:prstGeom prst="rect">
            <a:avLst/>
          </a:prstGeom>
          <a:noFill/>
          <a:ln w="9525">
            <a:noFill/>
            <a:miter lim="800000"/>
            <a:headEnd/>
            <a:tailEnd/>
          </a:ln>
          <a:effectLst/>
        </p:spPr>
        <p:txBody>
          <a:bodyPr vert="eaVert" anchor="ctr"/>
          <a:lstStyle/>
          <a:p>
            <a:pPr eaLnBrk="0" hangingPunct="0">
              <a:defRPr/>
            </a:pPr>
            <a:r>
              <a:rPr lang="ru-RU" sz="3000" i="1">
                <a:solidFill>
                  <a:srgbClr val="6600CC"/>
                </a:solidFill>
                <a:latin typeface="Arial"/>
                <a:cs typeface="+mn-cs"/>
              </a:rPr>
              <a:t>понимание</a:t>
            </a:r>
          </a:p>
        </p:txBody>
      </p:sp>
      <p:sp>
        <p:nvSpPr>
          <p:cNvPr id="24586" name="Rectangle 10"/>
          <p:cNvSpPr>
            <a:spLocks noChangeArrowheads="1"/>
          </p:cNvSpPr>
          <p:nvPr/>
        </p:nvSpPr>
        <p:spPr bwMode="auto">
          <a:xfrm>
            <a:off x="5003800" y="1557338"/>
            <a:ext cx="3455988" cy="1008062"/>
          </a:xfrm>
          <a:prstGeom prst="rect">
            <a:avLst/>
          </a:prstGeom>
          <a:noFill/>
          <a:ln w="9525">
            <a:noFill/>
            <a:miter lim="800000"/>
            <a:headEnd/>
            <a:tailEnd/>
          </a:ln>
          <a:effectLst/>
        </p:spPr>
        <p:txBody>
          <a:bodyPr anchor="ctr"/>
          <a:lstStyle/>
          <a:p>
            <a:pPr eaLnBrk="0" hangingPunct="0">
              <a:defRPr/>
            </a:pPr>
            <a:r>
              <a:rPr lang="ru-RU" sz="3800" i="1">
                <a:solidFill>
                  <a:srgbClr val="6600FF"/>
                </a:solidFill>
                <a:latin typeface="Monotype Corsiva" pitchFamily="66" charset="0"/>
                <a:cs typeface="+mn-cs"/>
              </a:rPr>
              <a:t>Вседозволенность</a:t>
            </a:r>
          </a:p>
        </p:txBody>
      </p:sp>
      <p:sp>
        <p:nvSpPr>
          <p:cNvPr id="24587" name="Rectangle 11"/>
          <p:cNvSpPr>
            <a:spLocks noChangeArrowheads="1"/>
          </p:cNvSpPr>
          <p:nvPr/>
        </p:nvSpPr>
        <p:spPr bwMode="auto">
          <a:xfrm>
            <a:off x="539750" y="1571625"/>
            <a:ext cx="3455988" cy="1008063"/>
          </a:xfrm>
          <a:prstGeom prst="rect">
            <a:avLst/>
          </a:prstGeom>
          <a:noFill/>
          <a:ln w="9525">
            <a:noFill/>
            <a:miter lim="800000"/>
            <a:headEnd/>
            <a:tailEnd/>
          </a:ln>
          <a:effectLst/>
        </p:spPr>
        <p:txBody>
          <a:bodyPr anchor="ctr"/>
          <a:lstStyle/>
          <a:p>
            <a:pPr eaLnBrk="0" hangingPunct="0">
              <a:defRPr/>
            </a:pPr>
            <a:r>
              <a:rPr lang="ru-RU" sz="3800" i="1">
                <a:solidFill>
                  <a:srgbClr val="FF33CC"/>
                </a:solidFill>
                <a:latin typeface="Monotype Corsiva" pitchFamily="66" charset="0"/>
                <a:cs typeface="+mn-cs"/>
              </a:rPr>
              <a:t>Авторитетность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4587"/>
                                        </p:tgtEl>
                                        <p:attrNameLst>
                                          <p:attrName>style.visibility</p:attrName>
                                        </p:attrNameLst>
                                      </p:cBhvr>
                                      <p:to>
                                        <p:strVal val="visible"/>
                                      </p:to>
                                    </p:set>
                                    <p:anim calcmode="discrete" valueType="clr">
                                      <p:cBhvr override="childStyle">
                                        <p:cTn id="7" dur="80"/>
                                        <p:tgtEl>
                                          <p:spTgt spid="2458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4587"/>
                                        </p:tgtEl>
                                        <p:attrNameLst>
                                          <p:attrName>fillcolor</p:attrName>
                                        </p:attrNameLst>
                                      </p:cBhvr>
                                      <p:tavLst>
                                        <p:tav tm="0">
                                          <p:val>
                                            <p:clrVal>
                                              <a:schemeClr val="accent2"/>
                                            </p:clrVal>
                                          </p:val>
                                        </p:tav>
                                        <p:tav tm="50000">
                                          <p:val>
                                            <p:clrVal>
                                              <a:schemeClr val="hlink"/>
                                            </p:clrVal>
                                          </p:val>
                                        </p:tav>
                                      </p:tavLst>
                                    </p:anim>
                                    <p:set>
                                      <p:cBhvr>
                                        <p:cTn id="9" dur="80"/>
                                        <p:tgtEl>
                                          <p:spTgt spid="2458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755576" y="368912"/>
            <a:ext cx="777686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just" defTabSz="914400" rtl="0" eaLnBrk="1" fontAlgn="base" latinLnBrk="0" hangingPunct="1">
              <a:lnSpc>
                <a:spcPct val="100000"/>
              </a:lnSpc>
              <a:spcBef>
                <a:spcPct val="0"/>
              </a:spcBef>
              <a:spcAft>
                <a:spcPct val="0"/>
              </a:spcAft>
              <a:buClrTx/>
              <a:buSzTx/>
              <a:buFontTx/>
              <a:buNone/>
              <a:tabLst>
                <a:tab pos="3886200" algn="l"/>
              </a:tabLst>
            </a:pPr>
            <a:r>
              <a:rPr kumimoji="0" lang="ru-RU" sz="3600" b="1" i="0" u="none" strike="noStrike" cap="none" normalizeH="0" baseline="0" dirty="0" smtClean="0">
                <a:ln>
                  <a:noFill/>
                </a:ln>
                <a:solidFill>
                  <a:srgbClr val="FFC000"/>
                </a:solidFill>
                <a:effectLst/>
                <a:latin typeface="Arial" pitchFamily="34" charset="0"/>
                <a:cs typeface="Arial" pitchFamily="34" charset="0"/>
              </a:rPr>
              <a:t>Приобретение учеников:</a:t>
            </a:r>
          </a:p>
          <a:p>
            <a:pPr marL="0" marR="0" lvl="0" indent="274638" algn="just" defTabSz="914400" rtl="0" eaLnBrk="1" fontAlgn="base" latinLnBrk="0" hangingPunct="1">
              <a:lnSpc>
                <a:spcPct val="100000"/>
              </a:lnSpc>
              <a:spcBef>
                <a:spcPct val="0"/>
              </a:spcBef>
              <a:spcAft>
                <a:spcPct val="0"/>
              </a:spcAft>
              <a:buClrTx/>
              <a:buSzTx/>
              <a:buFontTx/>
              <a:buNone/>
              <a:tabLst>
                <a:tab pos="3886200" algn="l"/>
              </a:tabLst>
            </a:pPr>
            <a:r>
              <a:rPr lang="ru-RU" sz="3600" b="1" dirty="0">
                <a:solidFill>
                  <a:srgbClr val="FFC000"/>
                </a:solidFill>
                <a:latin typeface="Arial" pitchFamily="34" charset="0"/>
                <a:cs typeface="Arial" pitchFamily="34" charset="0"/>
              </a:rPr>
              <a:t> </a:t>
            </a:r>
            <a:r>
              <a:rPr lang="ru-RU" sz="3600" b="1" dirty="0" smtClean="0">
                <a:solidFill>
                  <a:srgbClr val="FFC000"/>
                </a:solidFill>
                <a:latin typeface="Arial" pitchFamily="34" charset="0"/>
                <a:cs typeface="Arial" pitchFamily="34" charset="0"/>
              </a:rPr>
              <a:t>      </a:t>
            </a:r>
            <a:r>
              <a:rPr kumimoji="0" lang="ru-RU" sz="3600" b="1" i="0" u="none" strike="noStrike" cap="none" normalizeH="0" baseline="0" dirty="0" smtClean="0">
                <a:ln>
                  <a:noFill/>
                </a:ln>
                <a:solidFill>
                  <a:srgbClr val="FFC000"/>
                </a:solidFill>
                <a:effectLst/>
                <a:latin typeface="Arial" pitchFamily="34" charset="0"/>
                <a:cs typeface="Arial" pitchFamily="34" charset="0"/>
              </a:rPr>
              <a:t> наша родительская миссия</a:t>
            </a:r>
          </a:p>
        </p:txBody>
      </p:sp>
      <p:sp>
        <p:nvSpPr>
          <p:cNvPr id="3" name="Прямоугольник 2"/>
          <p:cNvSpPr/>
          <p:nvPr/>
        </p:nvSpPr>
        <p:spPr>
          <a:xfrm>
            <a:off x="4139952" y="1556792"/>
            <a:ext cx="4752528" cy="5262979"/>
          </a:xfrm>
          <a:prstGeom prst="rect">
            <a:avLst/>
          </a:prstGeom>
        </p:spPr>
        <p:txBody>
          <a:bodyPr wrap="square">
            <a:spAutoFit/>
          </a:bodyPr>
          <a:lstStyle/>
          <a:p>
            <a:pPr lvl="0" indent="274638" algn="just" eaLnBrk="0" fontAlgn="base" hangingPunct="0">
              <a:spcBef>
                <a:spcPct val="0"/>
              </a:spcBef>
              <a:spcAft>
                <a:spcPct val="0"/>
              </a:spcAft>
              <a:tabLst>
                <a:tab pos="3886200" algn="l"/>
              </a:tabLst>
            </a:pPr>
            <a:r>
              <a:rPr kumimoji="0" lang="ru-RU" sz="2800" b="1" i="0" u="none" strike="noStrike" cap="none" normalizeH="0" baseline="0" dirty="0" smtClean="0">
                <a:ln>
                  <a:noFill/>
                </a:ln>
                <a:solidFill>
                  <a:srgbClr val="00B050"/>
                </a:solidFill>
                <a:effectLst/>
                <a:latin typeface="Times New Roman" pitchFamily="18" charset="0"/>
                <a:ea typeface="Times New Roman" pitchFamily="18" charset="0"/>
                <a:cs typeface="Times New Roman" pitchFamily="18" charset="0"/>
              </a:rPr>
              <a:t>Наша задача – помочь детям стать ответственными взрослыми, знающими Спасителя и полностью способными любить и служить Тому, который спас их Своей милостью. «Первая задача родителей - трудиться для спасения своих детей» (</a:t>
            </a:r>
            <a:r>
              <a:rPr kumimoji="0" lang="ru-RU" sz="2800" b="1" i="1" u="none" strike="noStrike" cap="none" normalizeH="0" baseline="0" dirty="0" smtClean="0">
                <a:ln>
                  <a:noFill/>
                </a:ln>
                <a:solidFill>
                  <a:srgbClr val="00B050"/>
                </a:solidFill>
                <a:effectLst/>
                <a:latin typeface="Times New Roman" pitchFamily="18" charset="0"/>
                <a:ea typeface="Times New Roman" pitchFamily="18" charset="0"/>
                <a:cs typeface="Times New Roman" pitchFamily="18" charset="0"/>
              </a:rPr>
              <a:t>Воспитание детей</a:t>
            </a:r>
            <a:r>
              <a:rPr kumimoji="0" lang="ru-RU" sz="2800" b="1" i="0" u="none" strike="noStrike" cap="none" normalizeH="0" baseline="0" dirty="0" smtClean="0">
                <a:ln>
                  <a:noFill/>
                </a:ln>
                <a:solidFill>
                  <a:srgbClr val="00B050"/>
                </a:solidFill>
                <a:effectLst/>
                <a:latin typeface="Times New Roman" pitchFamily="18"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с. 549).</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p:cNvPicPr>
            <a:picLocks noChangeAspect="1" noChangeArrowheads="1"/>
          </p:cNvPicPr>
          <p:nvPr/>
        </p:nvPicPr>
        <p:blipFill>
          <a:blip r:embed="rId3" cstate="print"/>
          <a:srcRect/>
          <a:stretch>
            <a:fillRect/>
          </a:stretch>
        </p:blipFill>
        <p:spPr>
          <a:xfrm>
            <a:off x="179512" y="2420888"/>
            <a:ext cx="3745283" cy="2808312"/>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395536" y="109356"/>
            <a:ext cx="874846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04800" algn="just" defTabSz="914400" rtl="0" eaLnBrk="1" fontAlgn="base" latinLnBrk="0" hangingPunct="1">
              <a:lnSpc>
                <a:spcPct val="100000"/>
              </a:lnSpc>
              <a:spcBef>
                <a:spcPct val="0"/>
              </a:spcBef>
              <a:spcAft>
                <a:spcPct val="0"/>
              </a:spcAft>
              <a:buClrTx/>
              <a:buSzTx/>
              <a:buFontTx/>
              <a:buNone/>
              <a:tabLst/>
            </a:pPr>
            <a:r>
              <a:rPr kumimoji="0" lang="ru-RU" sz="4800" b="1" i="1" u="none" strike="noStrike" cap="none" normalizeH="0" baseline="0" dirty="0" smtClean="0">
                <a:ln>
                  <a:noFill/>
                </a:ln>
                <a:solidFill>
                  <a:srgbClr val="C00000"/>
                </a:solidFill>
                <a:effectLst/>
                <a:latin typeface="Arial" pitchFamily="34" charset="0"/>
                <a:cs typeface="Arial" pitchFamily="34" charset="0"/>
              </a:rPr>
              <a:t>Ученичество</a:t>
            </a:r>
          </a:p>
          <a:p>
            <a:pPr marL="0" marR="0" lvl="0" indent="304800" algn="just" defTabSz="914400" rtl="0" eaLnBrk="1" fontAlgn="base" latinLnBrk="0" hangingPunct="1">
              <a:lnSpc>
                <a:spcPct val="100000"/>
              </a:lnSpc>
              <a:spcBef>
                <a:spcPct val="0"/>
              </a:spcBef>
              <a:spcAft>
                <a:spcPct val="0"/>
              </a:spcAft>
              <a:buClrTx/>
              <a:buSzTx/>
              <a:buFontTx/>
              <a:buNone/>
              <a:tabLst/>
            </a:pPr>
            <a:r>
              <a:rPr lang="ru-RU" sz="4800" b="1" i="1" dirty="0">
                <a:solidFill>
                  <a:srgbClr val="C00000"/>
                </a:solidFill>
                <a:latin typeface="Arial" pitchFamily="34" charset="0"/>
                <a:cs typeface="Arial" pitchFamily="34" charset="0"/>
              </a:rPr>
              <a:t> </a:t>
            </a:r>
            <a:r>
              <a:rPr lang="ru-RU" sz="4800" b="1" i="1" dirty="0" smtClean="0">
                <a:solidFill>
                  <a:srgbClr val="C00000"/>
                </a:solidFill>
                <a:latin typeface="Arial" pitchFamily="34" charset="0"/>
                <a:cs typeface="Arial" pitchFamily="34" charset="0"/>
              </a:rPr>
              <a:t>                        </a:t>
            </a:r>
            <a:r>
              <a:rPr kumimoji="0" lang="ru-RU" sz="4800" b="1" i="1" u="none" strike="noStrike" cap="none" normalizeH="0" baseline="0" dirty="0" smtClean="0">
                <a:ln>
                  <a:noFill/>
                </a:ln>
                <a:solidFill>
                  <a:srgbClr val="C00000"/>
                </a:solidFill>
                <a:effectLst/>
                <a:latin typeface="Arial" pitchFamily="34" charset="0"/>
                <a:cs typeface="Arial" pitchFamily="34" charset="0"/>
              </a:rPr>
              <a:t> с любовью</a:t>
            </a:r>
          </a:p>
        </p:txBody>
      </p:sp>
      <p:pic>
        <p:nvPicPr>
          <p:cNvPr id="2051" name="Picture 3" descr="http://klumbik.net/uploads/images/a/a/4/b/1327/b5fa154e72.jpg"/>
          <p:cNvPicPr>
            <a:picLocks noChangeAspect="1" noChangeArrowheads="1"/>
          </p:cNvPicPr>
          <p:nvPr/>
        </p:nvPicPr>
        <p:blipFill>
          <a:blip r:embed="rId3" cstate="print"/>
          <a:srcRect/>
          <a:stretch>
            <a:fillRect/>
          </a:stretch>
        </p:blipFill>
        <p:spPr bwMode="auto">
          <a:xfrm>
            <a:off x="395536" y="1556792"/>
            <a:ext cx="5238750" cy="3733800"/>
          </a:xfrm>
          <a:prstGeom prst="rect">
            <a:avLst/>
          </a:prstGeom>
          <a:noFill/>
        </p:spPr>
      </p:pic>
      <p:sp>
        <p:nvSpPr>
          <p:cNvPr id="4" name="Прямоугольник 3"/>
          <p:cNvSpPr/>
          <p:nvPr/>
        </p:nvSpPr>
        <p:spPr>
          <a:xfrm>
            <a:off x="0" y="5301208"/>
            <a:ext cx="9144000" cy="1631216"/>
          </a:xfrm>
          <a:prstGeom prst="rect">
            <a:avLst/>
          </a:prstGeom>
        </p:spPr>
        <p:txBody>
          <a:bodyPr wrap="square">
            <a:spAutoFit/>
          </a:bodyPr>
          <a:lstStyle/>
          <a:p>
            <a:pPr lvl="0" indent="304800" algn="just" fontAlgn="base">
              <a:spcBef>
                <a:spcPct val="0"/>
              </a:spcBef>
              <a:spcAft>
                <a:spcPct val="0"/>
              </a:spcAft>
            </a:pPr>
            <a:r>
              <a:rPr kumimoji="0" lang="ru-RU"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Для того чтобы наши дети стали учениками Христа,  крайне важно научить их любить (ср. Ин</a:t>
            </a:r>
            <a:r>
              <a:rPr kumimoji="0" lang="en-US"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13:35).</a:t>
            </a:r>
            <a:endParaRPr kumimoji="0" lang="ru-RU"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endParaRPr>
          </a:p>
          <a:p>
            <a:pPr lvl="0" indent="304800" algn="just" fontAlgn="base">
              <a:spcBef>
                <a:spcPct val="0"/>
              </a:spcBef>
              <a:spcAft>
                <a:spcPct val="0"/>
              </a:spcAft>
            </a:pPr>
            <a:r>
              <a:rPr kumimoji="0" lang="en-US"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a:t>
            </a:r>
            <a:r>
              <a:rPr kumimoji="0" lang="ru-RU"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Любовь должна наполнять все аспекты нашей жизни с детьми. В наказании и </a:t>
            </a:r>
            <a:r>
              <a:rPr kumimoji="0" lang="ru-RU" sz="2000" b="1" i="0" u="none" strike="noStrike" cap="none" normalizeH="0" baseline="0" dirty="0" err="1" smtClean="0">
                <a:ln>
                  <a:noFill/>
                </a:ln>
                <a:solidFill>
                  <a:srgbClr val="C00000"/>
                </a:solidFill>
                <a:effectLst/>
                <a:latin typeface="Times New Roman" pitchFamily="18" charset="0"/>
                <a:ea typeface="Times New Roman" pitchFamily="18" charset="0"/>
                <a:cs typeface="Times New Roman" pitchFamily="18" charset="0"/>
              </a:rPr>
              <a:t>дисциплинировании</a:t>
            </a:r>
            <a:r>
              <a:rPr kumimoji="0" lang="ru-RU" sz="2000" b="1" i="0" u="none" strike="noStrike" cap="none" normalizeH="0" baseline="0" dirty="0" smtClean="0">
                <a:ln>
                  <a:noFill/>
                </a:ln>
                <a:solidFill>
                  <a:srgbClr val="C00000"/>
                </a:solidFill>
                <a:effectLst/>
                <a:latin typeface="Times New Roman" pitchFamily="18" charset="0"/>
                <a:ea typeface="Times New Roman" pitchFamily="18" charset="0"/>
                <a:cs typeface="Times New Roman" pitchFamily="18" charset="0"/>
              </a:rPr>
              <a:t>, как ни в каком другом аспекте воспитания, важно помнить нашу миссию и превосходство любви</a:t>
            </a:r>
            <a:r>
              <a:rPr kumimoji="0" lang="ru-RU"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38065"/>
            <a:ext cx="9143999"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00B0F0"/>
                </a:solidFill>
                <a:effectLst/>
                <a:latin typeface="Times New Roman" pitchFamily="18" charset="0"/>
                <a:ea typeface="Times New Roman" pitchFamily="18" charset="0"/>
                <a:cs typeface="Times New Roman" pitchFamily="18" charset="0"/>
              </a:rPr>
              <a:t>Понимание и влияние на поведение детей</a:t>
            </a:r>
            <a:endParaRPr kumimoji="0" lang="ru-RU" sz="3600" b="0" i="0" u="none" strike="noStrike" cap="none" normalizeH="0" baseline="0" dirty="0" smtClean="0">
              <a:ln>
                <a:noFill/>
              </a:ln>
              <a:solidFill>
                <a:srgbClr val="00B0F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5" name="Прямоугольник 4"/>
          <p:cNvSpPr/>
          <p:nvPr/>
        </p:nvSpPr>
        <p:spPr>
          <a:xfrm>
            <a:off x="0" y="980728"/>
            <a:ext cx="9396536" cy="5262979"/>
          </a:xfrm>
          <a:prstGeom prst="rect">
            <a:avLst/>
          </a:prstGeom>
        </p:spPr>
        <p:txBody>
          <a:bodyPr wrap="square">
            <a:spAutoFit/>
          </a:bodyPr>
          <a:lstStyle/>
          <a:p>
            <a:r>
              <a:rPr lang="ru-RU" sz="2800" b="1" dirty="0">
                <a:solidFill>
                  <a:srgbClr val="0070C0"/>
                </a:solidFill>
              </a:rPr>
              <a:t>«Он, стремящийся преобразовать человечество, должен был Сам понимать каждого человека»  (</a:t>
            </a:r>
            <a:r>
              <a:rPr lang="ru-RU" sz="2800" b="1" i="1" dirty="0">
                <a:solidFill>
                  <a:srgbClr val="0070C0"/>
                </a:solidFill>
              </a:rPr>
              <a:t>Воспитание</a:t>
            </a:r>
            <a:r>
              <a:rPr lang="ru-RU" sz="2800" b="1" dirty="0">
                <a:solidFill>
                  <a:srgbClr val="0070C0"/>
                </a:solidFill>
              </a:rPr>
              <a:t>, с. 78). Многие годы формирование поведения ребенка связывалось в основном </a:t>
            </a:r>
            <a:r>
              <a:rPr lang="ru-RU" sz="2800" b="1" dirty="0">
                <a:solidFill>
                  <a:srgbClr val="FF0000"/>
                </a:solidFill>
              </a:rPr>
              <a:t>с подготовкой родителей</a:t>
            </a:r>
            <a:r>
              <a:rPr lang="ru-RU" sz="2800" b="1" dirty="0">
                <a:solidFill>
                  <a:srgbClr val="0070C0"/>
                </a:solidFill>
              </a:rPr>
              <a:t>. Слишком часто это приводило к тому, что ребенок уже не воспринимался как сложная личность, обладающая </a:t>
            </a:r>
            <a:r>
              <a:rPr lang="ru-RU" sz="2800" b="1" dirty="0">
                <a:solidFill>
                  <a:srgbClr val="FF0000"/>
                </a:solidFill>
              </a:rPr>
              <a:t>духовными, эмоциональными, интеллектуальными, социальными и физическими нуждами. </a:t>
            </a:r>
            <a:r>
              <a:rPr lang="ru-RU" sz="2800" b="1" dirty="0">
                <a:solidFill>
                  <a:srgbClr val="0070C0"/>
                </a:solidFill>
              </a:rPr>
              <a:t>Библейский же взгляд на человека – целостный, признающий динамичную связь между внешним поведением и внутренней жизнью человека. </a:t>
            </a:r>
            <a:r>
              <a:rPr lang="ru-RU" sz="2800" b="1" dirty="0">
                <a:solidFill>
                  <a:srgbClr val="FF0000"/>
                </a:solidFill>
              </a:rPr>
              <a:t>Изменения во внутренней жизни отражаются на внешнем поведении </a:t>
            </a:r>
            <a:r>
              <a:rPr lang="ru-RU" sz="2800" b="1" dirty="0">
                <a:solidFill>
                  <a:srgbClr val="0070C0"/>
                </a:solidFill>
              </a:rPr>
              <a:t>(ср. Лука</a:t>
            </a:r>
            <a:r>
              <a:rPr lang="en-US" sz="2800" b="1" dirty="0">
                <a:solidFill>
                  <a:srgbClr val="0070C0"/>
                </a:solidFill>
              </a:rPr>
              <a:t> 6:45). </a:t>
            </a:r>
            <a:endParaRPr lang="ru-RU" sz="2800" b="1" dirty="0">
              <a:solidFill>
                <a:srgbClr val="FF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6494085"/>
          </a:xfrm>
          <a:prstGeom prst="rect">
            <a:avLst/>
          </a:prstGeom>
        </p:spPr>
        <p:txBody>
          <a:bodyPr wrap="square">
            <a:spAutoFit/>
          </a:bodyPr>
          <a:lstStyle/>
          <a:p>
            <a:r>
              <a:rPr lang="ru-RU" sz="3200" b="1" dirty="0">
                <a:solidFill>
                  <a:srgbClr val="00B050"/>
                </a:solidFill>
              </a:rPr>
              <a:t>Наиважнейшая </a:t>
            </a:r>
            <a:r>
              <a:rPr lang="ru-RU" sz="3200" b="1" dirty="0">
                <a:solidFill>
                  <a:srgbClr val="FF0000"/>
                </a:solidFill>
              </a:rPr>
              <a:t>цель наказания направлена на развитие целостной личности</a:t>
            </a:r>
            <a:r>
              <a:rPr lang="ru-RU" sz="3200" b="1" dirty="0">
                <a:solidFill>
                  <a:srgbClr val="00B050"/>
                </a:solidFill>
              </a:rPr>
              <a:t>, а </a:t>
            </a:r>
            <a:r>
              <a:rPr lang="ru-RU" sz="3200" b="1" dirty="0">
                <a:solidFill>
                  <a:srgbClr val="FF0000"/>
                </a:solidFill>
              </a:rPr>
              <a:t>не</a:t>
            </a:r>
            <a:r>
              <a:rPr lang="ru-RU" sz="3200" b="1" dirty="0">
                <a:solidFill>
                  <a:srgbClr val="00B050"/>
                </a:solidFill>
              </a:rPr>
              <a:t> на изменение </a:t>
            </a:r>
            <a:r>
              <a:rPr lang="ru-RU" sz="3200" b="1" dirty="0">
                <a:solidFill>
                  <a:srgbClr val="FF0000"/>
                </a:solidFill>
              </a:rPr>
              <a:t>лишь</a:t>
            </a:r>
            <a:r>
              <a:rPr lang="ru-RU" sz="3200" b="1" dirty="0">
                <a:solidFill>
                  <a:srgbClr val="00B050"/>
                </a:solidFill>
              </a:rPr>
              <a:t> ее поведения.  </a:t>
            </a:r>
          </a:p>
          <a:p>
            <a:r>
              <a:rPr lang="ru-RU" sz="3200" b="1" dirty="0">
                <a:solidFill>
                  <a:srgbClr val="00B050"/>
                </a:solidFill>
              </a:rPr>
              <a:t>Ключевой вопрос заключается в следующем</a:t>
            </a:r>
            <a:r>
              <a:rPr lang="ru-RU" sz="3200" b="1" dirty="0">
                <a:solidFill>
                  <a:srgbClr val="FF0000"/>
                </a:solidFill>
              </a:rPr>
              <a:t>: о чем говорит поведение ребенка?</a:t>
            </a:r>
            <a:r>
              <a:rPr lang="ru-RU" sz="3200" b="1" dirty="0">
                <a:solidFill>
                  <a:srgbClr val="00B050"/>
                </a:solidFill>
              </a:rPr>
              <a:t> Осознание того, что поведение ребенка целенаправленно и </a:t>
            </a:r>
            <a:r>
              <a:rPr lang="ru-RU" sz="3200" b="1" dirty="0">
                <a:solidFill>
                  <a:srgbClr val="FF0000"/>
                </a:solidFill>
              </a:rPr>
              <a:t>обусловлено его потребностями и внутренними проблемами</a:t>
            </a:r>
            <a:r>
              <a:rPr lang="ru-RU" sz="3200" b="1" dirty="0">
                <a:solidFill>
                  <a:srgbClr val="00B050"/>
                </a:solidFill>
              </a:rPr>
              <a:t>, поможет взглянуть на поведение в правильном контексте и позволит нам более точно определить</a:t>
            </a:r>
            <a:r>
              <a:rPr lang="ru-RU" sz="3200" b="1" dirty="0">
                <a:solidFill>
                  <a:srgbClr val="FF0000"/>
                </a:solidFill>
              </a:rPr>
              <a:t>, какие именно воспитательные меры будут наиболее эффективными по отношению к этому ребенку. </a:t>
            </a:r>
          </a:p>
          <a:p>
            <a:r>
              <a:rPr lang="ru-RU" sz="3200" b="1" dirty="0">
                <a:solidFill>
                  <a:srgbClr val="FF0000"/>
                </a:solidFill>
              </a:rPr>
              <a:t> </a:t>
            </a:r>
          </a:p>
        </p:txBody>
      </p:sp>
      <p:pic>
        <p:nvPicPr>
          <p:cNvPr id="3" name="Picture 4" descr="2341"/>
          <p:cNvPicPr>
            <a:picLocks noChangeAspect="1" noChangeArrowheads="1"/>
          </p:cNvPicPr>
          <p:nvPr/>
        </p:nvPicPr>
        <p:blipFill>
          <a:blip r:embed="rId2" cstate="print"/>
          <a:srcRect/>
          <a:stretch>
            <a:fillRect/>
          </a:stretch>
        </p:blipFill>
        <p:spPr>
          <a:xfrm>
            <a:off x="6883875" y="5344877"/>
            <a:ext cx="2260125" cy="1513123"/>
          </a:xfrm>
          <a:prstGeom prst="rect">
            <a:avLst/>
          </a:prstGeom>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lstStyle/>
          <a:p>
            <a:endParaRPr lang="en-US"/>
          </a:p>
        </p:txBody>
      </p:sp>
      <p:pic>
        <p:nvPicPr>
          <p:cNvPr id="9218" name="Picture 2" descr="H:\MyDocuments\My Pictures\0059.jpg"/>
          <p:cNvPicPr>
            <a:picLocks noChangeAspect="1" noChangeArrowheads="1"/>
          </p:cNvPicPr>
          <p:nvPr/>
        </p:nvPicPr>
        <p:blipFill>
          <a:blip r:embed="rId2" cstate="print"/>
          <a:srcRect/>
          <a:stretch>
            <a:fillRect/>
          </a:stretch>
        </p:blipFill>
        <p:spPr bwMode="auto">
          <a:xfrm>
            <a:off x="-457200" y="0"/>
            <a:ext cx="9753600" cy="7315200"/>
          </a:xfrm>
          <a:prstGeom prst="rect">
            <a:avLst/>
          </a:prstGeom>
          <a:noFill/>
        </p:spPr>
      </p:pic>
      <p:sp>
        <p:nvSpPr>
          <p:cNvPr id="5" name="TextBox 4"/>
          <p:cNvSpPr txBox="1"/>
          <p:nvPr/>
        </p:nvSpPr>
        <p:spPr>
          <a:xfrm>
            <a:off x="2555776" y="6165304"/>
            <a:ext cx="4392488" cy="830997"/>
          </a:xfrm>
          <a:prstGeom prst="rect">
            <a:avLst/>
          </a:prstGeom>
          <a:noFill/>
        </p:spPr>
        <p:txBody>
          <a:bodyPr wrap="square" rtlCol="0">
            <a:spAutoFit/>
          </a:bodyPr>
          <a:lstStyle/>
          <a:p>
            <a:r>
              <a:rPr lang="ru-RU" sz="4800" dirty="0" smtClean="0">
                <a:solidFill>
                  <a:srgbClr val="00B0F0"/>
                </a:solidFill>
              </a:rPr>
              <a:t>Дети –  с небес</a:t>
            </a:r>
            <a:endParaRPr lang="ru-RU" sz="4800" dirty="0">
              <a:solidFill>
                <a:srgbClr val="00B0F0"/>
              </a:solidFill>
            </a:endParaRPr>
          </a:p>
        </p:txBody>
      </p:sp>
    </p:spTree>
  </p:cSld>
  <p:clrMapOvr>
    <a:masterClrMapping/>
  </p:clrMapOvr>
  <p:transition advClick="0" advTm="10000"/>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1764899" cy="707886"/>
          </a:xfrm>
          <a:prstGeom prst="rect">
            <a:avLst/>
          </a:prstGeom>
        </p:spPr>
        <p:txBody>
          <a:bodyPr wrap="square">
            <a:spAutoFit/>
          </a:bodyPr>
          <a:lstStyle/>
          <a:p>
            <a:r>
              <a:rPr lang="ru-RU" sz="4000" b="1" i="1" dirty="0">
                <a:solidFill>
                  <a:srgbClr val="FFC000"/>
                </a:solidFill>
              </a:rPr>
              <a:t>Причины </a:t>
            </a:r>
            <a:r>
              <a:rPr lang="ru-RU" sz="4000" b="1" i="1" dirty="0" smtClean="0">
                <a:solidFill>
                  <a:srgbClr val="FFC000"/>
                </a:solidFill>
              </a:rPr>
              <a:t>хорошего и плохого </a:t>
            </a:r>
            <a:r>
              <a:rPr lang="ru-RU" sz="4000" b="1" i="1" dirty="0">
                <a:solidFill>
                  <a:srgbClr val="FFC000"/>
                </a:solidFill>
              </a:rPr>
              <a:t>поведения</a:t>
            </a:r>
            <a:endParaRPr lang="ru-RU" sz="4000" i="1" dirty="0">
              <a:solidFill>
                <a:srgbClr val="FFC000"/>
              </a:solidFill>
            </a:endParaRPr>
          </a:p>
        </p:txBody>
      </p:sp>
      <p:sp>
        <p:nvSpPr>
          <p:cNvPr id="3" name="Прямоугольник 2"/>
          <p:cNvSpPr/>
          <p:nvPr/>
        </p:nvSpPr>
        <p:spPr>
          <a:xfrm>
            <a:off x="251520" y="692696"/>
            <a:ext cx="8352928" cy="2677656"/>
          </a:xfrm>
          <a:prstGeom prst="rect">
            <a:avLst/>
          </a:prstGeom>
        </p:spPr>
        <p:txBody>
          <a:bodyPr wrap="square">
            <a:spAutoFit/>
          </a:bodyPr>
          <a:lstStyle/>
          <a:p>
            <a:pPr>
              <a:buFontTx/>
              <a:buChar char="-"/>
            </a:pPr>
            <a:r>
              <a:rPr lang="ru-RU" sz="2800" b="1" dirty="0" smtClean="0">
                <a:solidFill>
                  <a:srgbClr val="92D050"/>
                </a:solidFill>
              </a:rPr>
              <a:t>Иногда поведение ребенка обусловлено </a:t>
            </a:r>
            <a:r>
              <a:rPr lang="ru-RU" sz="2800" b="1" dirty="0" smtClean="0">
                <a:solidFill>
                  <a:srgbClr val="FF0000"/>
                </a:solidFill>
              </a:rPr>
              <a:t>неудовлетворенными </a:t>
            </a:r>
            <a:r>
              <a:rPr lang="ru-RU" sz="2800" b="1" dirty="0">
                <a:solidFill>
                  <a:srgbClr val="FF0000"/>
                </a:solidFill>
              </a:rPr>
              <a:t>физическими потребностями </a:t>
            </a:r>
            <a:r>
              <a:rPr lang="ru-RU" sz="2800" b="1" dirty="0">
                <a:solidFill>
                  <a:srgbClr val="92D050"/>
                </a:solidFill>
              </a:rPr>
              <a:t>или </a:t>
            </a:r>
            <a:r>
              <a:rPr lang="ru-RU" sz="2800" b="1" dirty="0">
                <a:solidFill>
                  <a:srgbClr val="FF0000"/>
                </a:solidFill>
              </a:rPr>
              <a:t>его потребностями в любви, безопасности, чувстве </a:t>
            </a:r>
            <a:r>
              <a:rPr lang="ru-RU" sz="2800" b="1" dirty="0" smtClean="0">
                <a:solidFill>
                  <a:srgbClr val="FF0000"/>
                </a:solidFill>
              </a:rPr>
              <a:t>родства</a:t>
            </a:r>
          </a:p>
          <a:p>
            <a:pPr>
              <a:buFontTx/>
              <a:buChar char="-"/>
            </a:pPr>
            <a:r>
              <a:rPr lang="ru-RU" sz="2800" b="1" dirty="0" smtClean="0">
                <a:solidFill>
                  <a:srgbClr val="FF0000"/>
                </a:solidFill>
              </a:rPr>
              <a:t> </a:t>
            </a:r>
            <a:r>
              <a:rPr lang="ru-RU" sz="2800" b="1" dirty="0">
                <a:solidFill>
                  <a:srgbClr val="FF0000"/>
                </a:solidFill>
              </a:rPr>
              <a:t>и свободе от страха</a:t>
            </a:r>
            <a:r>
              <a:rPr lang="ru-RU" sz="2800" b="1" dirty="0" smtClean="0">
                <a:solidFill>
                  <a:srgbClr val="FF0000"/>
                </a:solidFill>
              </a:rPr>
              <a:t>,</a:t>
            </a:r>
          </a:p>
          <a:p>
            <a:pPr>
              <a:buFontTx/>
              <a:buChar char="-"/>
            </a:pPr>
            <a:r>
              <a:rPr lang="ru-RU" sz="2800" b="1" dirty="0" smtClean="0">
                <a:solidFill>
                  <a:srgbClr val="FF0000"/>
                </a:solidFill>
              </a:rPr>
              <a:t> </a:t>
            </a:r>
            <a:r>
              <a:rPr lang="ru-RU" sz="2800" b="1" dirty="0">
                <a:solidFill>
                  <a:srgbClr val="FF0000"/>
                </a:solidFill>
              </a:rPr>
              <a:t>беспокойства и одиночества. </a:t>
            </a:r>
          </a:p>
        </p:txBody>
      </p:sp>
      <p:sp>
        <p:nvSpPr>
          <p:cNvPr id="4" name="Прямоугольник 3"/>
          <p:cNvSpPr/>
          <p:nvPr/>
        </p:nvSpPr>
        <p:spPr>
          <a:xfrm>
            <a:off x="323528" y="3212976"/>
            <a:ext cx="8424936" cy="3539430"/>
          </a:xfrm>
          <a:prstGeom prst="rect">
            <a:avLst/>
          </a:prstGeom>
        </p:spPr>
        <p:txBody>
          <a:bodyPr wrap="square">
            <a:spAutoFit/>
          </a:bodyPr>
          <a:lstStyle/>
          <a:p>
            <a:r>
              <a:rPr lang="ru-RU" sz="2800" b="1" dirty="0">
                <a:solidFill>
                  <a:srgbClr val="FF0000"/>
                </a:solidFill>
              </a:rPr>
              <a:t>Приведите свои ожидания в соответствие с уровнем развития ребенка</a:t>
            </a:r>
            <a:r>
              <a:rPr lang="en-US" sz="2800" b="1" dirty="0">
                <a:solidFill>
                  <a:srgbClr val="00B050"/>
                </a:solidFill>
              </a:rPr>
              <a:t>. </a:t>
            </a:r>
            <a:r>
              <a:rPr lang="ru-RU" sz="2800" b="1" dirty="0">
                <a:solidFill>
                  <a:srgbClr val="00B050"/>
                </a:solidFill>
              </a:rPr>
              <a:t>Так называемое непослушание может на самом деле быть приемлемым для данного возраста. </a:t>
            </a:r>
            <a:endParaRPr lang="ru-RU" sz="2800" b="1" dirty="0" smtClean="0">
              <a:solidFill>
                <a:srgbClr val="00B050"/>
              </a:solidFill>
            </a:endParaRPr>
          </a:p>
          <a:p>
            <a:r>
              <a:rPr lang="ru-RU" sz="2800" b="1" dirty="0" smtClean="0">
                <a:solidFill>
                  <a:srgbClr val="FF0000"/>
                </a:solidFill>
              </a:rPr>
              <a:t>Чувствительность </a:t>
            </a:r>
            <a:r>
              <a:rPr lang="ru-RU" sz="2800" b="1" dirty="0">
                <a:solidFill>
                  <a:srgbClr val="FF0000"/>
                </a:solidFill>
              </a:rPr>
              <a:t>к развитию </a:t>
            </a:r>
            <a:r>
              <a:rPr lang="ru-RU" sz="2800" b="1" dirty="0" smtClean="0">
                <a:solidFill>
                  <a:srgbClr val="00B050"/>
                </a:solidFill>
              </a:rPr>
              <a:t>ребенка</a:t>
            </a:r>
          </a:p>
          <a:p>
            <a:r>
              <a:rPr lang="ru-RU" sz="2800" b="1" dirty="0" smtClean="0">
                <a:solidFill>
                  <a:srgbClr val="00B050"/>
                </a:solidFill>
              </a:rPr>
              <a:t> </a:t>
            </a:r>
            <a:r>
              <a:rPr lang="ru-RU" sz="2800" b="1" dirty="0">
                <a:solidFill>
                  <a:srgbClr val="00B050"/>
                </a:solidFill>
              </a:rPr>
              <a:t>и </a:t>
            </a:r>
            <a:r>
              <a:rPr lang="ru-RU" sz="2800" b="1" dirty="0">
                <a:solidFill>
                  <a:srgbClr val="FF0000"/>
                </a:solidFill>
              </a:rPr>
              <a:t>хорошее обеспечение </a:t>
            </a:r>
            <a:r>
              <a:rPr lang="ru-RU" sz="2800" b="1" dirty="0">
                <a:solidFill>
                  <a:srgbClr val="00B050"/>
                </a:solidFill>
              </a:rPr>
              <a:t>его физических, эмоциональных и социальных </a:t>
            </a:r>
            <a:r>
              <a:rPr lang="ru-RU" sz="2800" b="1" dirty="0">
                <a:solidFill>
                  <a:srgbClr val="FF0000"/>
                </a:solidFill>
              </a:rPr>
              <a:t>нужд</a:t>
            </a:r>
            <a:r>
              <a:rPr lang="ru-RU" sz="2800" b="1" dirty="0">
                <a:solidFill>
                  <a:srgbClr val="00B050"/>
                </a:solidFill>
              </a:rPr>
              <a:t>, как правило, </a:t>
            </a:r>
            <a:r>
              <a:rPr lang="ru-RU" sz="2800" b="1" dirty="0">
                <a:solidFill>
                  <a:srgbClr val="FF0000"/>
                </a:solidFill>
              </a:rPr>
              <a:t>помогает справиться с непослушанием</a:t>
            </a:r>
            <a:r>
              <a:rPr lang="ru-RU" sz="2800" b="1" dirty="0">
                <a:solidFill>
                  <a:srgbClr val="00B050"/>
                </a:solidFill>
              </a:rPr>
              <a:t>.</a:t>
            </a:r>
          </a:p>
        </p:txBody>
      </p:sp>
      <p:pic>
        <p:nvPicPr>
          <p:cNvPr id="5" name="Picture 7" descr="2363"/>
          <p:cNvPicPr>
            <a:picLocks noChangeAspect="1" noChangeArrowheads="1"/>
          </p:cNvPicPr>
          <p:nvPr/>
        </p:nvPicPr>
        <p:blipFill>
          <a:blip r:embed="rId3" cstate="print"/>
          <a:srcRect/>
          <a:stretch>
            <a:fillRect/>
          </a:stretch>
        </p:blipFill>
        <p:spPr>
          <a:xfrm>
            <a:off x="6444208" y="1916832"/>
            <a:ext cx="2150874" cy="1440160"/>
          </a:xfrm>
          <a:prstGeom prst="rect">
            <a:avLst/>
          </a:prstGeom>
          <a:no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ChangeArrowheads="1"/>
          </p:cNvSpPr>
          <p:nvPr/>
        </p:nvSpPr>
        <p:spPr bwMode="auto">
          <a:xfrm>
            <a:off x="1" y="-104529"/>
            <a:ext cx="8100392"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74638"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Наказание: </a:t>
            </a:r>
          </a:p>
          <a:p>
            <a:pPr marL="0" marR="0" lvl="0" indent="274638"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необходимо осторожное обращение</a:t>
            </a:r>
          </a:p>
          <a:p>
            <a:pPr marL="0" marR="0" lvl="0" indent="274638" algn="l"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с     трудными желаниями </a:t>
            </a:r>
            <a:endParaRPr kumimoji="0" lang="ru-RU" sz="3200" b="0" i="0" u="none" strike="noStrike" cap="none" normalizeH="0" baseline="0" dirty="0" smtClean="0">
              <a:ln>
                <a:noFill/>
              </a:ln>
              <a:solidFill>
                <a:srgbClr val="0070C0"/>
              </a:solidFill>
              <a:effectLst/>
              <a:latin typeface="Arial" pitchFamily="34" charset="0"/>
              <a:cs typeface="Arial" pitchFamily="34" charset="0"/>
            </a:endParaRPr>
          </a:p>
          <a:p>
            <a:pPr marL="0" marR="0" lvl="0" indent="274638" algn="l" defTabSz="914400" rtl="0" eaLnBrk="0" fontAlgn="base" latinLnBrk="0" hangingPunct="0">
              <a:lnSpc>
                <a:spcPct val="100000"/>
              </a:lnSpc>
              <a:spcBef>
                <a:spcPct val="0"/>
              </a:spcBef>
              <a:spcAft>
                <a:spcPct val="0"/>
              </a:spcAft>
              <a:buClrTx/>
              <a:buSzTx/>
              <a:buFontTx/>
              <a:buNone/>
              <a:tabLst/>
            </a:pP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5602" name="Picture 2" descr="http://www.detsad72.ru/images/consult/img_68787ae8b4ab.jpg"/>
          <p:cNvPicPr>
            <a:picLocks noChangeAspect="1" noChangeArrowheads="1"/>
          </p:cNvPicPr>
          <p:nvPr/>
        </p:nvPicPr>
        <p:blipFill>
          <a:blip r:embed="rId3" cstate="print"/>
          <a:srcRect/>
          <a:stretch>
            <a:fillRect/>
          </a:stretch>
        </p:blipFill>
        <p:spPr bwMode="auto">
          <a:xfrm>
            <a:off x="6012159" y="1268760"/>
            <a:ext cx="3165231" cy="4458072"/>
          </a:xfrm>
          <a:prstGeom prst="rect">
            <a:avLst/>
          </a:prstGeom>
          <a:noFill/>
        </p:spPr>
      </p:pic>
      <p:sp>
        <p:nvSpPr>
          <p:cNvPr id="4" name="Прямоугольник 3"/>
          <p:cNvSpPr/>
          <p:nvPr/>
        </p:nvSpPr>
        <p:spPr>
          <a:xfrm>
            <a:off x="251520" y="1844824"/>
            <a:ext cx="5472608" cy="4473213"/>
          </a:xfrm>
          <a:prstGeom prst="rect">
            <a:avLst/>
          </a:prstGeom>
        </p:spPr>
        <p:txBody>
          <a:bodyPr wrap="square">
            <a:spAutoFit/>
          </a:bodyPr>
          <a:lstStyle/>
          <a:p>
            <a:r>
              <a:rPr lang="ru-RU" sz="2800" b="1" dirty="0" smtClean="0">
                <a:solidFill>
                  <a:srgbClr val="00B050"/>
                </a:solidFill>
              </a:rPr>
              <a:t>Однако бывает, когда дети демонстрируют такие привычки, как эгоцентризм, жестокость по отношению к другим и непослушание родителям, несмотря на отчаянные попытки последних удовлетворить все нужды ребенка и применять стиль воспитания, основанный на любви, доброте и твердости</a:t>
            </a:r>
            <a:r>
              <a:rPr lang="ru-RU" dirty="0" smtClean="0"/>
              <a:t>. </a:t>
            </a:r>
            <a:endParaRPr lang="ru-RU"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pics.posternazakaz.ru/pnz/product/med_x2/b084277de8a58710d5c8f5ff5bd1a19d.jpg"/>
          <p:cNvPicPr>
            <a:picLocks noChangeAspect="1" noChangeArrowheads="1"/>
          </p:cNvPicPr>
          <p:nvPr/>
        </p:nvPicPr>
        <p:blipFill>
          <a:blip r:embed="rId3" cstate="print"/>
          <a:srcRect/>
          <a:stretch>
            <a:fillRect/>
          </a:stretch>
        </p:blipFill>
        <p:spPr bwMode="auto">
          <a:xfrm>
            <a:off x="0" y="0"/>
            <a:ext cx="5351463" cy="6858000"/>
          </a:xfrm>
          <a:prstGeom prst="rect">
            <a:avLst/>
          </a:prstGeom>
          <a:noFill/>
          <a:ln w="9525">
            <a:noFill/>
            <a:miter lim="800000"/>
            <a:headEnd/>
            <a:tailEnd/>
          </a:ln>
        </p:spPr>
      </p:pic>
      <p:sp>
        <p:nvSpPr>
          <p:cNvPr id="5" name="Прямоугольник 4"/>
          <p:cNvSpPr/>
          <p:nvPr/>
        </p:nvSpPr>
        <p:spPr>
          <a:xfrm>
            <a:off x="5286380" y="857232"/>
            <a:ext cx="3357554" cy="569386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indent="201613"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Times New Roman" pitchFamily="18" charset="0"/>
              </a:rPr>
              <a:t>Наши поступки — это наследие, которое остается после нас. </a:t>
            </a:r>
          </a:p>
          <a:p>
            <a:pPr indent="201613"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Georgia" pitchFamily="18" charset="0"/>
                <a:ea typeface="Times New Roman" pitchFamily="18" charset="0"/>
              </a:rPr>
              <a:t>Наше поведение — это наследие, которое определяет характеры наших детей.</a:t>
            </a: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encrypted-tbn0.gstatic.com/images?q=tbn:ANd9GcS4diTkc0Ypic0ZEsGwexpxRXwrmQwdbI2_uFi-3TN0DnxwamXg"/>
          <p:cNvPicPr>
            <a:picLocks noChangeAspect="1" noChangeArrowheads="1"/>
          </p:cNvPicPr>
          <p:nvPr/>
        </p:nvPicPr>
        <p:blipFill>
          <a:blip r:embed="rId3" cstate="print"/>
          <a:srcRect/>
          <a:stretch>
            <a:fillRect/>
          </a:stretch>
        </p:blipFill>
        <p:spPr bwMode="auto">
          <a:xfrm>
            <a:off x="467544" y="692696"/>
            <a:ext cx="1143000" cy="1143001"/>
          </a:xfrm>
          <a:prstGeom prst="rect">
            <a:avLst/>
          </a:prstGeom>
          <a:noFill/>
        </p:spPr>
      </p:pic>
      <p:pic>
        <p:nvPicPr>
          <p:cNvPr id="14340" name="Picture 4" descr="Фотоконкурсы для детей, страница 30 - КРОХА"/>
          <p:cNvPicPr>
            <a:picLocks noChangeAspect="1" noChangeArrowheads="1"/>
          </p:cNvPicPr>
          <p:nvPr/>
        </p:nvPicPr>
        <p:blipFill>
          <a:blip r:embed="rId4" cstate="print"/>
          <a:srcRect/>
          <a:stretch>
            <a:fillRect/>
          </a:stretch>
        </p:blipFill>
        <p:spPr bwMode="auto">
          <a:xfrm>
            <a:off x="5076056" y="4005064"/>
            <a:ext cx="3574554" cy="2301215"/>
          </a:xfrm>
          <a:prstGeom prst="rect">
            <a:avLst/>
          </a:prstGeom>
          <a:noFill/>
        </p:spPr>
      </p:pic>
      <p:pic>
        <p:nvPicPr>
          <p:cNvPr id="14342" name="Picture 6" descr="Новости на автопортале UAvto, Запорожье. . Новости Запорожья сегодня, лента новостей. . Свежие новости Запорожской области"/>
          <p:cNvPicPr>
            <a:picLocks noChangeAspect="1" noChangeArrowheads="1"/>
          </p:cNvPicPr>
          <p:nvPr/>
        </p:nvPicPr>
        <p:blipFill>
          <a:blip r:embed="rId5" cstate="print"/>
          <a:srcRect/>
          <a:stretch>
            <a:fillRect/>
          </a:stretch>
        </p:blipFill>
        <p:spPr bwMode="auto">
          <a:xfrm>
            <a:off x="683568" y="3284984"/>
            <a:ext cx="3312368" cy="2496760"/>
          </a:xfrm>
          <a:prstGeom prst="rect">
            <a:avLst/>
          </a:prstGeom>
          <a:noFill/>
        </p:spPr>
      </p:pic>
      <p:pic>
        <p:nvPicPr>
          <p:cNvPr id="14344" name="Picture 8" descr="&quot;Говорим правильно - нам подражают дети&quot;. . Семинар-практикум для воспитателей - Планета Детства"/>
          <p:cNvPicPr>
            <a:picLocks noChangeAspect="1" noChangeArrowheads="1"/>
          </p:cNvPicPr>
          <p:nvPr/>
        </p:nvPicPr>
        <p:blipFill>
          <a:blip r:embed="rId6" cstate="print"/>
          <a:srcRect/>
          <a:stretch>
            <a:fillRect/>
          </a:stretch>
        </p:blipFill>
        <p:spPr bwMode="auto">
          <a:xfrm>
            <a:off x="4932040" y="548680"/>
            <a:ext cx="3793927" cy="2845445"/>
          </a:xfrm>
          <a:prstGeom prst="rect">
            <a:avLst/>
          </a:prstGeom>
          <a:noFill/>
        </p:spPr>
      </p:pic>
      <p:pic>
        <p:nvPicPr>
          <p:cNvPr id="14346" name="Picture 10" descr="Дети со взрослыми"/>
          <p:cNvPicPr>
            <a:picLocks noChangeAspect="1" noChangeArrowheads="1"/>
          </p:cNvPicPr>
          <p:nvPr/>
        </p:nvPicPr>
        <p:blipFill>
          <a:blip r:embed="rId7" cstate="print"/>
          <a:srcRect/>
          <a:stretch>
            <a:fillRect/>
          </a:stretch>
        </p:blipFill>
        <p:spPr bwMode="auto">
          <a:xfrm>
            <a:off x="1547664" y="548680"/>
            <a:ext cx="2871298" cy="2131722"/>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WordArt 5"/>
          <p:cNvSpPr>
            <a:spLocks noChangeArrowheads="1" noChangeShapeType="1" noTextEdit="1"/>
          </p:cNvSpPr>
          <p:nvPr/>
        </p:nvSpPr>
        <p:spPr bwMode="auto">
          <a:xfrm>
            <a:off x="827088" y="549275"/>
            <a:ext cx="7648575" cy="695325"/>
          </a:xfrm>
          <a:prstGeom prst="rect">
            <a:avLst/>
          </a:prstGeom>
        </p:spPr>
        <p:txBody>
          <a:bodyPr wrap="none" fromWordArt="1">
            <a:prstTxWarp prst="textWave1">
              <a:avLst>
                <a:gd name="adj1" fmla="val 13005"/>
                <a:gd name="adj2" fmla="val 0"/>
              </a:avLst>
            </a:prstTxWarp>
          </a:bodyPr>
          <a:lstStyle/>
          <a:p>
            <a:pPr algn="ctr"/>
            <a:r>
              <a:rPr lang="ru-RU" sz="3600" b="1" i="1" kern="10">
                <a:ln w="9525">
                  <a:noFill/>
                  <a:round/>
                  <a:headEnd/>
                  <a:tailEnd/>
                </a:ln>
                <a:gradFill rotWithShape="1">
                  <a:gsLst>
                    <a:gs pos="0">
                      <a:srgbClr val="9999FF"/>
                    </a:gs>
                    <a:gs pos="100000">
                      <a:srgbClr val="009999"/>
                    </a:gs>
                  </a:gsLst>
                  <a:lin ang="5400000" scaled="1"/>
                </a:gradFill>
                <a:effectLst>
                  <a:outerShdw dist="53882" dir="2700000" algn="ctr" rotWithShape="0">
                    <a:srgbClr val="C0C0C0">
                      <a:alpha val="79999"/>
                    </a:srgbClr>
                  </a:outerShdw>
                </a:effectLst>
                <a:latin typeface="Times New Roman"/>
                <a:cs typeface="Times New Roman"/>
              </a:rPr>
              <a:t>Когда ты думала, что я не смотрю...</a:t>
            </a:r>
          </a:p>
        </p:txBody>
      </p:sp>
      <p:pic>
        <p:nvPicPr>
          <p:cNvPr id="56323" name="Picture 6" descr="дитё"/>
          <p:cNvPicPr>
            <a:picLocks noChangeAspect="1" noChangeArrowheads="1"/>
          </p:cNvPicPr>
          <p:nvPr/>
        </p:nvPicPr>
        <p:blipFill>
          <a:blip r:embed="rId3" cstate="print"/>
          <a:srcRect/>
          <a:stretch>
            <a:fillRect/>
          </a:stretch>
        </p:blipFill>
        <p:spPr bwMode="auto">
          <a:xfrm>
            <a:off x="971550" y="1341438"/>
            <a:ext cx="7161213" cy="53705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17" name="Rectangle 21"/>
          <p:cNvSpPr>
            <a:spLocks noGrp="1" noChangeArrowheads="1"/>
          </p:cNvSpPr>
          <p:nvPr>
            <p:ph type="body" sz="half" idx="1"/>
          </p:nvPr>
        </p:nvSpPr>
        <p:spPr>
          <a:xfrm>
            <a:off x="468313" y="836613"/>
            <a:ext cx="4027487" cy="5289550"/>
          </a:xfrm>
        </p:spPr>
        <p:txBody>
          <a:bodyPr/>
          <a:lstStyle/>
          <a:p>
            <a:pPr algn="ctr" eaLnBrk="1" hangingPunct="1">
              <a:buFontTx/>
              <a:buNone/>
              <a:defRPr/>
            </a:pPr>
            <a:r>
              <a:rPr lang="ru-RU" sz="2800" i="1" smtClean="0"/>
              <a:t> </a:t>
            </a:r>
            <a:r>
              <a:rPr lang="ru-RU" sz="2800" b="1" i="1" smtClean="0">
                <a:solidFill>
                  <a:srgbClr val="3399FF"/>
                </a:solidFill>
                <a:effectLst>
                  <a:outerShdw blurRad="38100" dist="38100" dir="2700000" algn="tl">
                    <a:srgbClr val="000000"/>
                  </a:outerShdw>
                </a:effectLst>
              </a:rPr>
              <a:t>Когда ты думала, что я не смотрю, я увидел, как ты повесила мой первый рисунок на холодильник, и захотел нарисовать еще один.</a:t>
            </a:r>
          </a:p>
        </p:txBody>
      </p:sp>
      <p:pic>
        <p:nvPicPr>
          <p:cNvPr id="57347" name="Picture 23" descr="1034"/>
          <p:cNvPicPr>
            <a:picLocks noChangeAspect="1" noChangeArrowheads="1"/>
          </p:cNvPicPr>
          <p:nvPr>
            <p:ph sz="half" idx="2"/>
          </p:nvPr>
        </p:nvPicPr>
        <p:blipFill>
          <a:blip r:embed="rId3" cstate="print"/>
          <a:srcRect/>
          <a:stretch>
            <a:fillRect/>
          </a:stretch>
        </p:blipFill>
        <p:spPr>
          <a:xfrm>
            <a:off x="4572000" y="1052513"/>
            <a:ext cx="4398963" cy="3854450"/>
          </a:xfrm>
          <a:noFill/>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88" name="Rectangle 24"/>
          <p:cNvSpPr>
            <a:spLocks noGrp="1" noChangeArrowheads="1"/>
          </p:cNvSpPr>
          <p:nvPr>
            <p:ph type="body" sz="half" idx="3"/>
          </p:nvPr>
        </p:nvSpPr>
        <p:spPr/>
        <p:txBody>
          <a:bodyPr/>
          <a:lstStyle/>
          <a:p>
            <a:pPr algn="ctr" eaLnBrk="1" hangingPunct="1">
              <a:buFontTx/>
              <a:buNone/>
              <a:defRPr/>
            </a:pPr>
            <a:r>
              <a:rPr lang="ru-RU" sz="2800" i="1" smtClean="0"/>
              <a:t>   </a:t>
            </a:r>
            <a:r>
              <a:rPr lang="ru-RU" sz="2800" b="1" i="1" smtClean="0">
                <a:solidFill>
                  <a:srgbClr val="FF33CC"/>
                </a:solidFill>
                <a:effectLst>
                  <a:outerShdw blurRad="38100" dist="38100" dir="2700000" algn="tl">
                    <a:srgbClr val="000000"/>
                  </a:outerShdw>
                </a:effectLst>
              </a:rPr>
              <a:t>Когда ты думала, что я не смотрю, я увидел, как ты покормила бродячую кошку, и подумал, как хорошо быть добрым к животным.</a:t>
            </a:r>
            <a:r>
              <a:rPr lang="ru-RU" sz="2800" smtClean="0"/>
              <a:t> </a:t>
            </a:r>
          </a:p>
        </p:txBody>
      </p:sp>
      <p:pic>
        <p:nvPicPr>
          <p:cNvPr id="58371" name="Picture 25" descr="1005"/>
          <p:cNvPicPr>
            <a:picLocks noChangeAspect="1" noChangeArrowheads="1"/>
          </p:cNvPicPr>
          <p:nvPr>
            <p:ph sz="quarter" idx="1"/>
          </p:nvPr>
        </p:nvPicPr>
        <p:blipFill>
          <a:blip r:embed="rId3" cstate="print"/>
          <a:srcRect/>
          <a:stretch>
            <a:fillRect/>
          </a:stretch>
        </p:blipFill>
        <p:spPr>
          <a:xfrm>
            <a:off x="1571625" y="620713"/>
            <a:ext cx="1855788" cy="3354387"/>
          </a:xfrm>
          <a:noFill/>
        </p:spPr>
      </p:pic>
      <p:pic>
        <p:nvPicPr>
          <p:cNvPr id="58372" name="Picture 26" descr="1036"/>
          <p:cNvPicPr>
            <a:picLocks noChangeAspect="1" noChangeArrowheads="1"/>
          </p:cNvPicPr>
          <p:nvPr>
            <p:ph sz="quarter" idx="2"/>
          </p:nvPr>
        </p:nvPicPr>
        <p:blipFill>
          <a:blip r:embed="rId4" cstate="print"/>
          <a:srcRect/>
          <a:stretch>
            <a:fillRect/>
          </a:stretch>
        </p:blipFill>
        <p:spPr>
          <a:xfrm>
            <a:off x="3924300" y="620713"/>
            <a:ext cx="4319588" cy="3355975"/>
          </a:xfrm>
          <a:noFill/>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5" name="Rectangle 7"/>
          <p:cNvSpPr>
            <a:spLocks noGrp="1" noChangeArrowheads="1"/>
          </p:cNvSpPr>
          <p:nvPr>
            <p:ph type="body" sz="half" idx="3"/>
          </p:nvPr>
        </p:nvSpPr>
        <p:spPr>
          <a:xfrm>
            <a:off x="4859338" y="908050"/>
            <a:ext cx="3827462" cy="5218113"/>
          </a:xfrm>
        </p:spPr>
        <p:txBody>
          <a:bodyPr/>
          <a:lstStyle/>
          <a:p>
            <a:pPr eaLnBrk="1" hangingPunct="1">
              <a:buFontTx/>
              <a:buNone/>
              <a:defRPr/>
            </a:pPr>
            <a:endParaRPr lang="ru-RU" sz="2800" i="1" smtClean="0"/>
          </a:p>
          <a:p>
            <a:pPr eaLnBrk="1" hangingPunct="1">
              <a:buFontTx/>
              <a:buNone/>
              <a:defRPr/>
            </a:pPr>
            <a:r>
              <a:rPr lang="ru-RU" sz="2800" i="1" smtClean="0"/>
              <a:t>   </a:t>
            </a:r>
            <a:r>
              <a:rPr lang="ru-RU" sz="2800" b="1" i="1" smtClean="0">
                <a:solidFill>
                  <a:srgbClr val="33CC33"/>
                </a:solidFill>
                <a:effectLst>
                  <a:outerShdw blurRad="38100" dist="38100" dir="2700000" algn="tl">
                    <a:srgbClr val="000000"/>
                  </a:outerShdw>
                </a:effectLst>
              </a:rPr>
              <a:t>Когда ты думала, что я не смотрю, я увидел, как ты испекла мой любимый пирог только лишь для меня, я понял, что такие мелочи очень важны.</a:t>
            </a:r>
            <a:r>
              <a:rPr lang="ru-RU" sz="2800" b="1" smtClean="0">
                <a:solidFill>
                  <a:srgbClr val="33CC33"/>
                </a:solidFill>
                <a:effectLst>
                  <a:outerShdw blurRad="38100" dist="38100" dir="2700000" algn="tl">
                    <a:srgbClr val="000000"/>
                  </a:outerShdw>
                </a:effectLst>
              </a:rPr>
              <a:t> </a:t>
            </a:r>
          </a:p>
        </p:txBody>
      </p:sp>
      <p:pic>
        <p:nvPicPr>
          <p:cNvPr id="59395" name="Picture 8" descr="slide0006_image011"/>
          <p:cNvPicPr>
            <a:picLocks noChangeAspect="1" noChangeArrowheads="1"/>
          </p:cNvPicPr>
          <p:nvPr>
            <p:ph sz="quarter" idx="1"/>
          </p:nvPr>
        </p:nvPicPr>
        <p:blipFill>
          <a:blip r:embed="rId3" cstate="print"/>
          <a:srcRect/>
          <a:stretch>
            <a:fillRect/>
          </a:stretch>
        </p:blipFill>
        <p:spPr>
          <a:xfrm>
            <a:off x="395288" y="404813"/>
            <a:ext cx="4105275" cy="2778125"/>
          </a:xfrm>
          <a:noFill/>
        </p:spPr>
      </p:pic>
      <p:pic>
        <p:nvPicPr>
          <p:cNvPr id="59396" name="Picture 10" descr="118990208321gu5"/>
          <p:cNvPicPr>
            <a:picLocks noChangeAspect="1" noChangeArrowheads="1"/>
          </p:cNvPicPr>
          <p:nvPr/>
        </p:nvPicPr>
        <p:blipFill>
          <a:blip r:embed="rId4" cstate="print"/>
          <a:srcRect/>
          <a:stretch>
            <a:fillRect/>
          </a:stretch>
        </p:blipFill>
        <p:spPr bwMode="auto">
          <a:xfrm>
            <a:off x="395288" y="3573463"/>
            <a:ext cx="4105275" cy="2727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78" name="Rectangle 22"/>
          <p:cNvSpPr>
            <a:spLocks noGrp="1" noChangeArrowheads="1"/>
          </p:cNvSpPr>
          <p:nvPr>
            <p:ph type="body" sz="half" idx="1"/>
          </p:nvPr>
        </p:nvSpPr>
        <p:spPr>
          <a:xfrm>
            <a:off x="468313" y="765175"/>
            <a:ext cx="4027487" cy="5360988"/>
          </a:xfrm>
        </p:spPr>
        <p:txBody>
          <a:bodyPr/>
          <a:lstStyle/>
          <a:p>
            <a:pPr eaLnBrk="1" hangingPunct="1">
              <a:buFontTx/>
              <a:buNone/>
              <a:defRPr/>
            </a:pPr>
            <a:r>
              <a:rPr lang="ru-RU" sz="2800" i="1" smtClean="0"/>
              <a:t>  </a:t>
            </a:r>
          </a:p>
          <a:p>
            <a:pPr eaLnBrk="1" hangingPunct="1">
              <a:buFontTx/>
              <a:buNone/>
              <a:defRPr/>
            </a:pPr>
            <a:r>
              <a:rPr lang="ru-RU" sz="2800" i="1" smtClean="0"/>
              <a:t>   </a:t>
            </a:r>
            <a:r>
              <a:rPr lang="ru-RU" sz="2800" b="1" i="1" smtClean="0">
                <a:solidFill>
                  <a:srgbClr val="9933FF"/>
                </a:solidFill>
                <a:effectLst>
                  <a:outerShdw blurRad="38100" dist="38100" dir="2700000" algn="tl">
                    <a:srgbClr val="000000"/>
                  </a:outerShdw>
                </a:effectLst>
              </a:rPr>
              <a:t>Когда ты думала, что я не смотрю, я услышал, как ты молишься, и понял, что есть Бог, с которым я всегда могу поговорить.</a:t>
            </a:r>
          </a:p>
        </p:txBody>
      </p:sp>
      <p:pic>
        <p:nvPicPr>
          <p:cNvPr id="60419" name="Picture 25" descr="special"/>
          <p:cNvPicPr>
            <a:picLocks noChangeAspect="1" noChangeArrowheads="1"/>
          </p:cNvPicPr>
          <p:nvPr/>
        </p:nvPicPr>
        <p:blipFill>
          <a:blip r:embed="rId3" cstate="print"/>
          <a:srcRect/>
          <a:stretch>
            <a:fillRect/>
          </a:stretch>
        </p:blipFill>
        <p:spPr bwMode="auto">
          <a:xfrm>
            <a:off x="5003800" y="908050"/>
            <a:ext cx="3617913" cy="48244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30" name="Rectangle 6"/>
          <p:cNvSpPr>
            <a:spLocks noGrp="1" noChangeArrowheads="1"/>
          </p:cNvSpPr>
          <p:nvPr>
            <p:ph type="body" sz="half" idx="2"/>
          </p:nvPr>
        </p:nvSpPr>
        <p:spPr>
          <a:xfrm>
            <a:off x="539750" y="4652963"/>
            <a:ext cx="8147050" cy="1871662"/>
          </a:xfrm>
        </p:spPr>
        <p:txBody>
          <a:bodyPr/>
          <a:lstStyle/>
          <a:p>
            <a:pPr algn="ctr" eaLnBrk="1" hangingPunct="1">
              <a:buFontTx/>
              <a:buNone/>
              <a:defRPr/>
            </a:pPr>
            <a:r>
              <a:rPr lang="ru-RU" sz="2800" i="1" smtClean="0"/>
              <a:t>   </a:t>
            </a:r>
            <a:r>
              <a:rPr lang="ru-RU" sz="2800" b="1" i="1" smtClean="0">
                <a:solidFill>
                  <a:srgbClr val="FF3399"/>
                </a:solidFill>
                <a:effectLst>
                  <a:outerShdw blurRad="38100" dist="38100" dir="2700000" algn="tl">
                    <a:srgbClr val="000000"/>
                  </a:outerShdw>
                </a:effectLst>
              </a:rPr>
              <a:t>Когда ты думала, что я не смотрю, я почувствовал твой поцелуй перед сном и понял, что меня любят.</a:t>
            </a:r>
            <a:r>
              <a:rPr lang="ru-RU" sz="2800" b="1" smtClean="0">
                <a:solidFill>
                  <a:srgbClr val="FF3399"/>
                </a:solidFill>
                <a:effectLst>
                  <a:outerShdw blurRad="38100" dist="38100" dir="2700000" algn="tl">
                    <a:srgbClr val="000000"/>
                  </a:outerShdw>
                </a:effectLst>
              </a:rPr>
              <a:t> </a:t>
            </a:r>
          </a:p>
        </p:txBody>
      </p:sp>
      <p:pic>
        <p:nvPicPr>
          <p:cNvPr id="61443" name="Picture 7" descr="thankyou"/>
          <p:cNvPicPr>
            <a:picLocks noChangeAspect="1" noChangeArrowheads="1"/>
          </p:cNvPicPr>
          <p:nvPr/>
        </p:nvPicPr>
        <p:blipFill>
          <a:blip r:embed="rId3" cstate="print"/>
          <a:srcRect/>
          <a:stretch>
            <a:fillRect/>
          </a:stretch>
        </p:blipFill>
        <p:spPr bwMode="auto">
          <a:xfrm>
            <a:off x="3059113" y="476250"/>
            <a:ext cx="3132137" cy="4176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0"/>
            <a:ext cx="7992888" cy="1815882"/>
          </a:xfrm>
          <a:prstGeom prst="rect">
            <a:avLst/>
          </a:prstGeom>
        </p:spPr>
        <p:txBody>
          <a:bodyPr wrap="square">
            <a:spAutoFit/>
          </a:bodyPr>
          <a:lstStyle/>
          <a:p>
            <a:r>
              <a:rPr lang="ru-RU" sz="2800" dirty="0" smtClean="0"/>
              <a:t>. Бог желает вернуть к Себе эту душу и восстановить в ней Свой Собственный образ в праведности и святости» (</a:t>
            </a:r>
            <a:r>
              <a:rPr lang="ru-RU" sz="2800" i="1" dirty="0" smtClean="0"/>
              <a:t>Наглядные уроки Христа</a:t>
            </a:r>
            <a:r>
              <a:rPr lang="ru-RU" sz="2800" dirty="0" smtClean="0"/>
              <a:t>, с. 194 Курсив добавлен).</a:t>
            </a:r>
            <a:endParaRPr lang="ru-RU" sz="2800" dirty="0"/>
          </a:p>
        </p:txBody>
      </p:sp>
      <p:pic>
        <p:nvPicPr>
          <p:cNvPr id="58370" name="Picture 2" descr="http://www.harunyahya.com/image/moral_values_of_the_quran/child.jpg"/>
          <p:cNvPicPr>
            <a:picLocks noChangeAspect="1" noChangeArrowheads="1"/>
          </p:cNvPicPr>
          <p:nvPr/>
        </p:nvPicPr>
        <p:blipFill>
          <a:blip r:embed="rId2" cstate="print"/>
          <a:srcRect/>
          <a:stretch>
            <a:fillRect/>
          </a:stretch>
        </p:blipFill>
        <p:spPr bwMode="auto">
          <a:xfrm>
            <a:off x="4427984" y="2204864"/>
            <a:ext cx="4351753" cy="4420138"/>
          </a:xfrm>
          <a:prstGeom prst="rect">
            <a:avLst/>
          </a:prstGeom>
          <a:noFill/>
        </p:spPr>
      </p:pic>
      <p:pic>
        <p:nvPicPr>
          <p:cNvPr id="4" name="Picture 2" descr="http://mama9.ru/Foto_Razvitie/89.jpg"/>
          <p:cNvPicPr>
            <a:picLocks noChangeAspect="1" noChangeArrowheads="1"/>
          </p:cNvPicPr>
          <p:nvPr/>
        </p:nvPicPr>
        <p:blipFill>
          <a:blip r:embed="rId3" cstate="print"/>
          <a:srcRect/>
          <a:stretch>
            <a:fillRect/>
          </a:stretch>
        </p:blipFill>
        <p:spPr bwMode="auto">
          <a:xfrm>
            <a:off x="667447" y="2204864"/>
            <a:ext cx="2799281" cy="4341478"/>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2466" name="Picture 2" descr="ребенок"/>
          <p:cNvPicPr>
            <a:picLocks noChangeAspect="1" noChangeArrowheads="1"/>
          </p:cNvPicPr>
          <p:nvPr/>
        </p:nvPicPr>
        <p:blipFill>
          <a:blip r:embed="rId3" cstate="print"/>
          <a:srcRect/>
          <a:stretch>
            <a:fillRect/>
          </a:stretch>
        </p:blipFill>
        <p:spPr bwMode="auto">
          <a:xfrm>
            <a:off x="2555875" y="333375"/>
            <a:ext cx="4343400" cy="6108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90" name="Picture 2" descr="1040"/>
          <p:cNvPicPr>
            <a:picLocks noChangeAspect="1" noChangeArrowheads="1"/>
          </p:cNvPicPr>
          <p:nvPr/>
        </p:nvPicPr>
        <p:blipFill>
          <a:blip r:embed="rId3" cstate="print"/>
          <a:srcRect/>
          <a:stretch>
            <a:fillRect/>
          </a:stretch>
        </p:blipFill>
        <p:spPr bwMode="auto">
          <a:xfrm>
            <a:off x="1692275" y="333375"/>
            <a:ext cx="5868988" cy="5949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7" name="Rectangle 5"/>
          <p:cNvSpPr>
            <a:spLocks noGrp="1" noChangeArrowheads="1"/>
          </p:cNvSpPr>
          <p:nvPr>
            <p:ph type="body" sz="half" idx="1"/>
          </p:nvPr>
        </p:nvSpPr>
        <p:spPr>
          <a:xfrm>
            <a:off x="323850" y="908050"/>
            <a:ext cx="4171950" cy="5218113"/>
          </a:xfrm>
        </p:spPr>
        <p:txBody>
          <a:bodyPr/>
          <a:lstStyle/>
          <a:p>
            <a:pPr eaLnBrk="1" hangingPunct="1">
              <a:buFontTx/>
              <a:buNone/>
              <a:defRPr/>
            </a:pPr>
            <a:r>
              <a:rPr lang="ru-RU" sz="2800" i="1" smtClean="0"/>
              <a:t>   </a:t>
            </a:r>
          </a:p>
          <a:p>
            <a:pPr eaLnBrk="1" hangingPunct="1">
              <a:buFontTx/>
              <a:buNone/>
              <a:defRPr/>
            </a:pPr>
            <a:r>
              <a:rPr lang="ru-RU" sz="2800" i="1" smtClean="0"/>
              <a:t>   </a:t>
            </a:r>
            <a:r>
              <a:rPr lang="ru-RU" sz="2800" b="1" i="1" smtClean="0">
                <a:solidFill>
                  <a:srgbClr val="3333CC"/>
                </a:solidFill>
                <a:effectLst>
                  <a:outerShdw blurRad="38100" dist="38100" dir="2700000" algn="tl">
                    <a:srgbClr val="C0C0C0"/>
                  </a:outerShdw>
                </a:effectLst>
              </a:rPr>
              <a:t>Когда ты думала, что я не смотрю, я увидел, как ты плачешь и понял, что иногда что-то причиняет нам боль, но плакать можно, в этом нет ничего плохого.</a:t>
            </a:r>
            <a:r>
              <a:rPr lang="ru-RU" sz="2800" smtClean="0">
                <a:solidFill>
                  <a:srgbClr val="3333CC"/>
                </a:solidFill>
              </a:rPr>
              <a:t> </a:t>
            </a:r>
          </a:p>
        </p:txBody>
      </p:sp>
      <p:pic>
        <p:nvPicPr>
          <p:cNvPr id="64515" name="Picture 13" descr="plinget"/>
          <p:cNvPicPr>
            <a:picLocks noChangeAspect="1" noChangeArrowheads="1"/>
          </p:cNvPicPr>
          <p:nvPr>
            <p:ph sz="quarter" idx="2"/>
          </p:nvPr>
        </p:nvPicPr>
        <p:blipFill>
          <a:blip r:embed="rId3" cstate="print"/>
          <a:srcRect/>
          <a:stretch>
            <a:fillRect/>
          </a:stretch>
        </p:blipFill>
        <p:spPr>
          <a:xfrm>
            <a:off x="5003800" y="476250"/>
            <a:ext cx="3617913" cy="2947988"/>
          </a:xfrm>
          <a:noFill/>
        </p:spPr>
      </p:pic>
      <p:pic>
        <p:nvPicPr>
          <p:cNvPr id="64516" name="Picture 17" descr="Ледяной взгляд"/>
          <p:cNvPicPr>
            <a:picLocks noChangeAspect="1" noChangeArrowheads="1"/>
          </p:cNvPicPr>
          <p:nvPr>
            <p:ph sz="quarter" idx="3"/>
          </p:nvPr>
        </p:nvPicPr>
        <p:blipFill>
          <a:blip r:embed="rId4" cstate="print"/>
          <a:srcRect/>
          <a:stretch>
            <a:fillRect/>
          </a:stretch>
        </p:blipFill>
        <p:spPr>
          <a:xfrm>
            <a:off x="5508625" y="3573463"/>
            <a:ext cx="2711450" cy="2711450"/>
          </a:xfrm>
          <a:noFill/>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6" name="Rectangle 6"/>
          <p:cNvSpPr>
            <a:spLocks noGrp="1" noChangeArrowheads="1"/>
          </p:cNvSpPr>
          <p:nvPr>
            <p:ph type="body" sz="half" idx="2"/>
          </p:nvPr>
        </p:nvSpPr>
        <p:spPr>
          <a:xfrm>
            <a:off x="4572000" y="981075"/>
            <a:ext cx="4114800" cy="5145088"/>
          </a:xfrm>
        </p:spPr>
        <p:txBody>
          <a:bodyPr/>
          <a:lstStyle/>
          <a:p>
            <a:pPr eaLnBrk="1" hangingPunct="1">
              <a:buFontTx/>
              <a:buNone/>
              <a:defRPr/>
            </a:pPr>
            <a:endParaRPr lang="ru-RU" sz="2800" i="1" smtClean="0"/>
          </a:p>
          <a:p>
            <a:pPr eaLnBrk="1" hangingPunct="1">
              <a:buFontTx/>
              <a:buNone/>
              <a:defRPr/>
            </a:pPr>
            <a:r>
              <a:rPr lang="ru-RU" sz="2800" i="1" smtClean="0"/>
              <a:t>   </a:t>
            </a:r>
            <a:r>
              <a:rPr lang="ru-RU" sz="2800" b="1" i="1" smtClean="0">
                <a:solidFill>
                  <a:srgbClr val="FF9933"/>
                </a:solidFill>
                <a:effectLst>
                  <a:outerShdw blurRad="38100" dist="38100" dir="2700000" algn="tl">
                    <a:srgbClr val="000000"/>
                  </a:outerShdw>
                </a:effectLst>
              </a:rPr>
              <a:t>Когда ты думала, что я не смотрю, я увидел, что ты заботишься, и захотел стать всем, чем только смогу для тебя.</a:t>
            </a:r>
          </a:p>
        </p:txBody>
      </p:sp>
      <p:pic>
        <p:nvPicPr>
          <p:cNvPr id="65539" name="Picture 7" descr="momschool"/>
          <p:cNvPicPr>
            <a:picLocks noChangeAspect="1" noChangeArrowheads="1"/>
          </p:cNvPicPr>
          <p:nvPr/>
        </p:nvPicPr>
        <p:blipFill>
          <a:blip r:embed="rId3" cstate="print"/>
          <a:srcRect/>
          <a:stretch>
            <a:fillRect/>
          </a:stretch>
        </p:blipFill>
        <p:spPr bwMode="auto">
          <a:xfrm>
            <a:off x="611188" y="692150"/>
            <a:ext cx="3725862" cy="49672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8" name="Rectangle 10"/>
          <p:cNvSpPr>
            <a:spLocks noGrp="1" noChangeArrowheads="1"/>
          </p:cNvSpPr>
          <p:nvPr>
            <p:ph type="body" sz="half" idx="2"/>
          </p:nvPr>
        </p:nvSpPr>
        <p:spPr>
          <a:xfrm>
            <a:off x="468313" y="4508500"/>
            <a:ext cx="8229600" cy="2187575"/>
          </a:xfrm>
        </p:spPr>
        <p:txBody>
          <a:bodyPr/>
          <a:lstStyle/>
          <a:p>
            <a:pPr algn="ctr" eaLnBrk="1" hangingPunct="1">
              <a:buFontTx/>
              <a:buNone/>
              <a:defRPr/>
            </a:pPr>
            <a:r>
              <a:rPr lang="ru-RU" sz="2800" i="1" smtClean="0"/>
              <a:t>   </a:t>
            </a:r>
            <a:r>
              <a:rPr lang="ru-RU" sz="2800" b="1" i="1" smtClean="0">
                <a:solidFill>
                  <a:srgbClr val="00CC66"/>
                </a:solidFill>
                <a:effectLst>
                  <a:outerShdw blurRad="38100" dist="38100" dir="2700000" algn="tl">
                    <a:srgbClr val="000000"/>
                  </a:outerShdw>
                </a:effectLst>
              </a:rPr>
              <a:t>Когда ты думала, что я не смотрю, я смотрел… и хочу сказать спасибо за все те случаи, которые я увидел…</a:t>
            </a:r>
            <a:endParaRPr lang="ru-RU" sz="2800" smtClean="0"/>
          </a:p>
        </p:txBody>
      </p:sp>
      <p:pic>
        <p:nvPicPr>
          <p:cNvPr id="66563" name="Picture 12" descr="118990208323kn4"/>
          <p:cNvPicPr>
            <a:picLocks noChangeAspect="1" noChangeArrowheads="1"/>
          </p:cNvPicPr>
          <p:nvPr/>
        </p:nvPicPr>
        <p:blipFill>
          <a:blip r:embed="rId3" cstate="print"/>
          <a:srcRect/>
          <a:stretch>
            <a:fillRect/>
          </a:stretch>
        </p:blipFill>
        <p:spPr bwMode="auto">
          <a:xfrm>
            <a:off x="1763713" y="476250"/>
            <a:ext cx="5759450" cy="39417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6" name="Picture 4" descr="118990208331ss4"/>
          <p:cNvPicPr>
            <a:picLocks noChangeAspect="1" noChangeArrowheads="1"/>
          </p:cNvPicPr>
          <p:nvPr/>
        </p:nvPicPr>
        <p:blipFill>
          <a:blip r:embed="rId3" cstate="print"/>
          <a:srcRect/>
          <a:stretch>
            <a:fillRect/>
          </a:stretch>
        </p:blipFill>
        <p:spPr bwMode="auto">
          <a:xfrm>
            <a:off x="2627313" y="115888"/>
            <a:ext cx="4152900" cy="5545137"/>
          </a:xfrm>
          <a:prstGeom prst="rect">
            <a:avLst/>
          </a:prstGeom>
          <a:noFill/>
          <a:ln w="9525">
            <a:noFill/>
            <a:miter lim="800000"/>
            <a:headEnd/>
            <a:tailEnd/>
          </a:ln>
        </p:spPr>
      </p:pic>
      <p:sp>
        <p:nvSpPr>
          <p:cNvPr id="37896" name="Rectangle 8"/>
          <p:cNvSpPr>
            <a:spLocks noGrp="1" noChangeArrowheads="1"/>
          </p:cNvSpPr>
          <p:nvPr>
            <p:ph type="body" sz="half" idx="2"/>
          </p:nvPr>
        </p:nvSpPr>
        <p:spPr>
          <a:xfrm>
            <a:off x="611188" y="4941888"/>
            <a:ext cx="7858125" cy="1727200"/>
          </a:xfrm>
        </p:spPr>
        <p:txBody>
          <a:bodyPr/>
          <a:lstStyle/>
          <a:p>
            <a:pPr eaLnBrk="1" hangingPunct="1">
              <a:lnSpc>
                <a:spcPct val="80000"/>
              </a:lnSpc>
              <a:spcBef>
                <a:spcPct val="0"/>
              </a:spcBef>
              <a:buFontTx/>
              <a:buNone/>
              <a:defRPr/>
            </a:pPr>
            <a:endParaRPr lang="ru-RU" sz="1400" b="1" i="1" smtClean="0">
              <a:solidFill>
                <a:srgbClr val="00CC66"/>
              </a:solidFill>
              <a:effectLst>
                <a:outerShdw blurRad="38100" dist="38100" dir="2700000" algn="tl">
                  <a:srgbClr val="000000"/>
                </a:outerShdw>
              </a:effectLst>
            </a:endParaRPr>
          </a:p>
          <a:p>
            <a:pPr eaLnBrk="1" hangingPunct="1">
              <a:lnSpc>
                <a:spcPct val="80000"/>
              </a:lnSpc>
              <a:spcBef>
                <a:spcPct val="0"/>
              </a:spcBef>
              <a:buFontTx/>
              <a:buNone/>
              <a:defRPr/>
            </a:pPr>
            <a:endParaRPr lang="ru-RU" sz="1400" b="1" i="1" smtClean="0">
              <a:solidFill>
                <a:srgbClr val="00CC66"/>
              </a:solidFill>
              <a:effectLst>
                <a:outerShdw blurRad="38100" dist="38100" dir="2700000" algn="tl">
                  <a:srgbClr val="000000"/>
                </a:outerShdw>
              </a:effectLst>
            </a:endParaRPr>
          </a:p>
          <a:p>
            <a:pPr eaLnBrk="1" hangingPunct="1">
              <a:lnSpc>
                <a:spcPct val="80000"/>
              </a:lnSpc>
              <a:spcBef>
                <a:spcPct val="0"/>
              </a:spcBef>
              <a:buFontTx/>
              <a:buNone/>
              <a:defRPr/>
            </a:pPr>
            <a:endParaRPr lang="ru-RU" sz="1400" b="1" i="1" smtClean="0">
              <a:solidFill>
                <a:srgbClr val="00CC66"/>
              </a:solidFill>
              <a:effectLst>
                <a:outerShdw blurRad="38100" dist="38100" dir="2700000" algn="tl">
                  <a:srgbClr val="000000"/>
                </a:outerShdw>
              </a:effectLst>
            </a:endParaRPr>
          </a:p>
          <a:p>
            <a:pPr eaLnBrk="1" hangingPunct="1">
              <a:lnSpc>
                <a:spcPct val="80000"/>
              </a:lnSpc>
              <a:spcBef>
                <a:spcPct val="0"/>
              </a:spcBef>
              <a:buFontTx/>
              <a:buNone/>
              <a:defRPr/>
            </a:pPr>
            <a:endParaRPr lang="ru-RU" sz="1400" b="1" i="1" smtClean="0">
              <a:solidFill>
                <a:srgbClr val="00CC66"/>
              </a:solidFill>
              <a:effectLst>
                <a:outerShdw blurRad="38100" dist="38100" dir="2700000" algn="tl">
                  <a:srgbClr val="000000"/>
                </a:outerShdw>
              </a:effectLst>
            </a:endParaRPr>
          </a:p>
          <a:p>
            <a:pPr algn="ctr" eaLnBrk="1" hangingPunct="1">
              <a:lnSpc>
                <a:spcPct val="80000"/>
              </a:lnSpc>
              <a:spcBef>
                <a:spcPct val="0"/>
              </a:spcBef>
              <a:buFontTx/>
              <a:buNone/>
              <a:defRPr/>
            </a:pPr>
            <a:r>
              <a:rPr lang="ru-RU" b="1" i="1" smtClean="0">
                <a:solidFill>
                  <a:srgbClr val="0000FF"/>
                </a:solidFill>
                <a:effectLst>
                  <a:outerShdw blurRad="38100" dist="38100" dir="2700000" algn="tl">
                    <a:srgbClr val="000000"/>
                  </a:outerShdw>
                </a:effectLst>
              </a:rPr>
              <a:t>… когда ты думала, что я не смотрю.</a:t>
            </a:r>
          </a:p>
          <a:p>
            <a:pPr eaLnBrk="1" hangingPunct="1">
              <a:lnSpc>
                <a:spcPct val="80000"/>
              </a:lnSpc>
              <a:buFontTx/>
              <a:buNone/>
              <a:defRPr/>
            </a:pPr>
            <a:endParaRPr lang="ru-RU" smtClean="0">
              <a:solidFill>
                <a:srgbClr val="0000FF"/>
              </a:solidFill>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62" name="Rectangle 6"/>
          <p:cNvSpPr>
            <a:spLocks noGrp="1" noChangeArrowheads="1"/>
          </p:cNvSpPr>
          <p:nvPr>
            <p:ph type="body" sz="half" idx="2"/>
          </p:nvPr>
        </p:nvSpPr>
        <p:spPr>
          <a:xfrm>
            <a:off x="468313" y="5445125"/>
            <a:ext cx="8218487" cy="1152525"/>
          </a:xfrm>
        </p:spPr>
        <p:txBody>
          <a:bodyPr/>
          <a:lstStyle/>
          <a:p>
            <a:pPr eaLnBrk="1" hangingPunct="1">
              <a:buFontTx/>
              <a:buNone/>
              <a:defRPr/>
            </a:pPr>
            <a:endParaRPr lang="ru-RU" sz="2800" smtClean="0"/>
          </a:p>
          <a:p>
            <a:pPr eaLnBrk="1" hangingPunct="1">
              <a:buFontTx/>
              <a:buNone/>
              <a:defRPr/>
            </a:pPr>
            <a:r>
              <a:rPr lang="ru-RU" sz="2800" smtClean="0"/>
              <a:t>                     </a:t>
            </a:r>
            <a:r>
              <a:rPr lang="ru-RU" b="1" i="1" smtClean="0">
                <a:solidFill>
                  <a:srgbClr val="FF3399"/>
                </a:solidFill>
                <a:effectLst>
                  <a:outerShdw blurRad="38100" dist="38100" dir="2700000" algn="tl">
                    <a:srgbClr val="000000"/>
                  </a:outerShdw>
                </a:effectLst>
              </a:rPr>
              <a:t>Спасибо тебе, мама!</a:t>
            </a:r>
          </a:p>
        </p:txBody>
      </p:sp>
      <p:pic>
        <p:nvPicPr>
          <p:cNvPr id="68611" name="Picture 7" descr="j1063_1183066284"/>
          <p:cNvPicPr>
            <a:picLocks noChangeAspect="1" noChangeArrowheads="1"/>
          </p:cNvPicPr>
          <p:nvPr>
            <p:ph sz="half" idx="1"/>
          </p:nvPr>
        </p:nvPicPr>
        <p:blipFill>
          <a:blip r:embed="rId3" cstate="print"/>
          <a:srcRect/>
          <a:stretch>
            <a:fillRect/>
          </a:stretch>
        </p:blipFill>
        <p:spPr>
          <a:xfrm>
            <a:off x="2627313" y="188913"/>
            <a:ext cx="4344987" cy="5832475"/>
          </a:xfrm>
          <a:noFill/>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mainpic" descr="http://pics.posternazakaz.ru/pnz/product/med/b90af80ebb9b28670c654146cb5fdceb.jpg"/>
          <p:cNvPicPr>
            <a:picLocks noChangeAspect="1" noChangeArrowheads="1"/>
          </p:cNvPicPr>
          <p:nvPr/>
        </p:nvPicPr>
        <p:blipFill>
          <a:blip r:embed="rId3" cstate="print"/>
          <a:srcRect/>
          <a:stretch>
            <a:fillRect/>
          </a:stretch>
        </p:blipFill>
        <p:spPr bwMode="auto">
          <a:xfrm>
            <a:off x="1571625" y="0"/>
            <a:ext cx="5643563" cy="3857625"/>
          </a:xfrm>
          <a:prstGeom prst="rect">
            <a:avLst/>
          </a:prstGeom>
          <a:noFill/>
          <a:ln w="9525">
            <a:noFill/>
            <a:miter lim="800000"/>
            <a:headEnd/>
            <a:tailEnd/>
          </a:ln>
        </p:spPr>
      </p:pic>
      <p:sp>
        <p:nvSpPr>
          <p:cNvPr id="30723" name="TextBox 4"/>
          <p:cNvSpPr txBox="1">
            <a:spLocks noChangeArrowheads="1"/>
          </p:cNvSpPr>
          <p:nvPr/>
        </p:nvSpPr>
        <p:spPr bwMode="auto">
          <a:xfrm>
            <a:off x="214313" y="4071938"/>
            <a:ext cx="8929687" cy="2678112"/>
          </a:xfrm>
          <a:prstGeom prst="rect">
            <a:avLst/>
          </a:prstGeom>
          <a:solidFill>
            <a:srgbClr val="FFCC99"/>
          </a:solidFill>
          <a:ln w="9525">
            <a:noFill/>
            <a:miter lim="800000"/>
            <a:headEnd/>
            <a:tailEnd/>
          </a:ln>
        </p:spPr>
        <p:txBody>
          <a:bodyPr>
            <a:spAutoFit/>
          </a:bodyPr>
          <a:lstStyle/>
          <a:p>
            <a:r>
              <a:rPr lang="ru-RU" sz="2400" b="1">
                <a:solidFill>
                  <a:srgbClr val="0070C0"/>
                </a:solidFill>
              </a:rPr>
              <a:t>Ребенок – это такой же человек, более слабый, менее опытный, но человек!</a:t>
            </a:r>
          </a:p>
          <a:p>
            <a:r>
              <a:rPr lang="ru-RU" sz="2400" b="1">
                <a:solidFill>
                  <a:srgbClr val="0070C0"/>
                </a:solidFill>
              </a:rPr>
              <a:t>Ребенок – это такая же личность, более ранимая, менее развитая, но личность. И относиться к нему необходимо именно как к человеку и как к личности, имеющей не только многочисленные и многотрудные обязанности, но и естественные права и интересы.</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Равнобедренный треугольник 4"/>
          <p:cNvSpPr/>
          <p:nvPr/>
        </p:nvSpPr>
        <p:spPr>
          <a:xfrm>
            <a:off x="0" y="142852"/>
            <a:ext cx="4071934" cy="6572296"/>
          </a:xfrm>
          <a:prstGeom prst="triangle">
            <a:avLst>
              <a:gd name="adj" fmla="val 471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142844" y="285728"/>
            <a:ext cx="8715436" cy="6463308"/>
          </a:xfrm>
          <a:prstGeom prst="rect">
            <a:avLst/>
          </a:prstGeom>
          <a:noFill/>
        </p:spPr>
        <p:txBody>
          <a:bodyPr wrap="square" rtlCol="0">
            <a:spAutoFit/>
          </a:bodyPr>
          <a:lstStyle/>
          <a:p>
            <a:r>
              <a:rPr lang="ru-RU" dirty="0" smtClean="0"/>
              <a:t>                            </a:t>
            </a:r>
            <a:r>
              <a:rPr lang="ru-RU" b="1" dirty="0" smtClean="0"/>
              <a:t>Потребности </a:t>
            </a:r>
            <a:r>
              <a:rPr lang="ru-RU" b="1" dirty="0" err="1" smtClean="0"/>
              <a:t>самоактуализации</a:t>
            </a:r>
            <a:r>
              <a:rPr lang="ru-RU" dirty="0" smtClean="0"/>
              <a:t>:</a:t>
            </a:r>
          </a:p>
          <a:p>
            <a:r>
              <a:rPr lang="ru-RU" dirty="0" smtClean="0"/>
              <a:t>                           Развивать собственную личность до полной реализации </a:t>
            </a:r>
          </a:p>
          <a:p>
            <a:r>
              <a:rPr lang="ru-RU" dirty="0" smtClean="0"/>
              <a:t>                           ее потенциала</a:t>
            </a:r>
          </a:p>
          <a:p>
            <a:endParaRPr lang="ru-RU" dirty="0" smtClean="0"/>
          </a:p>
          <a:p>
            <a:r>
              <a:rPr lang="ru-RU" dirty="0" smtClean="0"/>
              <a:t>                        </a:t>
            </a:r>
            <a:r>
              <a:rPr lang="ru-RU" b="1" dirty="0" smtClean="0"/>
              <a:t>Эстетические потребности:</a:t>
            </a:r>
          </a:p>
          <a:p>
            <a:r>
              <a:rPr lang="ru-RU" dirty="0" smtClean="0"/>
              <a:t>                       Порядок  и красота</a:t>
            </a:r>
          </a:p>
          <a:p>
            <a:endParaRPr lang="ru-RU" dirty="0" smtClean="0"/>
          </a:p>
          <a:p>
            <a:r>
              <a:rPr lang="ru-RU" dirty="0" smtClean="0"/>
              <a:t>                    </a:t>
            </a:r>
            <a:r>
              <a:rPr lang="ru-RU" b="1" dirty="0" smtClean="0"/>
              <a:t>Когнитивные потребности:</a:t>
            </a:r>
          </a:p>
          <a:p>
            <a:r>
              <a:rPr lang="ru-RU" dirty="0" smtClean="0"/>
              <a:t>                   Знание и понимание</a:t>
            </a:r>
          </a:p>
          <a:p>
            <a:endParaRPr lang="ru-RU" dirty="0" smtClean="0"/>
          </a:p>
          <a:p>
            <a:r>
              <a:rPr lang="ru-RU" dirty="0" smtClean="0"/>
              <a:t>               </a:t>
            </a:r>
            <a:r>
              <a:rPr lang="ru-RU" b="1" dirty="0" smtClean="0"/>
              <a:t>Потребности уважения:</a:t>
            </a:r>
          </a:p>
          <a:p>
            <a:r>
              <a:rPr lang="ru-RU" dirty="0" smtClean="0"/>
              <a:t>              Достижение и завоевание признания (стремление приобретать </a:t>
            </a:r>
          </a:p>
          <a:p>
            <a:r>
              <a:rPr lang="ru-RU" dirty="0" smtClean="0"/>
              <a:t>              материальные блага, завоевывать признание, власть или влияние</a:t>
            </a:r>
          </a:p>
          <a:p>
            <a:endParaRPr lang="ru-RU" dirty="0" smtClean="0"/>
          </a:p>
          <a:p>
            <a:r>
              <a:rPr lang="ru-RU" dirty="0" smtClean="0"/>
              <a:t>          </a:t>
            </a:r>
            <a:r>
              <a:rPr lang="ru-RU" b="1" dirty="0" smtClean="0"/>
              <a:t>Потребности принадлежности и любви</a:t>
            </a:r>
          </a:p>
          <a:p>
            <a:r>
              <a:rPr lang="ru-RU" dirty="0" smtClean="0"/>
              <a:t>         Присоединение и принятие (объединять себя с друзьями, любимыми</a:t>
            </a:r>
          </a:p>
          <a:p>
            <a:r>
              <a:rPr lang="ru-RU" dirty="0" smtClean="0"/>
              <a:t>         людьми и членами семьи</a:t>
            </a:r>
          </a:p>
          <a:p>
            <a:endParaRPr lang="ru-RU" dirty="0" smtClean="0"/>
          </a:p>
          <a:p>
            <a:r>
              <a:rPr lang="ru-RU" sz="2000" b="1" dirty="0" smtClean="0"/>
              <a:t>    Потребности безопасности и надежности</a:t>
            </a:r>
          </a:p>
          <a:p>
            <a:r>
              <a:rPr lang="ru-RU" dirty="0" smtClean="0"/>
              <a:t>    Долгосрочное выживание и стабильность</a:t>
            </a:r>
          </a:p>
          <a:p>
            <a:endParaRPr lang="ru-RU" dirty="0" smtClean="0"/>
          </a:p>
          <a:p>
            <a:r>
              <a:rPr lang="ru-RU" sz="2000" b="1" dirty="0" smtClean="0"/>
              <a:t>Физиологические потребности:</a:t>
            </a:r>
          </a:p>
          <a:p>
            <a:r>
              <a:rPr lang="ru-RU" dirty="0" smtClean="0"/>
              <a:t>Голод, жажда, поддержание приемлемой для жизни температуры</a:t>
            </a:r>
          </a:p>
        </p:txBody>
      </p:sp>
      <p:sp>
        <p:nvSpPr>
          <p:cNvPr id="7" name="Овал 6"/>
          <p:cNvSpPr/>
          <p:nvPr/>
        </p:nvSpPr>
        <p:spPr>
          <a:xfrm>
            <a:off x="5786446" y="1214422"/>
            <a:ext cx="3000396" cy="207170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i="1" dirty="0" smtClean="0"/>
              <a:t>Потребности более низкого уровня должны быть удовлетворены в первую очередь</a:t>
            </a:r>
            <a:endParaRPr lang="ru-RU" i="1" dirty="0"/>
          </a:p>
        </p:txBody>
      </p:sp>
      <p:sp>
        <p:nvSpPr>
          <p:cNvPr id="9" name="Горизонтальный свиток 8"/>
          <p:cNvSpPr/>
          <p:nvPr/>
        </p:nvSpPr>
        <p:spPr>
          <a:xfrm>
            <a:off x="6429388" y="5429264"/>
            <a:ext cx="2000264" cy="1071570"/>
          </a:xfrm>
          <a:prstGeom prst="horizont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Иерархия потребностей по </a:t>
            </a:r>
            <a:r>
              <a:rPr lang="ru-RU" dirty="0" err="1" smtClean="0"/>
              <a:t>Маслоу</a:t>
            </a:r>
            <a:endParaRPr lang="ru-RU"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214313" y="0"/>
            <a:ext cx="8715375" cy="6643688"/>
            <a:chOff x="1248" y="240"/>
            <a:chExt cx="4176" cy="3600"/>
          </a:xfrm>
        </p:grpSpPr>
        <p:sp>
          <p:nvSpPr>
            <p:cNvPr id="20489" name="Pyr1"/>
            <p:cNvSpPr>
              <a:spLocks noEditPoints="1" noChangeArrowheads="1"/>
            </p:cNvSpPr>
            <p:nvPr/>
          </p:nvSpPr>
          <p:spPr bwMode="auto">
            <a:xfrm>
              <a:off x="2873" y="240"/>
              <a:ext cx="942" cy="798"/>
            </a:xfrm>
            <a:custGeom>
              <a:avLst/>
              <a:gdLst>
                <a:gd name="T0" fmla="*/ 21 w 21600"/>
                <a:gd name="T1" fmla="*/ 0 h 21600"/>
                <a:gd name="T2" fmla="*/ 41 w 21600"/>
                <a:gd name="T3" fmla="*/ 29 h 21600"/>
                <a:gd name="T4" fmla="*/ 0 w 21600"/>
                <a:gd name="T5" fmla="*/ 29 h 21600"/>
                <a:gd name="T6" fmla="*/ 0 60000 65536"/>
                <a:gd name="T7" fmla="*/ 0 60000 65536"/>
                <a:gd name="T8" fmla="*/ 0 60000 65536"/>
                <a:gd name="T9" fmla="*/ 5411 w 21600"/>
                <a:gd name="T10" fmla="*/ 11802 h 21600"/>
                <a:gd name="T11" fmla="*/ 16189 w 21600"/>
                <a:gd name="T12" fmla="*/ 20598 h 21600"/>
              </a:gdLst>
              <a:ahLst/>
              <a:cxnLst>
                <a:cxn ang="T6">
                  <a:pos x="T0" y="T1"/>
                </a:cxn>
                <a:cxn ang="T7">
                  <a:pos x="T2" y="T3"/>
                </a:cxn>
                <a:cxn ang="T8">
                  <a:pos x="T4" y="T5"/>
                </a:cxn>
              </a:cxnLst>
              <a:rect l="T9" t="T10" r="T11" b="T12"/>
              <a:pathLst>
                <a:path w="21600" h="21600">
                  <a:moveTo>
                    <a:pt x="10800" y="0"/>
                  </a:moveTo>
                  <a:lnTo>
                    <a:pt x="21600" y="21600"/>
                  </a:lnTo>
                  <a:lnTo>
                    <a:pt x="0" y="21600"/>
                  </a:lnTo>
                  <a:lnTo>
                    <a:pt x="10800" y="0"/>
                  </a:lnTo>
                  <a:close/>
                </a:path>
              </a:pathLst>
            </a:custGeom>
            <a:solidFill>
              <a:srgbClr val="D8EBB3"/>
            </a:solidFill>
            <a:ln w="9525">
              <a:solidFill>
                <a:srgbClr val="000000"/>
              </a:solidFill>
              <a:miter lim="800000"/>
              <a:headEnd/>
              <a:tailEnd/>
            </a:ln>
          </p:spPr>
          <p:txBody>
            <a:bodyPr/>
            <a:lstStyle/>
            <a:p>
              <a:endParaRPr lang="ru-RU"/>
            </a:p>
          </p:txBody>
        </p:sp>
        <p:sp>
          <p:nvSpPr>
            <p:cNvPr id="181257" name="Pyr2"/>
            <p:cNvSpPr>
              <a:spLocks noEditPoints="1" noChangeArrowheads="1"/>
            </p:cNvSpPr>
            <p:nvPr/>
          </p:nvSpPr>
          <p:spPr bwMode="auto">
            <a:xfrm>
              <a:off x="2331" y="1038"/>
              <a:ext cx="2015" cy="936"/>
            </a:xfrm>
            <a:custGeom>
              <a:avLst/>
              <a:gdLst>
                <a:gd name="T0" fmla="*/ 5787 w 21600"/>
                <a:gd name="T1" fmla="*/ 0 h 21600"/>
                <a:gd name="T2" fmla="*/ 15812 w 21600"/>
                <a:gd name="T3" fmla="*/ 0 h 21600"/>
                <a:gd name="T4" fmla="*/ 21600 w 21600"/>
                <a:gd name="T5" fmla="*/ 21600 h 21600"/>
                <a:gd name="T6" fmla="*/ 0 w 21600"/>
                <a:gd name="T7" fmla="*/ 21600 h 21600"/>
                <a:gd name="T8" fmla="*/ 5787 w 21600"/>
                <a:gd name="T9" fmla="*/ 500 h 21600"/>
                <a:gd name="T10" fmla="*/ 15812 w 21600"/>
                <a:gd name="T11" fmla="*/ 21100 h 21600"/>
              </a:gdLst>
              <a:ahLst/>
              <a:cxnLst>
                <a:cxn ang="0">
                  <a:pos x="T0" y="T1"/>
                </a:cxn>
                <a:cxn ang="0">
                  <a:pos x="T2" y="T3"/>
                </a:cxn>
                <a:cxn ang="0">
                  <a:pos x="T4" y="T5"/>
                </a:cxn>
                <a:cxn ang="0">
                  <a:pos x="T6" y="T7"/>
                </a:cxn>
              </a:cxnLst>
              <a:rect l="T8" t="T9" r="T10" b="T11"/>
              <a:pathLst>
                <a:path w="21600" h="21600">
                  <a:moveTo>
                    <a:pt x="5787" y="0"/>
                  </a:moveTo>
                  <a:lnTo>
                    <a:pt x="15812" y="0"/>
                  </a:lnTo>
                  <a:lnTo>
                    <a:pt x="21600" y="21600"/>
                  </a:lnTo>
                  <a:lnTo>
                    <a:pt x="0" y="21600"/>
                  </a:lnTo>
                  <a:lnTo>
                    <a:pt x="5787" y="0"/>
                  </a:lnTo>
                  <a:close/>
                </a:path>
              </a:pathLst>
            </a:custGeom>
            <a:solidFill>
              <a:srgbClr val="CCCCFF"/>
            </a:solidFill>
            <a:ln w="9525">
              <a:solidFill>
                <a:srgbClr val="000000"/>
              </a:solidFill>
              <a:miter lim="800000"/>
              <a:headEnd/>
              <a:tailEnd/>
            </a:ln>
          </p:spPr>
          <p:txBody>
            <a:bodyPr/>
            <a:lstStyle/>
            <a:p>
              <a:pPr>
                <a:defRPr/>
              </a:pPr>
              <a:endParaRPr lang="ru-RU" sz="2400" dirty="0">
                <a:solidFill>
                  <a:schemeClr val="accent6">
                    <a:lumMod val="50000"/>
                  </a:schemeClr>
                </a:solidFill>
              </a:endParaRPr>
            </a:p>
          </p:txBody>
        </p:sp>
        <p:sp>
          <p:nvSpPr>
            <p:cNvPr id="181258" name="Pyr3"/>
            <p:cNvSpPr>
              <a:spLocks noEditPoints="1" noChangeArrowheads="1"/>
            </p:cNvSpPr>
            <p:nvPr/>
          </p:nvSpPr>
          <p:spPr bwMode="auto">
            <a:xfrm>
              <a:off x="1808" y="1943"/>
              <a:ext cx="3057" cy="966"/>
            </a:xfrm>
            <a:custGeom>
              <a:avLst/>
              <a:gdLst>
                <a:gd name="T0" fmla="*/ 3768 w 21600"/>
                <a:gd name="T1" fmla="*/ 0 h 21600"/>
                <a:gd name="T2" fmla="*/ 17831 w 21600"/>
                <a:gd name="T3" fmla="*/ 0 h 21600"/>
                <a:gd name="T4" fmla="*/ 21600 w 21600"/>
                <a:gd name="T5" fmla="*/ 21600 h 21600"/>
                <a:gd name="T6" fmla="*/ 0 w 21600"/>
                <a:gd name="T7" fmla="*/ 21600 h 21600"/>
                <a:gd name="T8" fmla="*/ 5287 w 21600"/>
                <a:gd name="T9" fmla="*/ 500 h 21600"/>
                <a:gd name="T10" fmla="*/ 16312 w 21600"/>
                <a:gd name="T11" fmla="*/ 21100 h 21600"/>
              </a:gdLst>
              <a:ahLst/>
              <a:cxnLst>
                <a:cxn ang="0">
                  <a:pos x="T0" y="T1"/>
                </a:cxn>
                <a:cxn ang="0">
                  <a:pos x="T2" y="T3"/>
                </a:cxn>
                <a:cxn ang="0">
                  <a:pos x="T4" y="T5"/>
                </a:cxn>
                <a:cxn ang="0">
                  <a:pos x="T6" y="T7"/>
                </a:cxn>
              </a:cxnLst>
              <a:rect l="T8" t="T9" r="T10" b="T11"/>
              <a:pathLst>
                <a:path w="21600" h="21600">
                  <a:moveTo>
                    <a:pt x="3768" y="0"/>
                  </a:moveTo>
                  <a:lnTo>
                    <a:pt x="17831" y="0"/>
                  </a:lnTo>
                  <a:lnTo>
                    <a:pt x="21600" y="21600"/>
                  </a:lnTo>
                  <a:lnTo>
                    <a:pt x="0" y="21600"/>
                  </a:lnTo>
                  <a:lnTo>
                    <a:pt x="3768" y="0"/>
                  </a:lnTo>
                  <a:close/>
                </a:path>
              </a:pathLst>
            </a:custGeom>
            <a:solidFill>
              <a:srgbClr val="FFBE7D"/>
            </a:solidFill>
            <a:ln w="9525">
              <a:solidFill>
                <a:srgbClr val="000000"/>
              </a:solidFill>
              <a:miter lim="800000"/>
              <a:headEnd/>
              <a:tailEnd/>
            </a:ln>
            <a:effectLst>
              <a:outerShdw blurRad="50800" dist="533400" dir="2700000" algn="tl" rotWithShape="0">
                <a:prstClr val="black">
                  <a:alpha val="40000"/>
                </a:prstClr>
              </a:outerShdw>
            </a:effectLst>
          </p:spPr>
          <p:txBody>
            <a:bodyPr/>
            <a:lstStyle/>
            <a:p>
              <a:pPr>
                <a:defRPr/>
              </a:pPr>
              <a:r>
                <a:rPr lang="ru-RU" sz="3200" b="1" dirty="0">
                  <a:solidFill>
                    <a:srgbClr val="FF33CC"/>
                  </a:solidFill>
                </a:rPr>
                <a:t>Адекватное самораскрытие</a:t>
              </a:r>
            </a:p>
          </p:txBody>
        </p:sp>
        <p:sp>
          <p:nvSpPr>
            <p:cNvPr id="20492" name="Pyr4"/>
            <p:cNvSpPr>
              <a:spLocks noEditPoints="1" noChangeArrowheads="1"/>
            </p:cNvSpPr>
            <p:nvPr/>
          </p:nvSpPr>
          <p:spPr bwMode="auto">
            <a:xfrm>
              <a:off x="1248" y="2904"/>
              <a:ext cx="4176" cy="936"/>
            </a:xfrm>
            <a:custGeom>
              <a:avLst/>
              <a:gdLst>
                <a:gd name="T0" fmla="*/ 104 w 21600"/>
                <a:gd name="T1" fmla="*/ 0 h 21600"/>
                <a:gd name="T2" fmla="*/ 703 w 21600"/>
                <a:gd name="T3" fmla="*/ 0 h 21600"/>
                <a:gd name="T4" fmla="*/ 807 w 21600"/>
                <a:gd name="T5" fmla="*/ 41 h 21600"/>
                <a:gd name="T6" fmla="*/ 0 w 21600"/>
                <a:gd name="T7" fmla="*/ 41 h 21600"/>
                <a:gd name="T8" fmla="*/ 0 60000 65536"/>
                <a:gd name="T9" fmla="*/ 0 60000 65536"/>
                <a:gd name="T10" fmla="*/ 0 60000 65536"/>
                <a:gd name="T11" fmla="*/ 0 60000 65536"/>
                <a:gd name="T12" fmla="*/ 3284 w 21600"/>
                <a:gd name="T13" fmla="*/ 508 h 21600"/>
                <a:gd name="T14" fmla="*/ 17312 w 21600"/>
                <a:gd name="T15" fmla="*/ 21092 h 21600"/>
              </a:gdLst>
              <a:ahLst/>
              <a:cxnLst>
                <a:cxn ang="T8">
                  <a:pos x="T0" y="T1"/>
                </a:cxn>
                <a:cxn ang="T9">
                  <a:pos x="T2" y="T3"/>
                </a:cxn>
                <a:cxn ang="T10">
                  <a:pos x="T4" y="T5"/>
                </a:cxn>
                <a:cxn ang="T11">
                  <a:pos x="T6" y="T7"/>
                </a:cxn>
              </a:cxnLst>
              <a:rect l="T12" t="T13" r="T14" b="T15"/>
              <a:pathLst>
                <a:path w="21600" h="21600">
                  <a:moveTo>
                    <a:pt x="2793" y="0"/>
                  </a:moveTo>
                  <a:lnTo>
                    <a:pt x="18806" y="0"/>
                  </a:lnTo>
                  <a:lnTo>
                    <a:pt x="21600" y="21600"/>
                  </a:lnTo>
                  <a:lnTo>
                    <a:pt x="0" y="21600"/>
                  </a:lnTo>
                  <a:lnTo>
                    <a:pt x="2793" y="0"/>
                  </a:lnTo>
                  <a:close/>
                </a:path>
              </a:pathLst>
            </a:custGeom>
            <a:solidFill>
              <a:srgbClr val="FFFFCC"/>
            </a:solidFill>
            <a:ln w="9525">
              <a:solidFill>
                <a:srgbClr val="000000"/>
              </a:solidFill>
              <a:miter lim="800000"/>
              <a:headEnd/>
              <a:tailEnd/>
            </a:ln>
          </p:spPr>
          <p:txBody>
            <a:bodyPr/>
            <a:lstStyle/>
            <a:p>
              <a:r>
                <a:rPr lang="ru-RU"/>
                <a:t>У</a:t>
              </a:r>
            </a:p>
          </p:txBody>
        </p:sp>
      </p:grpSp>
      <p:cxnSp>
        <p:nvCxnSpPr>
          <p:cNvPr id="20" name="Прямая соединительная линия 19"/>
          <p:cNvCxnSpPr>
            <a:stCxn id="20492" idx="0"/>
          </p:cNvCxnSpPr>
          <p:nvPr/>
        </p:nvCxnSpPr>
        <p:spPr>
          <a:xfrm>
            <a:off x="1341438" y="4916488"/>
            <a:ext cx="3659187" cy="1012825"/>
          </a:xfrm>
          <a:prstGeom prst="line">
            <a:avLst/>
          </a:prstGeom>
        </p:spPr>
        <p:style>
          <a:lnRef idx="1">
            <a:schemeClr val="accent1"/>
          </a:lnRef>
          <a:fillRef idx="0">
            <a:schemeClr val="accent1"/>
          </a:fillRef>
          <a:effectRef idx="0">
            <a:schemeClr val="accent1"/>
          </a:effectRef>
          <a:fontRef idx="minor">
            <a:schemeClr val="tx1"/>
          </a:fontRef>
        </p:style>
      </p:cxnSp>
      <p:sp>
        <p:nvSpPr>
          <p:cNvPr id="20484" name="TextBox 20"/>
          <p:cNvSpPr txBox="1">
            <a:spLocks noChangeArrowheads="1"/>
          </p:cNvSpPr>
          <p:nvPr/>
        </p:nvSpPr>
        <p:spPr bwMode="auto">
          <a:xfrm>
            <a:off x="1071563" y="5500688"/>
            <a:ext cx="3287712" cy="708025"/>
          </a:xfrm>
          <a:prstGeom prst="rect">
            <a:avLst/>
          </a:prstGeom>
          <a:noFill/>
          <a:ln w="9525">
            <a:noFill/>
            <a:miter lim="800000"/>
            <a:headEnd/>
            <a:tailEnd/>
          </a:ln>
        </p:spPr>
        <p:txBody>
          <a:bodyPr>
            <a:spAutoFit/>
          </a:bodyPr>
          <a:lstStyle/>
          <a:p>
            <a:r>
              <a:rPr lang="ru-RU" sz="4000" b="1">
                <a:solidFill>
                  <a:srgbClr val="0070C0"/>
                </a:solidFill>
              </a:rPr>
              <a:t>Уважение</a:t>
            </a:r>
          </a:p>
        </p:txBody>
      </p:sp>
      <p:sp>
        <p:nvSpPr>
          <p:cNvPr id="20485" name="TextBox 22"/>
          <p:cNvSpPr txBox="1">
            <a:spLocks noChangeArrowheads="1"/>
          </p:cNvSpPr>
          <p:nvPr/>
        </p:nvSpPr>
        <p:spPr bwMode="auto">
          <a:xfrm>
            <a:off x="3429000" y="357188"/>
            <a:ext cx="4429125" cy="954087"/>
          </a:xfrm>
          <a:prstGeom prst="rect">
            <a:avLst/>
          </a:prstGeom>
          <a:noFill/>
          <a:ln w="9525">
            <a:noFill/>
            <a:miter lim="800000"/>
            <a:headEnd/>
            <a:tailEnd/>
          </a:ln>
        </p:spPr>
        <p:txBody>
          <a:bodyPr>
            <a:spAutoFit/>
          </a:bodyPr>
          <a:lstStyle/>
          <a:p>
            <a:r>
              <a:rPr lang="ru-RU" sz="2800" b="1">
                <a:solidFill>
                  <a:srgbClr val="FF0000"/>
                </a:solidFill>
              </a:rPr>
              <a:t>ЗДОРОВАЯ </a:t>
            </a:r>
          </a:p>
          <a:p>
            <a:r>
              <a:rPr lang="ru-RU" sz="2800" b="1">
                <a:solidFill>
                  <a:srgbClr val="FF0000"/>
                </a:solidFill>
              </a:rPr>
              <a:t>КОНФРОНТАЦИЯ</a:t>
            </a:r>
          </a:p>
        </p:txBody>
      </p:sp>
      <p:sp>
        <p:nvSpPr>
          <p:cNvPr id="20486" name="TextBox 24"/>
          <p:cNvSpPr txBox="1">
            <a:spLocks noChangeArrowheads="1"/>
          </p:cNvSpPr>
          <p:nvPr/>
        </p:nvSpPr>
        <p:spPr bwMode="auto">
          <a:xfrm>
            <a:off x="4000500" y="5072063"/>
            <a:ext cx="6235700" cy="1138237"/>
          </a:xfrm>
          <a:prstGeom prst="rect">
            <a:avLst/>
          </a:prstGeom>
          <a:noFill/>
          <a:ln w="9525">
            <a:noFill/>
            <a:miter lim="800000"/>
            <a:headEnd/>
            <a:tailEnd/>
          </a:ln>
        </p:spPr>
        <p:txBody>
          <a:bodyPr>
            <a:spAutoFit/>
          </a:bodyPr>
          <a:lstStyle/>
          <a:p>
            <a:r>
              <a:rPr lang="ru-RU" sz="4000" b="1">
                <a:solidFill>
                  <a:srgbClr val="00B050"/>
                </a:solidFill>
              </a:rPr>
              <a:t>Эмпатия </a:t>
            </a:r>
            <a:r>
              <a:rPr lang="ru-RU" b="1">
                <a:solidFill>
                  <a:srgbClr val="00B050"/>
                </a:solidFill>
              </a:rPr>
              <a:t> (</a:t>
            </a:r>
            <a:r>
              <a:rPr lang="ru-RU" sz="2800" b="1">
                <a:solidFill>
                  <a:srgbClr val="00B050"/>
                </a:solidFill>
              </a:rPr>
              <a:t>теплота,</a:t>
            </a:r>
          </a:p>
          <a:p>
            <a:r>
              <a:rPr lang="ru-RU" sz="2800" b="1">
                <a:solidFill>
                  <a:srgbClr val="00B050"/>
                </a:solidFill>
              </a:rPr>
              <a:t>             сердечность, забота</a:t>
            </a:r>
            <a:r>
              <a:rPr lang="ru-RU" b="1">
                <a:solidFill>
                  <a:srgbClr val="00B050"/>
                </a:solidFill>
              </a:rPr>
              <a:t>)</a:t>
            </a:r>
          </a:p>
        </p:txBody>
      </p:sp>
      <p:cxnSp>
        <p:nvCxnSpPr>
          <p:cNvPr id="27" name="Прямая соединительная линия 26"/>
          <p:cNvCxnSpPr>
            <a:stCxn id="20492" idx="0"/>
          </p:cNvCxnSpPr>
          <p:nvPr/>
        </p:nvCxnSpPr>
        <p:spPr>
          <a:xfrm>
            <a:off x="1341438" y="4916488"/>
            <a:ext cx="5373687" cy="1727200"/>
          </a:xfrm>
          <a:prstGeom prst="line">
            <a:avLst/>
          </a:prstGeom>
        </p:spPr>
        <p:style>
          <a:lnRef idx="1">
            <a:schemeClr val="accent1"/>
          </a:lnRef>
          <a:fillRef idx="0">
            <a:schemeClr val="accent1"/>
          </a:fillRef>
          <a:effectRef idx="0">
            <a:schemeClr val="accent1"/>
          </a:effectRef>
          <a:fontRef idx="minor">
            <a:schemeClr val="tx1"/>
          </a:fontRef>
        </p:style>
      </p:cxnSp>
      <p:sp>
        <p:nvSpPr>
          <p:cNvPr id="20488" name="TextBox 28"/>
          <p:cNvSpPr txBox="1">
            <a:spLocks noChangeArrowheads="1"/>
          </p:cNvSpPr>
          <p:nvPr/>
        </p:nvSpPr>
        <p:spPr bwMode="auto">
          <a:xfrm>
            <a:off x="3000375" y="2071688"/>
            <a:ext cx="3500438" cy="954087"/>
          </a:xfrm>
          <a:prstGeom prst="rect">
            <a:avLst/>
          </a:prstGeom>
          <a:noFill/>
          <a:ln w="9525">
            <a:noFill/>
            <a:miter lim="800000"/>
            <a:headEnd/>
            <a:tailEnd/>
          </a:ln>
        </p:spPr>
        <p:txBody>
          <a:bodyPr>
            <a:spAutoFit/>
          </a:bodyPr>
          <a:lstStyle/>
          <a:p>
            <a:r>
              <a:rPr lang="ru-RU" sz="2800" b="1">
                <a:solidFill>
                  <a:srgbClr val="7030A0"/>
                </a:solidFill>
              </a:rPr>
              <a:t>ИСКРЕННОСТЬ</a:t>
            </a:r>
          </a:p>
          <a:p>
            <a:r>
              <a:rPr lang="ru-RU" sz="2800" b="1">
                <a:solidFill>
                  <a:srgbClr val="7030A0"/>
                </a:solidFill>
              </a:rPr>
              <a:t>ПОДЛИННОСТЬ</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endParaRPr lang="en-US" smtClean="0"/>
          </a:p>
        </p:txBody>
      </p:sp>
      <p:sp>
        <p:nvSpPr>
          <p:cNvPr id="5123" name="Content Placeholder 2"/>
          <p:cNvSpPr>
            <a:spLocks noGrp="1"/>
          </p:cNvSpPr>
          <p:nvPr>
            <p:ph idx="1"/>
          </p:nvPr>
        </p:nvSpPr>
        <p:spPr/>
        <p:txBody>
          <a:bodyPr/>
          <a:lstStyle/>
          <a:p>
            <a:pPr eaLnBrk="1" hangingPunct="1"/>
            <a:endParaRPr lang="en-US" smtClean="0"/>
          </a:p>
        </p:txBody>
      </p:sp>
      <p:pic>
        <p:nvPicPr>
          <p:cNvPr id="5124" name="Picture 2" descr="H:\MyDocuments\My Pictures\baby-rocco_anne-geddes-stil.jpg"/>
          <p:cNvPicPr>
            <a:picLocks noChangeAspect="1" noChangeArrowheads="1"/>
          </p:cNvPicPr>
          <p:nvPr/>
        </p:nvPicPr>
        <p:blipFill>
          <a:blip r:embed="rId3" cstate="print"/>
          <a:srcRect/>
          <a:stretch>
            <a:fillRect/>
          </a:stretch>
        </p:blipFill>
        <p:spPr bwMode="auto">
          <a:xfrm>
            <a:off x="0" y="0"/>
            <a:ext cx="9150350" cy="6858000"/>
          </a:xfrm>
          <a:prstGeom prst="rect">
            <a:avLst/>
          </a:prstGeom>
          <a:noFill/>
          <a:ln w="9525">
            <a:noFill/>
            <a:miter lim="800000"/>
            <a:headEnd/>
            <a:tailEnd/>
          </a:ln>
        </p:spPr>
      </p:pic>
      <p:sp>
        <p:nvSpPr>
          <p:cNvPr id="5125" name="TextBox 4"/>
          <p:cNvSpPr txBox="1">
            <a:spLocks noChangeArrowheads="1"/>
          </p:cNvSpPr>
          <p:nvPr/>
        </p:nvSpPr>
        <p:spPr bwMode="auto">
          <a:xfrm>
            <a:off x="857250" y="4929188"/>
            <a:ext cx="6429375" cy="954087"/>
          </a:xfrm>
          <a:prstGeom prst="rect">
            <a:avLst/>
          </a:prstGeom>
          <a:noFill/>
          <a:ln w="9525">
            <a:noFill/>
            <a:miter lim="800000"/>
            <a:headEnd/>
            <a:tailEnd/>
          </a:ln>
        </p:spPr>
        <p:txBody>
          <a:bodyPr>
            <a:spAutoFit/>
          </a:bodyPr>
          <a:lstStyle/>
          <a:p>
            <a:r>
              <a:rPr lang="ru-RU" sz="2800" b="1">
                <a:solidFill>
                  <a:srgbClr val="FF3399"/>
                </a:solidFill>
              </a:rPr>
              <a:t> Изначально вы были созданы как -       «Естественный ребенок» </a:t>
            </a:r>
          </a:p>
        </p:txBody>
      </p:sp>
      <p:sp>
        <p:nvSpPr>
          <p:cNvPr id="6" name="TextBox 5"/>
          <p:cNvSpPr txBox="1"/>
          <p:nvPr/>
        </p:nvSpPr>
        <p:spPr>
          <a:xfrm>
            <a:off x="0" y="5786438"/>
            <a:ext cx="9144000" cy="923925"/>
          </a:xfrm>
          <a:prstGeom prst="rect">
            <a:avLst/>
          </a:prstGeom>
          <a:noFill/>
          <a:effectLst>
            <a:outerShdw blurRad="50800" dist="50800" dir="5400000" algn="ctr" rotWithShape="0">
              <a:schemeClr val="tx1"/>
            </a:outerShdw>
          </a:effectLst>
        </p:spPr>
        <p:txBody>
          <a:bodyPr>
            <a:spAutoFit/>
          </a:bodyPr>
          <a:lstStyle/>
          <a:p>
            <a:pPr>
              <a:defRPr/>
            </a:pPr>
            <a:r>
              <a:rPr lang="ru-RU" dirty="0">
                <a:solidFill>
                  <a:srgbClr val="FFFF00"/>
                </a:solidFill>
              </a:rPr>
              <a:t> В ДНК – хромосомной структуре ядра каждой человеческой клетки – заложена возможность большего развития и роста и более высоких достижений и успехов через активное использование этих уникальных человеческих дарований</a:t>
            </a:r>
          </a:p>
        </p:txBody>
      </p:sp>
    </p:spTree>
  </p:cSld>
  <p:clrMapOvr>
    <a:masterClrMapping/>
  </p:clrMapOvr>
  <p:transition advClick="0" advTm="1000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0"/>
          <a:ext cx="9144000" cy="6858000"/>
        </p:xfrm>
        <a:graphic>
          <a:graphicData uri="http://schemas.openxmlformats.org/presentationml/2006/ole">
            <p:oleObj spid="_x0000_s65538" name="Image" r:id="rId4" imgW="13003175" imgH="9752381" progId="">
              <p:embed/>
            </p:oleObj>
          </a:graphicData>
        </a:graphic>
      </p:graphicFrame>
      <p:sp>
        <p:nvSpPr>
          <p:cNvPr id="65539" name="Text Box 3"/>
          <p:cNvSpPr txBox="1">
            <a:spLocks noChangeArrowheads="1"/>
          </p:cNvSpPr>
          <p:nvPr/>
        </p:nvSpPr>
        <p:spPr bwMode="auto">
          <a:xfrm>
            <a:off x="0" y="5688013"/>
            <a:ext cx="9144000" cy="457200"/>
          </a:xfrm>
          <a:prstGeom prst="rect">
            <a:avLst/>
          </a:prstGeom>
          <a:noFill/>
          <a:ln w="9525">
            <a:noFill/>
            <a:miter lim="800000"/>
            <a:headEnd/>
            <a:tailEnd/>
          </a:ln>
          <a:effectLst/>
        </p:spPr>
        <p:txBody>
          <a:bodyPr>
            <a:spAutoFit/>
          </a:bodyPr>
          <a:lstStyle/>
          <a:p>
            <a:pPr eaLnBrk="0" hangingPunct="0">
              <a:spcBef>
                <a:spcPct val="50000"/>
              </a:spcBef>
              <a:defRPr/>
            </a:pPr>
            <a:endParaRPr lang="ru-RU" sz="2400">
              <a:solidFill>
                <a:srgbClr val="000000"/>
              </a:solidFill>
              <a:latin typeface="Times New Roman" pitchFamily="18" charset="0"/>
              <a:cs typeface="+mn-cs"/>
            </a:endParaRPr>
          </a:p>
        </p:txBody>
      </p:sp>
      <p:sp>
        <p:nvSpPr>
          <p:cNvPr id="1028" name="TextBox 5"/>
          <p:cNvSpPr txBox="1">
            <a:spLocks noChangeArrowheads="1"/>
          </p:cNvSpPr>
          <p:nvPr/>
        </p:nvSpPr>
        <p:spPr bwMode="auto">
          <a:xfrm>
            <a:off x="1143000" y="642938"/>
            <a:ext cx="7134225" cy="2308225"/>
          </a:xfrm>
          <a:prstGeom prst="rect">
            <a:avLst/>
          </a:prstGeom>
          <a:noFill/>
          <a:ln w="9525">
            <a:noFill/>
            <a:miter lim="800000"/>
            <a:headEnd/>
            <a:tailEnd/>
          </a:ln>
        </p:spPr>
        <p:txBody>
          <a:bodyPr>
            <a:spAutoFit/>
          </a:bodyPr>
          <a:lstStyle/>
          <a:p>
            <a:r>
              <a:rPr lang="ru-RU" sz="3600" dirty="0">
                <a:solidFill>
                  <a:srgbClr val="FFFF00"/>
                </a:solidFill>
              </a:rPr>
              <a:t>Дом это там, где вас поймут.</a:t>
            </a:r>
          </a:p>
          <a:p>
            <a:r>
              <a:rPr lang="ru-RU" sz="3600" dirty="0">
                <a:solidFill>
                  <a:srgbClr val="FFFF00"/>
                </a:solidFill>
              </a:rPr>
              <a:t>Там, где надеются и ждут.</a:t>
            </a:r>
          </a:p>
          <a:p>
            <a:r>
              <a:rPr lang="ru-RU" sz="3600" dirty="0">
                <a:solidFill>
                  <a:srgbClr val="FFFF00"/>
                </a:solidFill>
              </a:rPr>
              <a:t>Где ты забудешь о плохом –</a:t>
            </a:r>
          </a:p>
          <a:p>
            <a:r>
              <a:rPr lang="ru-RU" sz="3600" dirty="0">
                <a:solidFill>
                  <a:srgbClr val="FFFF00"/>
                </a:solidFill>
              </a:rPr>
              <a:t>Это твой дом.</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mainpic" descr="http://pics.posternazakaz.ru/pnz/product/med/a636c1646d709c4a1126f1314876d555.jpg"/>
          <p:cNvPicPr>
            <a:picLocks noChangeAspect="1" noChangeArrowheads="1"/>
          </p:cNvPicPr>
          <p:nvPr/>
        </p:nvPicPr>
        <p:blipFill>
          <a:blip r:embed="rId3" cstate="print"/>
          <a:srcRect/>
          <a:stretch>
            <a:fillRect/>
          </a:stretch>
        </p:blipFill>
        <p:spPr bwMode="auto">
          <a:xfrm>
            <a:off x="4429125" y="0"/>
            <a:ext cx="4714875" cy="6858000"/>
          </a:xfrm>
          <a:prstGeom prst="rect">
            <a:avLst/>
          </a:prstGeom>
          <a:noFill/>
          <a:ln w="9525">
            <a:noFill/>
            <a:miter lim="800000"/>
            <a:headEnd/>
            <a:tailEnd/>
          </a:ln>
        </p:spPr>
      </p:pic>
      <p:sp>
        <p:nvSpPr>
          <p:cNvPr id="4" name="Прямоугольник 3"/>
          <p:cNvSpPr/>
          <p:nvPr/>
        </p:nvSpPr>
        <p:spPr>
          <a:xfrm>
            <a:off x="214283" y="1714488"/>
            <a:ext cx="4000528" cy="280076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ru-RU" sz="44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Семья - это стартовая площадка для детей</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pics.posternazakaz.ru/pnz/product/med/ed48bdd14ad7166ad5c782d48425eb12.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 name="Прямоугольник 3"/>
          <p:cNvSpPr/>
          <p:nvPr/>
        </p:nvSpPr>
        <p:spPr>
          <a:xfrm>
            <a:off x="0" y="4286256"/>
            <a:ext cx="9144000" cy="20621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defRPr/>
            </a:pPr>
            <a:r>
              <a:rPr lang="ru-RU" sz="3200" b="1" dirty="0">
                <a:solidFill>
                  <a:srgbClr val="FF0000"/>
                </a:solidFill>
                <a:effectLst>
                  <a:outerShdw blurRad="38100" dist="38100" dir="2700000" algn="tl">
                    <a:srgbClr val="000000">
                      <a:alpha val="43137"/>
                    </a:srgbClr>
                  </a:outerShdw>
                </a:effectLst>
              </a:rPr>
              <a:t>Навыки, приобретенные в семье,</a:t>
            </a:r>
          </a:p>
          <a:p>
            <a:pPr>
              <a:defRPr/>
            </a:pPr>
            <a:r>
              <a:rPr lang="ru-RU" sz="3200" b="1" dirty="0">
                <a:solidFill>
                  <a:srgbClr val="FF0000"/>
                </a:solidFill>
                <a:effectLst>
                  <a:outerShdw blurRad="38100" dist="38100" dir="2700000" algn="tl">
                    <a:srgbClr val="000000">
                      <a:alpha val="43137"/>
                    </a:srgbClr>
                  </a:outerShdw>
                </a:effectLst>
              </a:rPr>
              <a:t>помогают детям реализовать свой потенциал, способности и возможности, дает чувство уверенности в будущем. </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0" y="908721"/>
            <a:ext cx="4572000" cy="3693319"/>
          </a:xfrm>
          <a:prstGeom prst="rect">
            <a:avLst/>
          </a:prstGeom>
        </p:spPr>
        <p:txBody>
          <a:bodyPr wrap="square">
            <a:spAutoFit/>
          </a:bodyPr>
          <a:lstStyle/>
          <a:p>
            <a:r>
              <a:rPr lang="ru-RU" dirty="0" smtClean="0"/>
              <a:t>А я, друзья, хочу сказать о том,</a:t>
            </a:r>
            <a:br>
              <a:rPr lang="ru-RU" dirty="0" smtClean="0"/>
            </a:br>
            <a:r>
              <a:rPr lang="ru-RU" dirty="0" smtClean="0"/>
              <a:t>Что сердце наше - это дом,</a:t>
            </a:r>
            <a:br>
              <a:rPr lang="ru-RU" dirty="0" smtClean="0"/>
            </a:br>
            <a:r>
              <a:rPr lang="ru-RU" dirty="0" smtClean="0"/>
              <a:t>Дом с четырьмя его стенами. </a:t>
            </a:r>
            <a:br>
              <a:rPr lang="ru-RU" dirty="0" smtClean="0"/>
            </a:br>
            <a:r>
              <a:rPr lang="ru-RU" dirty="0" smtClean="0"/>
              <a:t>В нем все углы приветливы, теплы,</a:t>
            </a:r>
            <a:br>
              <a:rPr lang="ru-RU" dirty="0" smtClean="0"/>
            </a:br>
            <a:r>
              <a:rPr lang="ru-RU" dirty="0" smtClean="0"/>
              <a:t>В нем счастья свет! </a:t>
            </a:r>
            <a:br>
              <a:rPr lang="ru-RU" dirty="0" smtClean="0"/>
            </a:br>
            <a:r>
              <a:rPr lang="ru-RU" dirty="0" smtClean="0"/>
              <a:t>Как он великолепен! </a:t>
            </a:r>
            <a:br>
              <a:rPr lang="ru-RU" dirty="0" smtClean="0"/>
            </a:br>
            <a:r>
              <a:rPr lang="ru-RU" dirty="0" smtClean="0"/>
              <a:t>И первый угол - это жизнь любви, </a:t>
            </a:r>
            <a:br>
              <a:rPr lang="ru-RU" dirty="0" smtClean="0"/>
            </a:br>
            <a:r>
              <a:rPr lang="ru-RU" dirty="0" smtClean="0"/>
              <a:t>Второй - детей неугомонный лепет, </a:t>
            </a:r>
            <a:br>
              <a:rPr lang="ru-RU" dirty="0" smtClean="0"/>
            </a:br>
            <a:r>
              <a:rPr lang="ru-RU" dirty="0" smtClean="0"/>
              <a:t>А третий - близкие, коллеги и друзья, </a:t>
            </a:r>
            <a:br>
              <a:rPr lang="ru-RU" dirty="0" smtClean="0"/>
            </a:br>
            <a:r>
              <a:rPr lang="ru-RU" dirty="0" smtClean="0"/>
              <a:t>В четвертый - бабушек и дедушек созвали ...</a:t>
            </a:r>
            <a:br>
              <a:rPr lang="ru-RU" dirty="0" smtClean="0"/>
            </a:br>
            <a:r>
              <a:rPr lang="ru-RU" dirty="0" smtClean="0"/>
              <a:t>От всей души желаю я, </a:t>
            </a:r>
            <a:br>
              <a:rPr lang="ru-RU" dirty="0" smtClean="0"/>
            </a:br>
            <a:r>
              <a:rPr lang="ru-RU" dirty="0" smtClean="0"/>
              <a:t>Чтоб Ваши уголки не пустовали!</a:t>
            </a:r>
            <a:br>
              <a:rPr lang="ru-RU" dirty="0" smtClean="0"/>
            </a:br>
            <a:endParaRPr lang="ru-RU" dirty="0"/>
          </a:p>
        </p:txBody>
      </p:sp>
      <p:pic>
        <p:nvPicPr>
          <p:cNvPr id="10242" name="Picture 2" descr="https://encrypted-tbn3.gstatic.com/images?q=tbn:ANd9GcSrSpsFLXFkOhdFImR8uGTit1qpePlsLAIbpXMt6ylVOI5j5yhR4Q"/>
          <p:cNvPicPr>
            <a:picLocks noChangeAspect="1" noChangeArrowheads="1"/>
          </p:cNvPicPr>
          <p:nvPr/>
        </p:nvPicPr>
        <p:blipFill>
          <a:blip r:embed="rId2" cstate="print"/>
          <a:srcRect/>
          <a:stretch>
            <a:fillRect/>
          </a:stretch>
        </p:blipFill>
        <p:spPr bwMode="auto">
          <a:xfrm>
            <a:off x="323528" y="0"/>
            <a:ext cx="1857375" cy="2466975"/>
          </a:xfrm>
          <a:prstGeom prst="rect">
            <a:avLst/>
          </a:prstGeom>
          <a:noFill/>
        </p:spPr>
      </p:pic>
      <p:pic>
        <p:nvPicPr>
          <p:cNvPr id="10244" name="Picture 4" descr="http://womennet.am/wp-content/uploads/2012/09/image243981201.jpg"/>
          <p:cNvPicPr>
            <a:picLocks noChangeAspect="1" noChangeArrowheads="1"/>
          </p:cNvPicPr>
          <p:nvPr/>
        </p:nvPicPr>
        <p:blipFill>
          <a:blip r:embed="rId3" cstate="print"/>
          <a:srcRect/>
          <a:stretch>
            <a:fillRect/>
          </a:stretch>
        </p:blipFill>
        <p:spPr bwMode="auto">
          <a:xfrm>
            <a:off x="5934075" y="3657599"/>
            <a:ext cx="3209925" cy="3200401"/>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http://pics.posternazakaz.ru/pnz/product/med/3a7037f424f2a8faeea7e88ba102c527.jpg"/>
          <p:cNvPicPr>
            <a:picLocks noChangeAspect="1" noChangeArrowheads="1"/>
          </p:cNvPicPr>
          <p:nvPr/>
        </p:nvPicPr>
        <p:blipFill>
          <a:blip r:embed="rId3" cstate="print"/>
          <a:srcRect/>
          <a:stretch>
            <a:fillRect/>
          </a:stretch>
        </p:blipFill>
        <p:spPr bwMode="auto">
          <a:xfrm>
            <a:off x="0" y="0"/>
            <a:ext cx="9121775" cy="6858000"/>
          </a:xfrm>
          <a:prstGeom prst="rect">
            <a:avLst/>
          </a:prstGeom>
          <a:noFill/>
          <a:ln w="9525">
            <a:noFill/>
            <a:miter lim="800000"/>
            <a:headEnd/>
            <a:tailEnd/>
          </a:ln>
        </p:spPr>
      </p:pic>
      <p:sp>
        <p:nvSpPr>
          <p:cNvPr id="11267" name="TextBox 4"/>
          <p:cNvSpPr txBox="1">
            <a:spLocks noChangeArrowheads="1"/>
          </p:cNvSpPr>
          <p:nvPr/>
        </p:nvSpPr>
        <p:spPr bwMode="auto">
          <a:xfrm>
            <a:off x="428625" y="188913"/>
            <a:ext cx="8670925" cy="6862762"/>
          </a:xfrm>
          <a:prstGeom prst="rect">
            <a:avLst/>
          </a:prstGeom>
          <a:noFill/>
          <a:ln w="9525">
            <a:noFill/>
            <a:miter lim="800000"/>
            <a:headEnd/>
            <a:tailEnd/>
          </a:ln>
        </p:spPr>
        <p:txBody>
          <a:bodyPr>
            <a:spAutoFit/>
          </a:bodyPr>
          <a:lstStyle/>
          <a:p>
            <a:r>
              <a:rPr lang="ru-RU" sz="4000" b="1" i="1">
                <a:solidFill>
                  <a:srgbClr val="FF0000"/>
                </a:solidFill>
              </a:rPr>
              <a:t>                      ПЛАН </a:t>
            </a:r>
          </a:p>
          <a:p>
            <a:endParaRPr lang="ru-RU" sz="4000" b="1" i="1">
              <a:solidFill>
                <a:srgbClr val="FF0000"/>
              </a:solidFill>
            </a:endParaRPr>
          </a:p>
          <a:p>
            <a:endParaRPr lang="ru-RU" sz="4000" b="1" i="1">
              <a:solidFill>
                <a:srgbClr val="FF0000"/>
              </a:solidFill>
            </a:endParaRPr>
          </a:p>
          <a:p>
            <a:r>
              <a:rPr lang="ru-RU" sz="4000" b="1" i="1">
                <a:solidFill>
                  <a:srgbClr val="FF0000"/>
                </a:solidFill>
              </a:rPr>
              <a:t>ПО ПОДГОТОВКЕ</a:t>
            </a:r>
          </a:p>
          <a:p>
            <a:r>
              <a:rPr lang="ru-RU" sz="4000" b="1" i="1">
                <a:solidFill>
                  <a:srgbClr val="FF0000"/>
                </a:solidFill>
              </a:rPr>
              <a:t> РЕБЕНКА</a:t>
            </a:r>
          </a:p>
          <a:p>
            <a:endParaRPr lang="ru-RU" sz="4000" b="1" i="1">
              <a:solidFill>
                <a:srgbClr val="FF0000"/>
              </a:solidFill>
            </a:endParaRPr>
          </a:p>
          <a:p>
            <a:endParaRPr lang="ru-RU" sz="4000" b="1" i="1">
              <a:solidFill>
                <a:srgbClr val="FF0000"/>
              </a:solidFill>
            </a:endParaRPr>
          </a:p>
          <a:p>
            <a:endParaRPr lang="ru-RU" sz="4000" b="1" i="1">
              <a:solidFill>
                <a:srgbClr val="FF0000"/>
              </a:solidFill>
            </a:endParaRPr>
          </a:p>
          <a:p>
            <a:r>
              <a:rPr lang="ru-RU" sz="4000" b="1" i="1">
                <a:solidFill>
                  <a:srgbClr val="FF0000"/>
                </a:solidFill>
              </a:rPr>
              <a:t>           </a:t>
            </a:r>
          </a:p>
          <a:p>
            <a:r>
              <a:rPr lang="ru-RU" sz="4000" b="1" i="1">
                <a:solidFill>
                  <a:srgbClr val="FF0000"/>
                </a:solidFill>
              </a:rPr>
              <a:t>К САМОСТОЯТЕЛЬНОЙ ЖИЗНИ</a:t>
            </a:r>
          </a:p>
          <a:p>
            <a:endParaRPr lang="ru-RU" sz="4000" b="1">
              <a:solidFill>
                <a:srgbClr val="FF00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Picture 2"/>
          <p:cNvPicPr>
            <a:picLocks noGrp="1" noChangeAspect="1" noChangeArrowheads="1"/>
          </p:cNvPicPr>
          <p:nvPr>
            <p:ph idx="1"/>
          </p:nvPr>
        </p:nvPicPr>
        <p:blipFill>
          <a:blip r:embed="rId2" cstate="print"/>
          <a:srcRect/>
          <a:stretch>
            <a:fillRect/>
          </a:stretch>
        </p:blipFill>
        <p:spPr bwMode="auto">
          <a:xfrm>
            <a:off x="427317" y="476673"/>
            <a:ext cx="7745084" cy="6328300"/>
          </a:xfrm>
          <a:prstGeom prst="rect">
            <a:avLst/>
          </a:prstGeom>
          <a:ln>
            <a:headEnd/>
            <a:tailEnd/>
          </a:ln>
        </p:spPr>
        <p:style>
          <a:lnRef idx="2">
            <a:schemeClr val="accent3"/>
          </a:lnRef>
          <a:fillRef idx="1">
            <a:schemeClr val="lt1"/>
          </a:fillRef>
          <a:effectRef idx="0">
            <a:schemeClr val="accent3"/>
          </a:effectRef>
          <a:fontRef idx="minor">
            <a:schemeClr val="dk1"/>
          </a:fontRef>
        </p:style>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ics.posternazakaz.ru/pnz/product/med_x2/4b54199149b7c70def2537a46bd2fadc.jpg"/>
          <p:cNvPicPr>
            <a:picLocks noChangeAspect="1" noChangeArrowheads="1"/>
          </p:cNvPicPr>
          <p:nvPr/>
        </p:nvPicPr>
        <p:blipFill>
          <a:blip r:embed="rId3" cstate="print"/>
          <a:srcRect/>
          <a:stretch>
            <a:fillRect/>
          </a:stretch>
        </p:blipFill>
        <p:spPr bwMode="auto">
          <a:xfrm>
            <a:off x="0" y="-71438"/>
            <a:ext cx="9144000" cy="6858001"/>
          </a:xfrm>
          <a:prstGeom prst="rect">
            <a:avLst/>
          </a:prstGeom>
          <a:noFill/>
          <a:ln w="9525">
            <a:noFill/>
            <a:miter lim="800000"/>
            <a:headEnd/>
            <a:tailEnd/>
          </a:ln>
        </p:spPr>
      </p:pic>
      <p:sp>
        <p:nvSpPr>
          <p:cNvPr id="12291" name="TextBox 3"/>
          <p:cNvSpPr txBox="1">
            <a:spLocks noChangeArrowheads="1"/>
          </p:cNvSpPr>
          <p:nvPr/>
        </p:nvSpPr>
        <p:spPr bwMode="auto">
          <a:xfrm>
            <a:off x="0" y="642938"/>
            <a:ext cx="10793413" cy="5508625"/>
          </a:xfrm>
          <a:prstGeom prst="rect">
            <a:avLst/>
          </a:prstGeom>
          <a:noFill/>
          <a:ln w="9525">
            <a:noFill/>
            <a:miter lim="800000"/>
            <a:headEnd/>
            <a:tailEnd/>
          </a:ln>
        </p:spPr>
        <p:txBody>
          <a:bodyPr>
            <a:spAutoFit/>
          </a:bodyPr>
          <a:lstStyle/>
          <a:p>
            <a:pPr marL="800100" lvl="1" indent="-342900">
              <a:buFontTx/>
              <a:buAutoNum type="arabicPeriod"/>
            </a:pPr>
            <a:r>
              <a:rPr lang="ru-RU" sz="3200" b="1" i="1">
                <a:solidFill>
                  <a:srgbClr val="FF0000"/>
                </a:solidFill>
              </a:rPr>
              <a:t>УМЕНИЕ ПРИНИМАТЬ РЕШЕНИЯ:</a:t>
            </a:r>
          </a:p>
          <a:p>
            <a:pPr marL="800100" lvl="1" indent="-342900"/>
            <a:endParaRPr lang="ru-RU" sz="3200" b="1" i="1">
              <a:solidFill>
                <a:srgbClr val="FF0000"/>
              </a:solidFill>
            </a:endParaRPr>
          </a:p>
          <a:p>
            <a:pPr marL="342900" indent="-342900">
              <a:buFontTx/>
              <a:buChar char="-"/>
            </a:pPr>
            <a:r>
              <a:rPr lang="ru-RU" sz="3200" b="1">
                <a:solidFill>
                  <a:srgbClr val="FF0000"/>
                </a:solidFill>
              </a:rPr>
              <a:t>По вопросам здоровья</a:t>
            </a:r>
          </a:p>
          <a:p>
            <a:pPr marL="342900" indent="-342900">
              <a:buFontTx/>
              <a:buChar char="-"/>
            </a:pPr>
            <a:r>
              <a:rPr lang="ru-RU" sz="3200" b="1">
                <a:solidFill>
                  <a:srgbClr val="FF0000"/>
                </a:solidFill>
              </a:rPr>
              <a:t> </a:t>
            </a:r>
            <a:r>
              <a:rPr lang="ru-RU" sz="3200">
                <a:solidFill>
                  <a:srgbClr val="0000FF"/>
                </a:solidFill>
              </a:rPr>
              <a:t>(организация питания, отдыха,</a:t>
            </a:r>
          </a:p>
          <a:p>
            <a:pPr marL="342900" indent="-342900">
              <a:buFontTx/>
              <a:buChar char="-"/>
            </a:pPr>
            <a:r>
              <a:rPr lang="ru-RU" sz="3200">
                <a:solidFill>
                  <a:srgbClr val="0000FF"/>
                </a:solidFill>
              </a:rPr>
              <a:t> физ.подготовки)</a:t>
            </a:r>
          </a:p>
          <a:p>
            <a:pPr marL="342900" indent="-342900">
              <a:buFontTx/>
              <a:buChar char="-"/>
            </a:pPr>
            <a:r>
              <a:rPr lang="ru-RU" sz="3200" b="1">
                <a:solidFill>
                  <a:srgbClr val="FF0000"/>
                </a:solidFill>
              </a:rPr>
              <a:t>По личным вопросам </a:t>
            </a:r>
          </a:p>
          <a:p>
            <a:pPr marL="342900" indent="-342900">
              <a:buFontTx/>
              <a:buChar char="-"/>
            </a:pPr>
            <a:r>
              <a:rPr lang="ru-RU" sz="3200">
                <a:solidFill>
                  <a:srgbClr val="0000FF"/>
                </a:solidFill>
              </a:rPr>
              <a:t>(финансы, карьера, быт…)</a:t>
            </a:r>
          </a:p>
          <a:p>
            <a:pPr marL="342900" indent="-342900">
              <a:buFontTx/>
              <a:buChar char="-"/>
            </a:pPr>
            <a:r>
              <a:rPr lang="ru-RU" sz="3200" b="1">
                <a:solidFill>
                  <a:srgbClr val="FF0000"/>
                </a:solidFill>
              </a:rPr>
              <a:t>По вопросам отношений с </a:t>
            </a:r>
            <a:r>
              <a:rPr lang="ru-RU" sz="2800" b="1">
                <a:solidFill>
                  <a:srgbClr val="FF0000"/>
                </a:solidFill>
              </a:rPr>
              <a:t>другими людьми </a:t>
            </a:r>
          </a:p>
          <a:p>
            <a:pPr marL="342900" indent="-342900"/>
            <a:r>
              <a:rPr lang="ru-RU" sz="3200">
                <a:solidFill>
                  <a:srgbClr val="0000FF"/>
                </a:solidFill>
              </a:rPr>
              <a:t>   (любовь, дружба,  свидания…)</a:t>
            </a:r>
          </a:p>
          <a:p>
            <a:pPr marL="342900" indent="-342900">
              <a:buFontTx/>
              <a:buChar char="-"/>
            </a:pPr>
            <a:r>
              <a:rPr lang="ru-RU" sz="3200" b="1">
                <a:solidFill>
                  <a:srgbClr val="FF0000"/>
                </a:solidFill>
              </a:rPr>
              <a:t>По духовным вопросам </a:t>
            </a:r>
            <a:r>
              <a:rPr lang="ru-RU" sz="3200">
                <a:solidFill>
                  <a:srgbClr val="0000FF"/>
                </a:solidFill>
              </a:rPr>
              <a:t>(грех, вера в Бога,</a:t>
            </a:r>
          </a:p>
          <a:p>
            <a:pPr marL="342900" indent="-342900"/>
            <a:r>
              <a:rPr lang="ru-RU" sz="3200">
                <a:solidFill>
                  <a:srgbClr val="0000FF"/>
                </a:solidFill>
              </a:rPr>
              <a:t>   молитва, церковная жизнь…)</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214290"/>
            <a:ext cx="4572000" cy="624786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ru-RU" sz="4000" b="1" dirty="0">
                <a:ln w="11430"/>
                <a:solidFill>
                  <a:srgbClr val="FF3300"/>
                </a:solidFill>
                <a:effectLst>
                  <a:outerShdw blurRad="50800" dist="39000" dir="5460000" algn="tl">
                    <a:srgbClr val="000000">
                      <a:alpha val="38000"/>
                    </a:srgbClr>
                  </a:outerShdw>
                </a:effectLst>
              </a:rPr>
              <a:t>2.ЧЕРТЫ ХАРАКТЕРА</a:t>
            </a:r>
          </a:p>
          <a:p>
            <a:pPr algn="ctr">
              <a:defRPr/>
            </a:pPr>
            <a:endParaRPr lang="ru-RU" sz="4000" b="1" dirty="0">
              <a:ln w="11430"/>
              <a:solidFill>
                <a:srgbClr val="FF3300"/>
              </a:solidFill>
              <a:effectLst>
                <a:outerShdw blurRad="50800" dist="39000" dir="5460000" algn="tl">
                  <a:srgbClr val="000000">
                    <a:alpha val="38000"/>
                  </a:srgbClr>
                </a:outerShdw>
              </a:effectLst>
            </a:endParaRPr>
          </a:p>
          <a:p>
            <a:pPr algn="ctr">
              <a:defRPr/>
            </a:pP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Вера в Бога</a:t>
            </a:r>
          </a:p>
          <a:p>
            <a:pPr algn="ctr">
              <a:defRPr/>
            </a:pP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Честность</a:t>
            </a:r>
          </a:p>
          <a:p>
            <a:pPr algn="ctr">
              <a:defRPr/>
            </a:pP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Самообладание</a:t>
            </a:r>
          </a:p>
          <a:p>
            <a:pPr algn="ctr">
              <a:defRPr/>
            </a:pPr>
            <a:r>
              <a:rPr lang="ru-RU"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Дисциплиниро-ванность</a:t>
            </a:r>
            <a:endPar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defRPr/>
            </a:pP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Терпение</a:t>
            </a:r>
          </a:p>
          <a:p>
            <a:pPr algn="ctr">
              <a:defRPr/>
            </a:pPr>
            <a:r>
              <a:rPr lang="ru-RU"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Мужество</a:t>
            </a:r>
          </a:p>
        </p:txBody>
      </p:sp>
      <p:pic>
        <p:nvPicPr>
          <p:cNvPr id="13315" name="Picture 2" descr="http://pics.posternazakaz.ru/pnz/product/med_x2/d13ac81c7a6904163f0c49fecdf0f337.jpg"/>
          <p:cNvPicPr>
            <a:picLocks noChangeAspect="1" noChangeArrowheads="1"/>
          </p:cNvPicPr>
          <p:nvPr/>
        </p:nvPicPr>
        <p:blipFill>
          <a:blip r:embed="rId3" cstate="print"/>
          <a:srcRect/>
          <a:stretch>
            <a:fillRect/>
          </a:stretch>
        </p:blipFill>
        <p:spPr bwMode="auto">
          <a:xfrm>
            <a:off x="4643438" y="0"/>
            <a:ext cx="4500562" cy="6900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pics.posternazakaz.ru/pnz/product/med/0a78585a22958bb05bcbfe996090d299.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642910" y="714356"/>
            <a:ext cx="7150727" cy="310854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endPar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Любить Бога</a:t>
            </a: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Любить мужа (жену)</a:t>
            </a: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Любить детей</a:t>
            </a: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Быть хорошим другом</a:t>
            </a: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Усердно работать</a:t>
            </a:r>
          </a:p>
          <a:p>
            <a:pPr algn="ctr">
              <a:defRPr/>
            </a:pPr>
            <a:r>
              <a:rPr lang="ru-RU"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Жертвовать собой ради других</a:t>
            </a:r>
          </a:p>
        </p:txBody>
      </p:sp>
      <p:sp>
        <p:nvSpPr>
          <p:cNvPr id="14340" name="TextBox 3"/>
          <p:cNvSpPr txBox="1">
            <a:spLocks noChangeArrowheads="1"/>
          </p:cNvSpPr>
          <p:nvPr/>
        </p:nvSpPr>
        <p:spPr bwMode="auto">
          <a:xfrm>
            <a:off x="500063" y="285750"/>
            <a:ext cx="7486650" cy="584200"/>
          </a:xfrm>
          <a:prstGeom prst="rect">
            <a:avLst/>
          </a:prstGeom>
          <a:noFill/>
          <a:ln w="9525">
            <a:noFill/>
            <a:miter lim="800000"/>
            <a:headEnd/>
            <a:tailEnd/>
          </a:ln>
        </p:spPr>
        <p:txBody>
          <a:bodyPr>
            <a:spAutoFit/>
          </a:bodyPr>
          <a:lstStyle/>
          <a:p>
            <a:r>
              <a:rPr lang="ru-RU" sz="3200" b="1">
                <a:solidFill>
                  <a:srgbClr val="FF3399"/>
                </a:solidFill>
              </a:rPr>
              <a:t>3. ВЕРНОСТЬ ЖИЗНЕННЫМ ЦЕЛЯМ</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pics.posternazakaz.ru/pnz/product/med_x2/358c74283eefe518296c8fd01c700bf1.jpg"/>
          <p:cNvPicPr>
            <a:picLocks noChangeAspect="1" noChangeArrowheads="1"/>
          </p:cNvPicPr>
          <p:nvPr/>
        </p:nvPicPr>
        <p:blipFill>
          <a:blip r:embed="rId3" cstate="print"/>
          <a:srcRect/>
          <a:stretch>
            <a:fillRect/>
          </a:stretch>
        </p:blipFill>
        <p:spPr bwMode="auto">
          <a:xfrm>
            <a:off x="0" y="0"/>
            <a:ext cx="9185275" cy="6858000"/>
          </a:xfrm>
          <a:prstGeom prst="rect">
            <a:avLst/>
          </a:prstGeom>
          <a:noFill/>
          <a:ln w="9525">
            <a:noFill/>
            <a:miter lim="800000"/>
            <a:headEnd/>
            <a:tailEnd/>
          </a:ln>
        </p:spPr>
      </p:pic>
      <p:sp>
        <p:nvSpPr>
          <p:cNvPr id="15363" name="TextBox 3"/>
          <p:cNvSpPr txBox="1">
            <a:spLocks noChangeArrowheads="1"/>
          </p:cNvSpPr>
          <p:nvPr/>
        </p:nvSpPr>
        <p:spPr bwMode="auto">
          <a:xfrm>
            <a:off x="1214438" y="714375"/>
            <a:ext cx="5997575" cy="646113"/>
          </a:xfrm>
          <a:prstGeom prst="rect">
            <a:avLst/>
          </a:prstGeom>
          <a:noFill/>
          <a:ln w="9525">
            <a:noFill/>
            <a:miter lim="800000"/>
            <a:headEnd/>
            <a:tailEnd/>
          </a:ln>
        </p:spPr>
        <p:txBody>
          <a:bodyPr wrap="none">
            <a:spAutoFit/>
          </a:bodyPr>
          <a:lstStyle/>
          <a:p>
            <a:r>
              <a:rPr lang="ru-RU" sz="3600" b="1">
                <a:solidFill>
                  <a:srgbClr val="FF3300"/>
                </a:solidFill>
              </a:rPr>
              <a:t>4. ЖИЗНЕННЫЕ НАВЫКИ</a:t>
            </a:r>
          </a:p>
        </p:txBody>
      </p:sp>
      <p:sp>
        <p:nvSpPr>
          <p:cNvPr id="15364" name="TextBox 4"/>
          <p:cNvSpPr txBox="1">
            <a:spLocks noChangeArrowheads="1"/>
          </p:cNvSpPr>
          <p:nvPr/>
        </p:nvSpPr>
        <p:spPr bwMode="auto">
          <a:xfrm>
            <a:off x="285750" y="1714500"/>
            <a:ext cx="5929313" cy="4708525"/>
          </a:xfrm>
          <a:prstGeom prst="rect">
            <a:avLst/>
          </a:prstGeom>
          <a:noFill/>
          <a:ln w="9525">
            <a:noFill/>
            <a:miter lim="800000"/>
            <a:headEnd/>
            <a:tailEnd/>
          </a:ln>
        </p:spPr>
        <p:txBody>
          <a:bodyPr>
            <a:spAutoFit/>
          </a:bodyPr>
          <a:lstStyle/>
          <a:p>
            <a:r>
              <a:rPr lang="ru-RU" sz="2800" b="1">
                <a:solidFill>
                  <a:srgbClr val="008000"/>
                </a:solidFill>
              </a:rPr>
              <a:t>Практические навыки           </a:t>
            </a:r>
            <a:r>
              <a:rPr lang="ru-RU"/>
              <a:t>(умение выполнять распорядок дня, готовить пищу, плавать, водить машину, знание правил личной безопасности..)</a:t>
            </a:r>
          </a:p>
          <a:p>
            <a:r>
              <a:rPr lang="ru-RU" sz="2800" b="1">
                <a:solidFill>
                  <a:srgbClr val="008000"/>
                </a:solidFill>
              </a:rPr>
              <a:t>Навыки материального порядка </a:t>
            </a:r>
          </a:p>
          <a:p>
            <a:r>
              <a:rPr lang="ru-RU"/>
              <a:t>(умение укладываться в бюджет, контролировать доходы и расходы, следить за сохранностью имущества …)</a:t>
            </a:r>
          </a:p>
          <a:p>
            <a:r>
              <a:rPr lang="ru-RU" sz="3200" b="1">
                <a:solidFill>
                  <a:srgbClr val="008000"/>
                </a:solidFill>
              </a:rPr>
              <a:t>Навыки жизни в обществе </a:t>
            </a:r>
            <a:r>
              <a:rPr lang="ru-RU"/>
              <a:t>(умение ладить с людьми, отстаивать свою правоту, находить выход из конфликтной ситуации, знание правил хорошего тона, умение при необходимости выстоять в одиночку…)</a:t>
            </a:r>
          </a:p>
          <a:p>
            <a:r>
              <a:rPr lang="ru-RU" sz="3200" b="1">
                <a:solidFill>
                  <a:srgbClr val="008000"/>
                </a:solidFill>
              </a:rPr>
              <a:t>Навыки духовной жизни</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www.baturin-studio.ru/dataphotos/2/29/296edbbec769b29c0132af0fbed1748f.jpg"/>
          <p:cNvPicPr>
            <a:picLocks noChangeAspect="1" noChangeArrowheads="1"/>
          </p:cNvPicPr>
          <p:nvPr/>
        </p:nvPicPr>
        <p:blipFill>
          <a:blip r:embed="rId2" cstate="print"/>
          <a:srcRect/>
          <a:stretch>
            <a:fillRect/>
          </a:stretch>
        </p:blipFill>
        <p:spPr bwMode="auto">
          <a:xfrm>
            <a:off x="467544" y="116632"/>
            <a:ext cx="5124450" cy="3419475"/>
          </a:xfrm>
          <a:prstGeom prst="rect">
            <a:avLst/>
          </a:prstGeom>
          <a:noFill/>
        </p:spPr>
      </p:pic>
      <p:pic>
        <p:nvPicPr>
          <p:cNvPr id="48130" name="Picture 2" descr="Автотрек электрический на батарейках Детский магазин - Товар…"/>
          <p:cNvPicPr>
            <a:picLocks noChangeAspect="1" noChangeArrowheads="1"/>
          </p:cNvPicPr>
          <p:nvPr/>
        </p:nvPicPr>
        <p:blipFill>
          <a:blip r:embed="rId3" cstate="print"/>
          <a:srcRect/>
          <a:stretch>
            <a:fillRect/>
          </a:stretch>
        </p:blipFill>
        <p:spPr bwMode="auto">
          <a:xfrm>
            <a:off x="3347864" y="3789040"/>
            <a:ext cx="2992259" cy="2917453"/>
          </a:xfrm>
          <a:prstGeom prst="rect">
            <a:avLst/>
          </a:prstGeom>
          <a:noFill/>
        </p:spPr>
      </p:pic>
      <p:pic>
        <p:nvPicPr>
          <p:cNvPr id="48132" name="Picture 4" descr="Детские кроватки из дсп - ДСП продажа"/>
          <p:cNvPicPr>
            <a:picLocks noChangeAspect="1" noChangeArrowheads="1"/>
          </p:cNvPicPr>
          <p:nvPr/>
        </p:nvPicPr>
        <p:blipFill>
          <a:blip r:embed="rId4" cstate="print"/>
          <a:srcRect/>
          <a:stretch>
            <a:fillRect/>
          </a:stretch>
        </p:blipFill>
        <p:spPr bwMode="auto">
          <a:xfrm>
            <a:off x="6012160" y="476672"/>
            <a:ext cx="2987824" cy="3979782"/>
          </a:xfrm>
          <a:prstGeom prst="rect">
            <a:avLst/>
          </a:prstGeom>
          <a:noFill/>
        </p:spPr>
      </p:pic>
      <p:pic>
        <p:nvPicPr>
          <p:cNvPr id="48134" name="Picture 6" descr="AVON и мы, Галерея AVON - Кармашки для детской кроватки"/>
          <p:cNvPicPr>
            <a:picLocks noChangeAspect="1" noChangeArrowheads="1"/>
          </p:cNvPicPr>
          <p:nvPr/>
        </p:nvPicPr>
        <p:blipFill>
          <a:blip r:embed="rId5" cstate="print"/>
          <a:srcRect/>
          <a:stretch>
            <a:fillRect/>
          </a:stretch>
        </p:blipFill>
        <p:spPr bwMode="auto">
          <a:xfrm>
            <a:off x="251520" y="3717032"/>
            <a:ext cx="2780308" cy="2780308"/>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pics.posternazakaz.ru/pnz/product/med/46afdeb902f59250640490c22bfe2abe.jpg"/>
          <p:cNvPicPr>
            <a:picLocks noChangeAspect="1" noChangeArrowheads="1"/>
          </p:cNvPicPr>
          <p:nvPr/>
        </p:nvPicPr>
        <p:blipFill>
          <a:blip r:embed="rId3" cstate="print"/>
          <a:srcRect/>
          <a:stretch>
            <a:fillRect/>
          </a:stretch>
        </p:blipFill>
        <p:spPr bwMode="auto">
          <a:xfrm>
            <a:off x="-49213" y="71438"/>
            <a:ext cx="9193213" cy="6858000"/>
          </a:xfrm>
          <a:prstGeom prst="rect">
            <a:avLst/>
          </a:prstGeom>
          <a:noFill/>
          <a:ln w="9525">
            <a:noFill/>
            <a:miter lim="800000"/>
            <a:headEnd/>
            <a:tailEnd/>
          </a:ln>
        </p:spPr>
      </p:pic>
      <p:sp>
        <p:nvSpPr>
          <p:cNvPr id="16387" name="TextBox 6"/>
          <p:cNvSpPr txBox="1">
            <a:spLocks noChangeArrowheads="1"/>
          </p:cNvSpPr>
          <p:nvPr/>
        </p:nvSpPr>
        <p:spPr bwMode="auto">
          <a:xfrm>
            <a:off x="500063" y="357188"/>
            <a:ext cx="8358187" cy="954087"/>
          </a:xfrm>
          <a:prstGeom prst="rect">
            <a:avLst/>
          </a:prstGeom>
          <a:noFill/>
          <a:ln w="9525">
            <a:noFill/>
            <a:miter lim="800000"/>
            <a:headEnd/>
            <a:tailEnd/>
          </a:ln>
        </p:spPr>
        <p:txBody>
          <a:bodyPr>
            <a:spAutoFit/>
          </a:bodyPr>
          <a:lstStyle/>
          <a:p>
            <a:r>
              <a:rPr lang="ru-RU" sz="2800" b="1" i="1">
                <a:solidFill>
                  <a:srgbClr val="FF0000"/>
                </a:solidFill>
              </a:rPr>
              <a:t>5. УМЕНИЕ поддерживать длительные отношения с людьми</a:t>
            </a:r>
          </a:p>
        </p:txBody>
      </p:sp>
      <p:sp>
        <p:nvSpPr>
          <p:cNvPr id="16388" name="TextBox 7"/>
          <p:cNvSpPr txBox="1">
            <a:spLocks noChangeArrowheads="1"/>
          </p:cNvSpPr>
          <p:nvPr/>
        </p:nvSpPr>
        <p:spPr bwMode="auto">
          <a:xfrm>
            <a:off x="357188" y="4214813"/>
            <a:ext cx="5583237" cy="1938337"/>
          </a:xfrm>
          <a:prstGeom prst="rect">
            <a:avLst/>
          </a:prstGeom>
          <a:noFill/>
          <a:ln w="9525">
            <a:noFill/>
            <a:miter lim="800000"/>
            <a:headEnd/>
            <a:tailEnd/>
          </a:ln>
        </p:spPr>
        <p:txBody>
          <a:bodyPr>
            <a:spAutoFit/>
          </a:bodyPr>
          <a:lstStyle/>
          <a:p>
            <a:r>
              <a:rPr lang="ru-RU" sz="2400" b="1">
                <a:solidFill>
                  <a:srgbClr val="FF0000"/>
                </a:solidFill>
              </a:rPr>
              <a:t>Навыки общения</a:t>
            </a:r>
          </a:p>
          <a:p>
            <a:r>
              <a:rPr lang="ru-RU" sz="2400" b="1">
                <a:solidFill>
                  <a:srgbClr val="FF0000"/>
                </a:solidFill>
              </a:rPr>
              <a:t>Взаимопомощи</a:t>
            </a:r>
          </a:p>
          <a:p>
            <a:r>
              <a:rPr lang="ru-RU" sz="2400" b="1">
                <a:solidFill>
                  <a:srgbClr val="FF0000"/>
                </a:solidFill>
              </a:rPr>
              <a:t>Сострадания</a:t>
            </a:r>
          </a:p>
          <a:p>
            <a:r>
              <a:rPr lang="ru-RU" sz="2400" b="1">
                <a:solidFill>
                  <a:srgbClr val="FF0000"/>
                </a:solidFill>
              </a:rPr>
              <a:t>Уважения</a:t>
            </a:r>
          </a:p>
          <a:p>
            <a:r>
              <a:rPr lang="ru-RU" sz="2400" b="1">
                <a:solidFill>
                  <a:srgbClr val="FF0000"/>
                </a:solidFill>
              </a:rPr>
              <a:t>Умение  разрешать конфликты</a:t>
            </a:r>
          </a:p>
        </p:txBody>
      </p:sp>
    </p:spTree>
  </p:cSld>
  <p:clrMapOvr>
    <a:masterClrMapping/>
  </p:clrMapOvr>
  <p:transition spd="med">
    <p:diamond/>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pics.posternazakaz.ru/pnz/product/med/793b6063119f5c587aa957f35d5c1ab2.jpg"/>
          <p:cNvPicPr>
            <a:picLocks noChangeAspect="1" noChangeArrowheads="1"/>
          </p:cNvPicPr>
          <p:nvPr/>
        </p:nvPicPr>
        <p:blipFill>
          <a:blip r:embed="rId3" cstate="print"/>
          <a:srcRect/>
          <a:stretch>
            <a:fillRect/>
          </a:stretch>
        </p:blipFill>
        <p:spPr bwMode="auto">
          <a:xfrm>
            <a:off x="4460875" y="0"/>
            <a:ext cx="4683125" cy="6858000"/>
          </a:xfrm>
          <a:prstGeom prst="rect">
            <a:avLst/>
          </a:prstGeom>
          <a:noFill/>
          <a:ln w="9525">
            <a:noFill/>
            <a:miter lim="800000"/>
            <a:headEnd/>
            <a:tailEnd/>
          </a:ln>
        </p:spPr>
      </p:pic>
      <p:sp>
        <p:nvSpPr>
          <p:cNvPr id="31747" name="TextBox 6"/>
          <p:cNvSpPr txBox="1">
            <a:spLocks noChangeArrowheads="1"/>
          </p:cNvSpPr>
          <p:nvPr/>
        </p:nvSpPr>
        <p:spPr bwMode="auto">
          <a:xfrm>
            <a:off x="428625" y="1000125"/>
            <a:ext cx="3905250" cy="5016500"/>
          </a:xfrm>
          <a:prstGeom prst="rect">
            <a:avLst/>
          </a:prstGeom>
          <a:noFill/>
          <a:ln w="9525">
            <a:noFill/>
            <a:miter lim="800000"/>
            <a:headEnd/>
            <a:tailEnd/>
          </a:ln>
        </p:spPr>
        <p:txBody>
          <a:bodyPr>
            <a:spAutoFit/>
          </a:bodyPr>
          <a:lstStyle/>
          <a:p>
            <a:r>
              <a:rPr lang="ru-RU" sz="3200">
                <a:solidFill>
                  <a:srgbClr val="FF3399"/>
                </a:solidFill>
              </a:rPr>
              <a:t>Дети имеют право на:</a:t>
            </a:r>
          </a:p>
          <a:p>
            <a:endParaRPr lang="ru-RU" sz="3200">
              <a:solidFill>
                <a:srgbClr val="FF3399"/>
              </a:solidFill>
            </a:endParaRPr>
          </a:p>
          <a:p>
            <a:pPr>
              <a:buFontTx/>
              <a:buChar char="-"/>
            </a:pPr>
            <a:r>
              <a:rPr lang="ru-RU" sz="3200">
                <a:solidFill>
                  <a:srgbClr val="FF3399"/>
                </a:solidFill>
              </a:rPr>
              <a:t>Развивающие игрушки</a:t>
            </a:r>
          </a:p>
          <a:p>
            <a:pPr>
              <a:buFontTx/>
              <a:buChar char="-"/>
            </a:pPr>
            <a:r>
              <a:rPr lang="ru-RU" sz="3200">
                <a:solidFill>
                  <a:srgbClr val="FF3399"/>
                </a:solidFill>
              </a:rPr>
              <a:t>- Своевременный медосмотр</a:t>
            </a:r>
          </a:p>
          <a:p>
            <a:pPr>
              <a:buFontTx/>
              <a:buChar char="-"/>
            </a:pPr>
            <a:r>
              <a:rPr lang="ru-RU" sz="3200">
                <a:solidFill>
                  <a:srgbClr val="FF3399"/>
                </a:solidFill>
              </a:rPr>
              <a:t>- Общение с родственниками</a:t>
            </a:r>
          </a:p>
          <a:p>
            <a:pPr>
              <a:buFontTx/>
              <a:buChar char="-"/>
            </a:pPr>
            <a:r>
              <a:rPr lang="ru-RU" sz="3200">
                <a:solidFill>
                  <a:srgbClr val="FF3399"/>
                </a:solidFill>
              </a:rPr>
              <a:t>- и др.</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клипарт\Clipart\Люди\Общее\0003242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 name="TextBox 5"/>
          <p:cNvSpPr txBox="1"/>
          <p:nvPr/>
        </p:nvSpPr>
        <p:spPr>
          <a:xfrm>
            <a:off x="628650" y="5646738"/>
            <a:ext cx="8015288" cy="830262"/>
          </a:xfrm>
          <a:prstGeom prst="rect">
            <a:avLst/>
          </a:prstGeom>
          <a:solidFill>
            <a:schemeClr val="tx1">
              <a:alpha val="49000"/>
            </a:schemeClr>
          </a:solidFill>
        </p:spPr>
        <p:txBody>
          <a:bodyPr wrap="none">
            <a:spAutoFit/>
          </a:bodyPr>
          <a:lstStyle/>
          <a:p>
            <a:pPr>
              <a:defRPr/>
            </a:pPr>
            <a:r>
              <a:rPr lang="ru-RU" sz="4800" b="1" i="1" dirty="0">
                <a:solidFill>
                  <a:srgbClr val="FF0000"/>
                </a:solidFill>
                <a:cs typeface="+mn-cs"/>
              </a:rPr>
              <a:t>Язык 1:слова поощрения</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029" descr="E:\запись клипарды\Misc\271565-001.jpg"/>
          <p:cNvPicPr>
            <a:picLocks noChangeAspect="1" noChangeArrowheads="1"/>
          </p:cNvPicPr>
          <p:nvPr/>
        </p:nvPicPr>
        <p:blipFill>
          <a:blip r:embed="rId3" cstate="print"/>
          <a:srcRect/>
          <a:stretch>
            <a:fillRect/>
          </a:stretch>
        </p:blipFill>
        <p:spPr bwMode="auto">
          <a:xfrm>
            <a:off x="1785938" y="0"/>
            <a:ext cx="56435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клипарт\картинки на разные темы\people\C04-25-0697.jpg"/>
          <p:cNvPicPr>
            <a:picLocks noChangeAspect="1" noChangeArrowheads="1"/>
          </p:cNvPicPr>
          <p:nvPr/>
        </p:nvPicPr>
        <p:blipFill>
          <a:blip r:embed="rId3" cstate="print"/>
          <a:srcRect/>
          <a:stretch>
            <a:fillRect/>
          </a:stretch>
        </p:blipFill>
        <p:spPr bwMode="auto">
          <a:xfrm>
            <a:off x="0" y="0"/>
            <a:ext cx="9228138" cy="7086600"/>
          </a:xfrm>
          <a:prstGeom prst="rect">
            <a:avLst/>
          </a:prstGeom>
          <a:noFill/>
          <a:ln w="9525">
            <a:noFill/>
            <a:miter lim="800000"/>
            <a:headEnd/>
            <a:tailEnd/>
          </a:ln>
        </p:spPr>
      </p:pic>
      <p:sp>
        <p:nvSpPr>
          <p:cNvPr id="3" name="TextBox 2"/>
          <p:cNvSpPr txBox="1"/>
          <p:nvPr/>
        </p:nvSpPr>
        <p:spPr>
          <a:xfrm>
            <a:off x="76200" y="4876800"/>
            <a:ext cx="9220200" cy="1077913"/>
          </a:xfrm>
          <a:prstGeom prst="rect">
            <a:avLst/>
          </a:prstGeom>
          <a:noFill/>
        </p:spPr>
        <p:txBody>
          <a:bodyPr>
            <a:spAutoFit/>
          </a:bodyPr>
          <a:lstStyle/>
          <a:p>
            <a:pPr>
              <a:defRPr/>
            </a:pPr>
            <a:r>
              <a:rPr lang="ru-RU" sz="3200" dirty="0">
                <a:solidFill>
                  <a:srgbClr val="FF3300"/>
                </a:solidFill>
                <a:latin typeface="Calibri"/>
                <a:cs typeface="+mn-cs"/>
              </a:rPr>
              <a:t>Если сейчас вы не хотите войти в мир ребенка, </a:t>
            </a:r>
          </a:p>
          <a:p>
            <a:pPr>
              <a:defRPr/>
            </a:pPr>
            <a:r>
              <a:rPr lang="ru-RU" sz="3200" dirty="0">
                <a:solidFill>
                  <a:srgbClr val="FF3300"/>
                </a:solidFill>
                <a:latin typeface="Calibri"/>
                <a:cs typeface="+mn-cs"/>
              </a:rPr>
              <a:t>потом он сам не пустит вас туда.</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D:\клипарт\картинки на разные темы\people\C04-25-0728.jpg"/>
          <p:cNvPicPr>
            <a:picLocks noChangeAspect="1" noChangeArrowheads="1"/>
          </p:cNvPicPr>
          <p:nvPr/>
        </p:nvPicPr>
        <p:blipFill>
          <a:blip r:embed="rId3" cstate="print"/>
          <a:srcRect/>
          <a:stretch>
            <a:fillRect/>
          </a:stretch>
        </p:blipFill>
        <p:spPr bwMode="auto">
          <a:xfrm>
            <a:off x="0" y="0"/>
            <a:ext cx="9144000" cy="7086600"/>
          </a:xfrm>
          <a:prstGeom prst="rect">
            <a:avLst/>
          </a:prstGeom>
          <a:noFill/>
          <a:ln w="9525">
            <a:noFill/>
            <a:miter lim="800000"/>
            <a:headEnd/>
            <a:tailEnd/>
          </a:ln>
        </p:spPr>
      </p:pic>
      <p:sp>
        <p:nvSpPr>
          <p:cNvPr id="3" name="TextBox 2"/>
          <p:cNvSpPr txBox="1"/>
          <p:nvPr/>
        </p:nvSpPr>
        <p:spPr>
          <a:xfrm>
            <a:off x="179388" y="5445125"/>
            <a:ext cx="9015412" cy="1631950"/>
          </a:xfrm>
          <a:prstGeom prst="rect">
            <a:avLst/>
          </a:prstGeom>
          <a:solidFill>
            <a:srgbClr val="FFCC99"/>
          </a:solidFill>
        </p:spPr>
        <p:txBody>
          <a:bodyPr>
            <a:spAutoFit/>
          </a:bodyPr>
          <a:lstStyle/>
          <a:p>
            <a:pPr>
              <a:defRPr/>
            </a:pPr>
            <a:r>
              <a:rPr lang="ru-RU" sz="2000" b="1" dirty="0">
                <a:solidFill>
                  <a:srgbClr val="FF0000"/>
                </a:solidFill>
                <a:latin typeface="Arial"/>
                <a:cs typeface="+mn-cs"/>
              </a:rPr>
              <a:t>«И за эти годы я поняла, что, пока дети маленькие, все другие </a:t>
            </a:r>
          </a:p>
          <a:p>
            <a:pPr>
              <a:defRPr/>
            </a:pPr>
            <a:r>
              <a:rPr lang="ru-RU" sz="2000" b="1" dirty="0">
                <a:solidFill>
                  <a:srgbClr val="FF0000"/>
                </a:solidFill>
                <a:latin typeface="Arial"/>
                <a:cs typeface="+mn-cs"/>
              </a:rPr>
              <a:t>интересы- работа, личностное развитие- должны отойти на второй </a:t>
            </a:r>
          </a:p>
          <a:p>
            <a:pPr>
              <a:defRPr/>
            </a:pPr>
            <a:r>
              <a:rPr lang="ru-RU" sz="2000" b="1" dirty="0">
                <a:solidFill>
                  <a:srgbClr val="FF0000"/>
                </a:solidFill>
                <a:latin typeface="Arial"/>
                <a:cs typeface="+mn-cs"/>
              </a:rPr>
              <a:t>план. Главный фокус внимания должен сосредоточиться на детях.</a:t>
            </a:r>
          </a:p>
          <a:p>
            <a:pPr>
              <a:defRPr/>
            </a:pPr>
            <a:r>
              <a:rPr lang="ru-RU" sz="2000" b="1" dirty="0">
                <a:solidFill>
                  <a:srgbClr val="FF0000"/>
                </a:solidFill>
                <a:latin typeface="Arial"/>
                <a:cs typeface="+mn-cs"/>
              </a:rPr>
              <a:t>на этой критической стадии их развития, ты должен вкладывать в </a:t>
            </a:r>
          </a:p>
          <a:p>
            <a:pPr>
              <a:defRPr/>
            </a:pPr>
            <a:r>
              <a:rPr lang="ru-RU" sz="2000" b="1" dirty="0">
                <a:solidFill>
                  <a:srgbClr val="FF0000"/>
                </a:solidFill>
                <a:latin typeface="Arial"/>
                <a:cs typeface="+mn-cs"/>
              </a:rPr>
              <a:t>них всю себя.»</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2377"/>
          <p:cNvPicPr>
            <a:picLocks noChangeAspect="1" noChangeArrowheads="1"/>
          </p:cNvPicPr>
          <p:nvPr/>
        </p:nvPicPr>
        <p:blipFill>
          <a:blip r:embed="rId3" cstate="print"/>
          <a:srcRect/>
          <a:stretch>
            <a:fillRect/>
          </a:stretch>
        </p:blipFill>
        <p:spPr bwMode="auto">
          <a:xfrm>
            <a:off x="1600200" y="1828800"/>
            <a:ext cx="6392863" cy="4278313"/>
          </a:xfrm>
          <a:prstGeom prst="rect">
            <a:avLst/>
          </a:prstGeom>
          <a:noFill/>
          <a:ln w="9525">
            <a:noFill/>
            <a:miter lim="800000"/>
            <a:headEnd/>
            <a:tailEnd/>
          </a:ln>
        </p:spPr>
      </p:pic>
      <p:sp>
        <p:nvSpPr>
          <p:cNvPr id="5" name="TextBox 4"/>
          <p:cNvSpPr txBox="1"/>
          <p:nvPr/>
        </p:nvSpPr>
        <p:spPr>
          <a:xfrm>
            <a:off x="381000" y="457200"/>
            <a:ext cx="8716963" cy="1016000"/>
          </a:xfrm>
          <a:prstGeom prst="rect">
            <a:avLst/>
          </a:prstGeom>
          <a:noFill/>
        </p:spPr>
        <p:txBody>
          <a:bodyPr wrap="none">
            <a:spAutoFit/>
          </a:bodyPr>
          <a:lstStyle/>
          <a:p>
            <a:pPr>
              <a:defRPr/>
            </a:pPr>
            <a:r>
              <a:rPr lang="ru-RU" sz="2000" dirty="0">
                <a:solidFill>
                  <a:srgbClr val="000000"/>
                </a:solidFill>
                <a:latin typeface="Arial"/>
                <a:cs typeface="+mn-cs"/>
              </a:rPr>
              <a:t>«Если бы  можно было повернуть время вспять,- мы уделяли бы детям</a:t>
            </a:r>
          </a:p>
          <a:p>
            <a:pPr>
              <a:defRPr/>
            </a:pPr>
            <a:r>
              <a:rPr lang="ru-RU" sz="2000" dirty="0">
                <a:solidFill>
                  <a:srgbClr val="000000"/>
                </a:solidFill>
                <a:latin typeface="Arial"/>
                <a:cs typeface="+mn-cs"/>
              </a:rPr>
              <a:t>  все свое внимание, особенно когда они были маленькими.  </a:t>
            </a:r>
          </a:p>
          <a:p>
            <a:pPr>
              <a:defRPr/>
            </a:pPr>
            <a:r>
              <a:rPr lang="ru-RU" sz="2000" dirty="0">
                <a:solidFill>
                  <a:srgbClr val="000000"/>
                </a:solidFill>
                <a:latin typeface="Arial"/>
                <a:cs typeface="+mn-cs"/>
              </a:rPr>
              <a:t>  И теперь было бы все совсем по – другому».</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ttp://pics.posternazakaz.ru/pnz/product/med/d4ef0e86e33a5eaa0cbe89a4c09d707b.jpg"/>
          <p:cNvPicPr>
            <a:picLocks noChangeAspect="1" noChangeArrowheads="1"/>
          </p:cNvPicPr>
          <p:nvPr/>
        </p:nvPicPr>
        <p:blipFill>
          <a:blip r:embed="rId3" cstate="print"/>
          <a:srcRect/>
          <a:stretch>
            <a:fillRect/>
          </a:stretch>
        </p:blipFill>
        <p:spPr bwMode="auto">
          <a:xfrm>
            <a:off x="3286125" y="2641600"/>
            <a:ext cx="5857875" cy="4216400"/>
          </a:xfrm>
          <a:prstGeom prst="rect">
            <a:avLst/>
          </a:prstGeom>
          <a:noFill/>
          <a:ln w="9525">
            <a:noFill/>
            <a:miter lim="800000"/>
            <a:headEnd/>
            <a:tailEnd/>
          </a:ln>
        </p:spPr>
      </p:pic>
      <p:sp>
        <p:nvSpPr>
          <p:cNvPr id="22531" name="TextBox 4"/>
          <p:cNvSpPr txBox="1">
            <a:spLocks noChangeArrowheads="1"/>
          </p:cNvSpPr>
          <p:nvPr/>
        </p:nvSpPr>
        <p:spPr bwMode="auto">
          <a:xfrm>
            <a:off x="357188" y="1143000"/>
            <a:ext cx="7929562" cy="2124075"/>
          </a:xfrm>
          <a:prstGeom prst="rect">
            <a:avLst/>
          </a:prstGeom>
          <a:noFill/>
          <a:ln w="9525">
            <a:noFill/>
            <a:miter lim="800000"/>
            <a:headEnd/>
            <a:tailEnd/>
          </a:ln>
        </p:spPr>
        <p:txBody>
          <a:bodyPr>
            <a:spAutoFit/>
          </a:bodyPr>
          <a:lstStyle/>
          <a:p>
            <a:r>
              <a:rPr lang="ru-RU" sz="4400">
                <a:solidFill>
                  <a:srgbClr val="FF0000"/>
                </a:solidFill>
              </a:rPr>
              <a:t>Стройте свои взаимоотношения с каждым  ребенком</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Акклиматизация у детей на море"/>
          <p:cNvPicPr>
            <a:picLocks noChangeAspect="1" noChangeArrowheads="1"/>
          </p:cNvPicPr>
          <p:nvPr/>
        </p:nvPicPr>
        <p:blipFill>
          <a:blip r:embed="rId2" cstate="print"/>
          <a:srcRect/>
          <a:stretch>
            <a:fillRect/>
          </a:stretch>
        </p:blipFill>
        <p:spPr bwMode="auto">
          <a:xfrm>
            <a:off x="251520" y="620688"/>
            <a:ext cx="4032448" cy="3110746"/>
          </a:xfrm>
          <a:prstGeom prst="rect">
            <a:avLst/>
          </a:prstGeom>
          <a:noFill/>
        </p:spPr>
      </p:pic>
      <p:pic>
        <p:nvPicPr>
          <p:cNvPr id="3" name="Picture 3" descr="Картинки &quot;Семья&quot;"/>
          <p:cNvPicPr>
            <a:picLocks noChangeAspect="1" noChangeArrowheads="1"/>
          </p:cNvPicPr>
          <p:nvPr/>
        </p:nvPicPr>
        <p:blipFill>
          <a:blip r:embed="rId3" cstate="print"/>
          <a:srcRect/>
          <a:stretch>
            <a:fillRect/>
          </a:stretch>
        </p:blipFill>
        <p:spPr bwMode="auto">
          <a:xfrm>
            <a:off x="3347864" y="2924944"/>
            <a:ext cx="4762500" cy="3571875"/>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descr="http://pics.posternazakaz.ru/pnz/product/med_x2/0db2f82e4eef06c9008d344ecd4f8f5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4099" name="Rectangle 4"/>
          <p:cNvSpPr>
            <a:spLocks noChangeArrowheads="1"/>
          </p:cNvSpPr>
          <p:nvPr/>
        </p:nvSpPr>
        <p:spPr bwMode="auto">
          <a:xfrm>
            <a:off x="0" y="1458913"/>
            <a:ext cx="9144000" cy="4278312"/>
          </a:xfrm>
          <a:prstGeom prst="rect">
            <a:avLst/>
          </a:prstGeom>
          <a:noFill/>
          <a:ln w="9525">
            <a:noFill/>
            <a:miter lim="800000"/>
            <a:headEnd/>
            <a:tailEnd/>
          </a:ln>
        </p:spPr>
        <p:txBody>
          <a:bodyPr anchor="ctr">
            <a:spAutoFit/>
          </a:bodyPr>
          <a:lstStyle/>
          <a:p>
            <a:pPr eaLnBrk="0" hangingPunct="0"/>
            <a:r>
              <a:rPr lang="ru-RU" sz="1600" b="1">
                <a:solidFill>
                  <a:srgbClr val="002060"/>
                </a:solidFill>
                <a:latin typeface="Verdana" pitchFamily="34" charset="0"/>
                <a:cs typeface="Times New Roman" pitchFamily="18" charset="0"/>
              </a:rPr>
              <a:t>Я знаю, в прошлое вернуться </a:t>
            </a:r>
            <a:r>
              <a:rPr lang="ru-RU" sz="1600" b="1">
                <a:solidFill>
                  <a:srgbClr val="002060"/>
                </a:solidFill>
                <a:latin typeface="Calibri" pitchFamily="34" charset="0"/>
                <a:cs typeface="Times New Roman" pitchFamily="18" charset="0"/>
              </a:rPr>
              <a:t> </a:t>
            </a:r>
            <a:r>
              <a:rPr lang="ru-RU" sz="1600" b="1">
                <a:solidFill>
                  <a:srgbClr val="002060"/>
                </a:solidFill>
                <a:latin typeface="Verdana" pitchFamily="34" charset="0"/>
                <a:cs typeface="Times New Roman" pitchFamily="18" charset="0"/>
              </a:rPr>
              <a:t>не дано,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Я знаю, в прошлое вернуться невозможно,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Но хочется вернуться все равно,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И прикоснуться к детству осторожно.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К хрустальному сосуду, к роднику,</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К тончайшей паутине среди лета,</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К сосульке хрупкой, к школьному звонку</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И к первому любимому поэту.</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К родимой маме с добрыми руками,</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К подруженьке, живущей через дом,</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И к полю ржи, куда за васильками </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Мы часто бегали вдвоем.</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Я знаю в прошлое вернуться не дано,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Я знаю в прошлое вернуться невозможно,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Но хочется вернуться все равно</a:t>
            </a:r>
            <a:br>
              <a:rPr lang="ru-RU" sz="1600" b="1">
                <a:solidFill>
                  <a:srgbClr val="002060"/>
                </a:solidFill>
                <a:latin typeface="Verdana" pitchFamily="34" charset="0"/>
                <a:cs typeface="Times New Roman" pitchFamily="18" charset="0"/>
              </a:rPr>
            </a:br>
            <a:r>
              <a:rPr lang="ru-RU" sz="1600" b="1">
                <a:solidFill>
                  <a:srgbClr val="002060"/>
                </a:solidFill>
                <a:latin typeface="Verdana" pitchFamily="34" charset="0"/>
                <a:cs typeface="Times New Roman" pitchFamily="18" charset="0"/>
              </a:rPr>
              <a:t>И прикоснуться к детству осторожно!</a:t>
            </a:r>
            <a:br>
              <a:rPr lang="ru-RU" sz="1600" b="1">
                <a:solidFill>
                  <a:srgbClr val="002060"/>
                </a:solidFill>
                <a:latin typeface="Verdana" pitchFamily="34" charset="0"/>
                <a:cs typeface="Times New Roman" pitchFamily="18" charset="0"/>
              </a:rPr>
            </a:br>
            <a:endParaRPr lang="ru-RU" sz="1600" b="1">
              <a:solidFill>
                <a:srgbClr val="00206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2643</TotalTime>
  <Words>5737</Words>
  <Application>Microsoft Office PowerPoint</Application>
  <PresentationFormat>Экран (4:3)</PresentationFormat>
  <Paragraphs>691</Paragraphs>
  <Slides>135</Slides>
  <Notes>79</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135</vt:i4>
      </vt:variant>
    </vt:vector>
  </HeadingPairs>
  <TitlesOfParts>
    <vt:vector size="137" baseType="lpstr">
      <vt:lpstr>Тема Office</vt:lpstr>
      <vt:lpstr>Image</vt:lpstr>
      <vt:lpstr>Слайд 1</vt:lpstr>
      <vt:lpstr>Слайд 2</vt:lpstr>
      <vt:lpstr>Слайд 3</vt:lpstr>
      <vt:lpstr>МЕСТО ДЛЯ:</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lpstr>Слайд 41</vt:lpstr>
      <vt:lpstr>Слайд 42</vt:lpstr>
      <vt:lpstr>Слайд 43</vt:lpstr>
      <vt:lpstr>Слайд 44</vt:lpstr>
      <vt:lpstr>Слайд 45</vt:lpstr>
      <vt:lpstr>Слайд 46</vt:lpstr>
      <vt:lpstr>Слайд 47</vt:lpstr>
      <vt:lpstr>Слайд 48</vt:lpstr>
      <vt:lpstr>Сколько лет маленькому помощнику?</vt:lpstr>
      <vt:lpstr>Воспитание</vt:lpstr>
      <vt:lpstr>Слайд 51</vt:lpstr>
      <vt:lpstr>Слайд 52</vt:lpstr>
      <vt:lpstr>Слайд 53</vt:lpstr>
      <vt:lpstr>Слайд 54</vt:lpstr>
      <vt:lpstr>Д и с ц и п л и н а</vt:lpstr>
      <vt:lpstr>Слайд 56</vt:lpstr>
      <vt:lpstr>Слайд 57</vt:lpstr>
      <vt:lpstr>Слайд 58</vt:lpstr>
      <vt:lpstr>Слайд 59</vt:lpstr>
      <vt:lpstr>Слайд 60</vt:lpstr>
      <vt:lpstr>Слайд 61</vt:lpstr>
      <vt:lpstr>Слайд 62</vt:lpstr>
      <vt:lpstr>Слайд 63</vt:lpstr>
      <vt:lpstr>Слайд 64</vt:lpstr>
      <vt:lpstr>Слайд 65</vt:lpstr>
      <vt:lpstr>Слайд 66</vt:lpstr>
      <vt:lpstr>Слайд 67</vt:lpstr>
      <vt:lpstr>Слайд 68</vt:lpstr>
      <vt:lpstr>Слайд 69</vt:lpstr>
      <vt:lpstr>Слайд 70</vt:lpstr>
      <vt:lpstr>Слайд 71</vt:lpstr>
      <vt:lpstr>Слайд 72</vt:lpstr>
      <vt:lpstr>Слайд 73</vt:lpstr>
      <vt:lpstr>Слайд 74</vt:lpstr>
      <vt:lpstr>Слайд 75</vt:lpstr>
      <vt:lpstr>Слайд 76</vt:lpstr>
      <vt:lpstr>Слайд 77</vt:lpstr>
      <vt:lpstr>Слайд 78</vt:lpstr>
      <vt:lpstr>Слайд 79</vt:lpstr>
      <vt:lpstr>Слайд 80</vt:lpstr>
      <vt:lpstr>Слайд 81</vt:lpstr>
      <vt:lpstr>Слайд 82</vt:lpstr>
      <vt:lpstr>Слайд 83</vt:lpstr>
      <vt:lpstr>Слайд 84</vt:lpstr>
      <vt:lpstr>Слайд 85</vt:lpstr>
      <vt:lpstr>Слайд 86</vt:lpstr>
      <vt:lpstr>Слайд 87</vt:lpstr>
      <vt:lpstr>Слайд 88</vt:lpstr>
      <vt:lpstr>Слайд 89</vt:lpstr>
      <vt:lpstr>Слайд 90</vt:lpstr>
      <vt:lpstr>Слайд 91</vt:lpstr>
      <vt:lpstr>Слайд 92</vt:lpstr>
      <vt:lpstr>Слайд 93</vt:lpstr>
      <vt:lpstr>Слайд 94</vt:lpstr>
      <vt:lpstr>Слайд 95</vt:lpstr>
      <vt:lpstr>Слайд 96</vt:lpstr>
      <vt:lpstr>Слайд 97</vt:lpstr>
      <vt:lpstr>Слайд 98</vt:lpstr>
      <vt:lpstr>Слайд 99</vt:lpstr>
      <vt:lpstr>Слайд 100</vt:lpstr>
      <vt:lpstr>Слайд 101</vt:lpstr>
      <vt:lpstr>Слайд 102</vt:lpstr>
      <vt:lpstr>Слайд 103</vt:lpstr>
      <vt:lpstr>Слайд 104</vt:lpstr>
      <vt:lpstr>Слайд 105</vt:lpstr>
      <vt:lpstr>Слайд 106</vt:lpstr>
      <vt:lpstr>Слайд 107</vt:lpstr>
      <vt:lpstr>Слайд 108</vt:lpstr>
      <vt:lpstr>Слайд 109</vt:lpstr>
      <vt:lpstr>Слайд 110</vt:lpstr>
      <vt:lpstr>Слайд 111</vt:lpstr>
      <vt:lpstr>Слайд 112</vt:lpstr>
      <vt:lpstr>Слайд 113</vt:lpstr>
      <vt:lpstr>Слайд 114</vt:lpstr>
      <vt:lpstr>Слайд 115</vt:lpstr>
      <vt:lpstr>Слайд 116</vt:lpstr>
      <vt:lpstr>Слайд 117</vt:lpstr>
      <vt:lpstr>Слайд 118</vt:lpstr>
      <vt:lpstr>Слайд 119</vt:lpstr>
      <vt:lpstr>Слайд 120</vt:lpstr>
      <vt:lpstr>Слайд 121</vt:lpstr>
      <vt:lpstr>Слайд 122</vt:lpstr>
      <vt:lpstr>Слайд 123</vt:lpstr>
      <vt:lpstr>Слайд 124</vt:lpstr>
      <vt:lpstr>Слайд 125</vt:lpstr>
      <vt:lpstr>Слайд 126</vt:lpstr>
      <vt:lpstr>Слайд 127</vt:lpstr>
      <vt:lpstr>Слайд 128</vt:lpstr>
      <vt:lpstr>Слайд 129</vt:lpstr>
      <vt:lpstr>Слайд 130</vt:lpstr>
      <vt:lpstr>Слайд 131</vt:lpstr>
      <vt:lpstr>Слайд 132</vt:lpstr>
      <vt:lpstr>Слайд 133</vt:lpstr>
      <vt:lpstr>Слайд 134</vt:lpstr>
      <vt:lpstr>Слайд 135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raostrovskaya</dc:creator>
  <cp:lastModifiedBy>raostrovskaya</cp:lastModifiedBy>
  <cp:revision>421</cp:revision>
  <dcterms:created xsi:type="dcterms:W3CDTF">2015-03-12T12:04:00Z</dcterms:created>
  <dcterms:modified xsi:type="dcterms:W3CDTF">2015-04-04T11:46:46Z</dcterms:modified>
</cp:coreProperties>
</file>