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4" r:id="rId6"/>
    <p:sldId id="273" r:id="rId7"/>
    <p:sldId id="260" r:id="rId8"/>
    <p:sldId id="261" r:id="rId9"/>
    <p:sldId id="262" r:id="rId10"/>
    <p:sldId id="263" r:id="rId11"/>
    <p:sldId id="265" r:id="rId12"/>
    <p:sldId id="269" r:id="rId13"/>
    <p:sldId id="272" r:id="rId14"/>
    <p:sldId id="271"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32" autoAdjust="0"/>
  </p:normalViewPr>
  <p:slideViewPr>
    <p:cSldViewPr>
      <p:cViewPr varScale="1">
        <p:scale>
          <a:sx n="41" d="100"/>
          <a:sy n="41" d="100"/>
        </p:scale>
        <p:origin x="-8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A5538-E406-427E-84C2-D2E4F6C0E679}" type="datetimeFigureOut">
              <a:rPr lang="ru-RU" smtClean="0"/>
              <a:pPr/>
              <a:t>13.12.2013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EF8E9-BEAC-4CE9-897C-BFAEEFE42DB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indent="-228600" fontAlgn="base">
              <a:buAutoNum type="arabicPeriod"/>
            </a:pPr>
            <a:r>
              <a:rPr lang="ru-RU" sz="1200" kern="1200" dirty="0" smtClean="0">
                <a:solidFill>
                  <a:schemeClr val="tx1"/>
                </a:solidFill>
                <a:latin typeface="+mn-lt"/>
                <a:ea typeface="+mn-ea"/>
                <a:cs typeface="+mn-cs"/>
              </a:rPr>
              <a:t>Достоинства супруга. Вспомните, когда вы выходили замуж за своего любимого человека, он вам ведь казался очень хорошим и таким идеальным! Вы видели в нём только одни достоинства, а на недостатки закрывали глаза и даже вообще их не замечали, не так ли? Так почему же всё вдруг изменилось спустя несколько лет?</a:t>
            </a:r>
          </a:p>
          <a:p>
            <a:pPr marL="228600" indent="-228600" fontAlgn="base">
              <a:buAutoNum type="arabicPeriod"/>
            </a:pP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Секрет семейного счастья № 1 гласит: Научитесь — ВИДЕТЬ в муже или в жене — только ХОРОШЕЕ. Это очень важно.</a:t>
            </a:r>
          </a:p>
          <a:p>
            <a:pPr fontAlgn="base"/>
            <a:endParaRPr lang="ru-R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Присмотритесь и вспомните достоинства своего супруга во внешности, в характере, в стремлении заботиться о семье. Почему вы вместе с этим человеком? За что вы его любите? Чем он лучше других? Вот на этом и сосредоточьтесь, а муж почувствует ваше изменившееся к нему отношение и все наладится!</a:t>
            </a:r>
          </a:p>
          <a:p>
            <a:pPr fontAlgn="base"/>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2. Общие интересы. Семья — это МЫ. Семья — это одно большое целое — неделимое, и потому в семье – каждый из супругов НЕ МОЖЕТ жить своей отдельной от другого супруга жизнью.</a:t>
            </a:r>
          </a:p>
          <a:p>
            <a:pPr fontAlgn="base"/>
            <a:r>
              <a:rPr lang="ru-RU" sz="1200" kern="1200" dirty="0" smtClean="0">
                <a:solidFill>
                  <a:schemeClr val="tx1"/>
                </a:solidFill>
                <a:latin typeface="+mn-lt"/>
                <a:ea typeface="+mn-ea"/>
                <a:cs typeface="+mn-cs"/>
              </a:rPr>
              <a:t>Если в семье супруги — НАЧАЛИ жить каждый своей жизнью – такая семья скоро РАСПАДЕТСЯ. Это один из законов семейной жизни.</a:t>
            </a:r>
          </a:p>
          <a:p>
            <a:pPr fontAlgn="base"/>
            <a:r>
              <a:rPr lang="ru-RU" sz="1200" b="1" kern="1200" dirty="0" smtClean="0">
                <a:solidFill>
                  <a:schemeClr val="tx1"/>
                </a:solidFill>
                <a:latin typeface="+mn-lt"/>
                <a:ea typeface="+mn-ea"/>
                <a:cs typeface="+mn-cs"/>
              </a:rPr>
              <a:t>Вместе ОБСУЖДАТЬ — насущные проблемы. Важные решения – НАДО принимать только ВМЕСТЕ.</a:t>
            </a:r>
            <a:r>
              <a:rPr lang="ru-RU" sz="1200" kern="1200" dirty="0" smtClean="0">
                <a:solidFill>
                  <a:schemeClr val="tx1"/>
                </a:solidFill>
                <a:latin typeface="+mn-lt"/>
                <a:ea typeface="+mn-ea"/>
                <a:cs typeface="+mn-cs"/>
              </a:rPr>
              <a:t> Когда проблему «ПРОГОВАРИВАЕШЬ», обсуждаешь, спрашиваешь мнения и совета других, всегда удается принять более взвешенное и правильное решение, особенно когда речь идет о деле, важном для всей семьи. Если спрашиваешь совета — значит УВАЖАЕШЬ, а это всегда РАСПОЛАГАЕТ, служит к УКРЕПЛЕНИЮ семейных отношений.</a:t>
            </a:r>
          </a:p>
          <a:p>
            <a:pPr fontAlgn="base"/>
            <a:r>
              <a:rPr lang="ru-RU" sz="1200" kern="1200" dirty="0" smtClean="0">
                <a:solidFill>
                  <a:schemeClr val="tx1"/>
                </a:solidFill>
                <a:latin typeface="+mn-lt"/>
                <a:ea typeface="+mn-ea"/>
                <a:cs typeface="+mn-cs"/>
              </a:rPr>
              <a:t>Интересуйтесь — делами своего мужа и своей супруги, расспрашивайте их о работе, узнавайте об их планах и сомнениях, чтобы что-то посоветовать, в чем-то помочь. Выбирайтесь вместе за пределы квартиры — в гости, в кафе, в музей, в театр, на прогулки в </a:t>
            </a:r>
            <a:r>
              <a:rPr lang="ru-RU" sz="1200" kern="1200" dirty="0" err="1" smtClean="0">
                <a:solidFill>
                  <a:schemeClr val="tx1"/>
                </a:solidFill>
                <a:latin typeface="+mn-lt"/>
                <a:ea typeface="+mn-ea"/>
                <a:cs typeface="+mn-cs"/>
              </a:rPr>
              <a:t>в</a:t>
            </a:r>
            <a:r>
              <a:rPr lang="ru-RU" sz="1200" kern="1200" dirty="0" smtClean="0">
                <a:solidFill>
                  <a:schemeClr val="tx1"/>
                </a:solidFill>
                <a:latin typeface="+mn-lt"/>
                <a:ea typeface="+mn-ea"/>
                <a:cs typeface="+mn-cs"/>
              </a:rPr>
              <a:t> какой-нибудь парк! Чаще бывайте вместе, это сближает. Муж с женой должны жить одной жизнью, иметь общие планы, мечты, смотреть в одну сторону, не забывайте об этом! Хорошо укрепляют семью: рождение ребенка, вместе переживаемые трудности.</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b="1" kern="1200" dirty="0" smtClean="0">
                <a:solidFill>
                  <a:schemeClr val="tx1"/>
                </a:solidFill>
                <a:latin typeface="+mn-lt"/>
                <a:ea typeface="+mn-ea"/>
                <a:cs typeface="+mn-cs"/>
              </a:rPr>
              <a:t>3. Стараться больше общаться.</a:t>
            </a:r>
            <a:r>
              <a:rPr lang="ru-RU" sz="1200" kern="1200" dirty="0" smtClean="0">
                <a:solidFill>
                  <a:schemeClr val="tx1"/>
                </a:solidFill>
                <a:latin typeface="+mn-lt"/>
                <a:ea typeface="+mn-ea"/>
                <a:cs typeface="+mn-cs"/>
              </a:rPr>
              <a:t> Несмотря на большую занятость вне дома и на многочисленные домашние дела, НАХОДИТЕ — время для семейного общения. Доброе ОБЩЕНИЕ — основа хороших взаимоотношений супругов. Сейчас немало людей вынуждены много работать, чтобы прокормить семью. Но, как бы вы ни уставали на работе, как бы вам ни хотелось вечером отдохнуть, расслабиться, отключиться, все же НАЙДИТЕ время — для беседы с близкими, хотя бы меньше проводя его у телевизора, за компьютером или долгими разговорами по телефону. Вы не пожалеете об этом.</a:t>
            </a:r>
          </a:p>
          <a:p>
            <a:pPr fontAlgn="base"/>
            <a:r>
              <a:rPr lang="ru-RU" sz="1200" kern="1200" dirty="0" smtClean="0">
                <a:solidFill>
                  <a:schemeClr val="tx1"/>
                </a:solidFill>
                <a:latin typeface="+mn-lt"/>
                <a:ea typeface="+mn-ea"/>
                <a:cs typeface="+mn-cs"/>
              </a:rPr>
              <a:t>Огромное число супружеских пар — РАСПАЛИСЬ только потому, что супруги почти — ПЕРЕСТАЛИ общаться с друг другом.</a:t>
            </a:r>
          </a:p>
          <a:p>
            <a:pPr fontAlgn="base"/>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Совместный отдых. Отдельное место в списке секретов семейного счастья занимает отдых. Отдыхайте вместе, чтобы у вас были общие планы и интересы. Но позволяйте иногда отдохнуть друг от друга. Морально. Пусть он повозится в гараже,   посмотрит футбол, сходит на рыбалку. А вы можете заняться своим любимым делом или послушать любимую музыку, или встретиться с подругами, пообщаться с ними, вместе куда-нибудь сходить, но помните — вы всегда должны быть вместе, вы ведь единое целое – вы семья!</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4. Семейные Традиции. Именно с семейных традиций начинается СЕМЬЯ. Если их у вас ещё нет, придумайте! Это может быть вечерний совместный ужин, воскресные обеды у родителей, праздники за большим семейным столом, вылазки на природу и т. п. Всё, что позволяет вам быть вместе, с детьми.</a:t>
            </a:r>
          </a:p>
          <a:p>
            <a:pPr fontAlgn="base"/>
            <a:r>
              <a:rPr lang="ru-RU" sz="1200" b="1" kern="1200" dirty="0" smtClean="0">
                <a:solidFill>
                  <a:schemeClr val="tx1"/>
                </a:solidFill>
                <a:latin typeface="+mn-lt"/>
                <a:ea typeface="+mn-ea"/>
                <a:cs typeface="+mn-cs"/>
              </a:rPr>
              <a:t>Надо ЧАЩЕ — РАДОВАТЬ своих домашних, дарить им – хорошее настроение.</a:t>
            </a:r>
            <a:r>
              <a:rPr lang="ru-RU" sz="1200" kern="1200" dirty="0" smtClean="0">
                <a:solidFill>
                  <a:schemeClr val="tx1"/>
                </a:solidFill>
                <a:latin typeface="+mn-lt"/>
                <a:ea typeface="+mn-ea"/>
                <a:cs typeface="+mn-cs"/>
              </a:rPr>
              <a:t> Чаще делайте что-нибудь хорошее и приятное для своих близких, ДАРИТЕ — небольшие подарки и делайте приятные и неожиданные сюрпризы, даже просто купить в магазине то, что любят ваши супруги – и угостить, уже большое дело! Как хорошо, если в семье мы будем получать положительные эмоции. Неужели сложно хотя бы пару раз в день рассказывать друг другу что-то хорошее, делиться приятными впечатлениями? Доброе отношение, внимание, слово ласки, благодарности, сказанное с утра, — способно поднять и улучшить настроение на весь день. Надо сказать, даже простые слова благодарности, сказанные несколько раз в день, весьма благотворно — влияют на атмосферу в семье. Какой-то мудрый человек сказал: «Радость, пережитая вместе, умножается вдвое, а горе — уже становится половиной горя».</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01EF8E9-BEAC-4CE9-897C-BFAEEFE42DB7}"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5. Деньги. Семейный бюджет должен быть — ОБЩИМ. Никаких — </a:t>
            </a:r>
            <a:r>
              <a:rPr lang="ru-RU" sz="1200" kern="1200" dirty="0" err="1" smtClean="0">
                <a:solidFill>
                  <a:schemeClr val="tx1"/>
                </a:solidFill>
                <a:latin typeface="+mn-lt"/>
                <a:ea typeface="+mn-ea"/>
                <a:cs typeface="+mn-cs"/>
              </a:rPr>
              <a:t>Твоё-Моё</a:t>
            </a:r>
            <a:r>
              <a:rPr lang="ru-RU" sz="1200" kern="1200" dirty="0" smtClean="0">
                <a:solidFill>
                  <a:schemeClr val="tx1"/>
                </a:solidFill>
                <a:latin typeface="+mn-lt"/>
                <a:ea typeface="+mn-ea"/>
                <a:cs typeface="+mn-cs"/>
              </a:rPr>
              <a:t>, только один кошелек. Никто не должен скрывать или прятать от другого супруга какие-либо деньги или доходы, супруги всегда должны знать сколько каждый из них зарабатывает. Супруги должны вместе решать какие покупки и вещи они будут приобретать и на что они потратят деньги.</a:t>
            </a:r>
          </a:p>
          <a:p>
            <a:pPr fontAlgn="base"/>
            <a:r>
              <a:rPr lang="ru-RU" sz="1200" kern="1200" dirty="0" smtClean="0">
                <a:solidFill>
                  <a:schemeClr val="tx1"/>
                </a:solidFill>
                <a:latin typeface="+mn-lt"/>
                <a:ea typeface="+mn-ea"/>
                <a:cs typeface="+mn-cs"/>
              </a:rPr>
              <a:t>В денежных делах должно быть полное ДОВЕРИЕ – иначе любая НЕ ПРАВДА или УТАИВАНИЕ денежных доходов – могут РАЗРУШИТЬ доверие супругов друг к другу, а это начало — Распада семьи. Часто бывает так, когда жена ничего не говоря мужу – утаивает от него деньги, заводит себе сберкнижку и кладет туда деньги – это всегда кончается ПЛОХО, рано или поздно это открывается и обычно семья распадается.</a:t>
            </a:r>
          </a:p>
          <a:p>
            <a:pPr fontAlgn="base"/>
            <a:r>
              <a:rPr lang="ru-RU" sz="1200" kern="1200" dirty="0" smtClean="0">
                <a:solidFill>
                  <a:schemeClr val="tx1"/>
                </a:solidFill>
                <a:latin typeface="+mn-lt"/>
                <a:ea typeface="+mn-ea"/>
                <a:cs typeface="+mn-cs"/>
              </a:rPr>
              <a:t>Поощряйте мужа проявлять инициативу в домашних делах, если ваш муж зашел и купил какую-то посуду, или ещё что-то для дома – радуйтесь этому и благодарите его. Есть такая непреложная истина: чем больше мужчина вкладывает в женщину, в семью, в дом, тем больше — он этим дорожит.</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6. Смысл жизни. Для нормального мужчины, за исключением ГЛУПЫХ и Непорядочных людей – женщина — является СМЫСЛОМ Жизни, потому, встретив и полюбив женщину – мужчина создаёт семью. Если мужчина создал семью, и у него появилась любимая женщина – жена, то тогда мужчине нужно все: дети, дом, мебель, вещи, дача. Нет жены – ПРОПАДАЕТ интерес к жизни, к работе, ко всему, мужчина — начинает   деградировать.</a:t>
            </a:r>
          </a:p>
          <a:p>
            <a:pPr fontAlgn="base"/>
            <a:r>
              <a:rPr lang="ru-RU" sz="1200" kern="1200" dirty="0" smtClean="0">
                <a:solidFill>
                  <a:schemeClr val="tx1"/>
                </a:solidFill>
                <a:latin typeface="+mn-lt"/>
                <a:ea typeface="+mn-ea"/>
                <a:cs typeface="+mn-cs"/>
              </a:rPr>
              <a:t>Женщине – тоже очень ВАЖНО быть кому-то — НУЖНОЙ, любимому мужчине. Если женщина — ни кому НЕ НУЖНА – то у неё – также ПРОПАДАЕТ Смысл жизни, и ей тоже всё становится – не нужным, ничто – не радует. Вот так мудро Бог устроил Мир, чтобы мужчины и женщины — СТРЕМИЛИСЬ к друг другу, могли вместе жить, воспитывать детей – и благодаря этому всегда стремились к развитию, к лучшему.</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7. Важность СЕКСА – близких отношений между мужчиной и женщиной. Если женщина ОТКАЗЫВАЕТ в Сексе мужчине: голова болит, плохо себя чувствует, устала, торгуется с мужчиной, или преподносит себя как подарок, как награду, то мужчина получая раз, за разом ОТКАЗ, начинает понимать, что он женщине – НЕ НУЖЕН, и она его – по настоящему НЕ ЛЮБИТ. Тогда мужчина, просто задаст себе вопрос, если я ей — не нужен, то мне тогда – ЗАЧЕМ НУЖНА эта холодная и равнодушная ко мне женщина? И тогда мужчина — МОЖЕТ уйти, бросить эту женщину. И он найдет другую, ту, которая будет ему радоваться. Когда мужчина – НЕ ВИНОВАТ – Бог поможет ему устроить жизнь.</a:t>
            </a:r>
          </a:p>
          <a:p>
            <a:pPr fontAlgn="base"/>
            <a:r>
              <a:rPr lang="ru-RU" sz="1200" kern="1200" dirty="0" smtClean="0">
                <a:solidFill>
                  <a:schemeClr val="tx1"/>
                </a:solidFill>
                <a:latin typeface="+mn-lt"/>
                <a:ea typeface="+mn-ea"/>
                <a:cs typeface="+mn-cs"/>
              </a:rPr>
              <a:t>Очень опасно ОТКАЗЫВАТЬ мужчине во ВНИМАНИИ и Сексе — без уважительной на то причины, к примеру болезнь. И уж обманывать вообще нельзя – обман рано или поздно откроется и тогда — РАЗВОД. Мужчина и не потерпит и не простит.</a:t>
            </a:r>
          </a:p>
          <a:p>
            <a:pPr fontAlgn="base"/>
            <a:r>
              <a:rPr lang="ru-RU" sz="1200" kern="1200" dirty="0" smtClean="0">
                <a:solidFill>
                  <a:schemeClr val="tx1"/>
                </a:solidFill>
                <a:latin typeface="+mn-lt"/>
                <a:ea typeface="+mn-ea"/>
                <a:cs typeface="+mn-cs"/>
              </a:rPr>
              <a:t>Секс – это показатель, если хотите – особый Барометр, который ПОКАЗЫВАЕТ – Близость и серьезность семейных отношений между супругами.</a:t>
            </a:r>
          </a:p>
          <a:p>
            <a:pPr fontAlgn="base"/>
            <a:r>
              <a:rPr lang="ru-RU" sz="1200" kern="1200" dirty="0" smtClean="0">
                <a:solidFill>
                  <a:schemeClr val="tx1"/>
                </a:solidFill>
                <a:latin typeface="+mn-lt"/>
                <a:ea typeface="+mn-ea"/>
                <a:cs typeface="+mn-cs"/>
              </a:rPr>
              <a:t>Секс конечно не главное, он только помогает, чтобы люди — БЫЛИ по настоящему БЛИЗКИ к друг — к другу. Но для мужчины — понимание того, что он всегда нужен жене – очень ВАЖНО, и если женщина — ОТКАЗЫВАЕТ ему в Сексе, в Близости – то он РАСЦЕНИВАЕТ это как – ОТВЕРЖЕНИЕ себя, для него это и унизительно, а главное, он точно начинает знать, что женщина его – НЕ ЛЮБИТ. Вот одна из главных причин, когда мужья – БРОСАЮТ своих жён.</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fontAlgn="base"/>
            <a:r>
              <a:rPr lang="ru-RU" sz="1200" kern="1200" dirty="0" smtClean="0">
                <a:solidFill>
                  <a:schemeClr val="tx1"/>
                </a:solidFill>
                <a:latin typeface="+mn-lt"/>
                <a:ea typeface="+mn-ea"/>
                <a:cs typeface="+mn-cs"/>
              </a:rPr>
              <a:t>ТРИ главных ВРАГА нормальной семейной жизни:</a:t>
            </a:r>
          </a:p>
          <a:p>
            <a:pPr fontAlgn="base"/>
            <a:r>
              <a:rPr lang="ru-RU" sz="1200" kern="1200" dirty="0" smtClean="0">
                <a:solidFill>
                  <a:schemeClr val="tx1"/>
                </a:solidFill>
                <a:latin typeface="+mn-lt"/>
                <a:ea typeface="+mn-ea"/>
                <a:cs typeface="+mn-cs"/>
              </a:rPr>
              <a:t>1. Разочарование супругов — в друг в друге. Прямое следствие слепой идеализации в предшествующий период и ошибки из-за того, что не умеем разбираться в людях, не знаем сами себя и не знаем, кто нам нужен на самом деле и чего мы хотим от других людей. Или слишком многого хотим от своих ближних и от жизни.</a:t>
            </a:r>
          </a:p>
          <a:p>
            <a:pPr fontAlgn="base"/>
            <a:r>
              <a:rPr lang="ru-RU" sz="1200" kern="1200" dirty="0" smtClean="0">
                <a:solidFill>
                  <a:schemeClr val="tx1"/>
                </a:solidFill>
                <a:latin typeface="+mn-lt"/>
                <a:ea typeface="+mn-ea"/>
                <a:cs typeface="+mn-cs"/>
              </a:rPr>
              <a:t>2. Эгоизм, больное Самолюбие, ДУРНЫЕ недостатки характера: гордыня, конфликтность, агрессивность, раздражительность, грубость, неуступчивость, обидчивость, злопамятность скупость, завистливость, мнительность, ревность, лень. Чувство собственника, излишняя требовательность и плохое отношение к ближним. Дурные привычки: Сквернословие, пьянство, курение и т. д.</a:t>
            </a:r>
          </a:p>
          <a:p>
            <a:pPr fontAlgn="base"/>
            <a:r>
              <a:rPr lang="ru-RU" sz="1200" kern="1200" dirty="0" smtClean="0">
                <a:solidFill>
                  <a:schemeClr val="tx1"/>
                </a:solidFill>
                <a:latin typeface="+mn-lt"/>
                <a:ea typeface="+mn-ea"/>
                <a:cs typeface="+mn-cs"/>
              </a:rPr>
              <a:t>3. Скука и равнодушие супругов к друг другу.</a:t>
            </a:r>
          </a:p>
          <a:p>
            <a:pPr fontAlgn="base"/>
            <a:r>
              <a:rPr lang="ru-RU" sz="1200" kern="1200" dirty="0" smtClean="0">
                <a:solidFill>
                  <a:schemeClr val="tx1"/>
                </a:solidFill>
                <a:latin typeface="+mn-lt"/>
                <a:ea typeface="+mn-ea"/>
                <a:cs typeface="+mn-cs"/>
              </a:rPr>
              <a:t>Есть Хорошие семейные отношения и Дружба в семье – это означает, что Бог благословляет эту семью, поэтому семья Крепкая и Счастливая. Нет дружбы в семье между членами семьи – значит, эта семья не имеет на себе Благословения Божьего, поэтому в ней нет и не может быть Счастья и Добрых отношений.</a:t>
            </a:r>
          </a:p>
          <a:p>
            <a:pPr fontAlgn="base"/>
            <a:r>
              <a:rPr lang="ru-RU" sz="1200" kern="1200" dirty="0" smtClean="0">
                <a:solidFill>
                  <a:schemeClr val="tx1"/>
                </a:solidFill>
                <a:latin typeface="+mn-lt"/>
                <a:ea typeface="+mn-ea"/>
                <a:cs typeface="+mn-cs"/>
              </a:rPr>
              <a:t>Любые отношения между людьми, не основанные на Добром отношении и Уважении людей к друг другу, на дружбе – обречены на Провал, там никогда не будет ничего хорошего кроме корыстного расчёта, лжи и обмана, лукавого притворства, равнодушия и эгоистичного </a:t>
            </a:r>
            <a:r>
              <a:rPr lang="ru-RU" sz="1200" kern="1200" dirty="0" err="1" smtClean="0">
                <a:solidFill>
                  <a:schemeClr val="tx1"/>
                </a:solidFill>
                <a:latin typeface="+mn-lt"/>
                <a:ea typeface="+mn-ea"/>
                <a:cs typeface="+mn-cs"/>
              </a:rPr>
              <a:t>потребительства</a:t>
            </a:r>
            <a:r>
              <a:rPr lang="ru-RU" sz="1200" kern="1200" dirty="0" smtClean="0">
                <a:solidFill>
                  <a:schemeClr val="tx1"/>
                </a:solidFill>
                <a:latin typeface="+mn-lt"/>
                <a:ea typeface="+mn-ea"/>
                <a:cs typeface="+mn-cs"/>
              </a:rPr>
              <a:t>.</a:t>
            </a:r>
          </a:p>
          <a:p>
            <a:pPr fontAlgn="base"/>
            <a:r>
              <a:rPr lang="ru-RU" sz="1200" kern="1200" dirty="0" smtClean="0">
                <a:solidFill>
                  <a:schemeClr val="tx1"/>
                </a:solidFill>
                <a:latin typeface="+mn-lt"/>
                <a:ea typeface="+mn-ea"/>
                <a:cs typeface="+mn-cs"/>
              </a:rPr>
              <a:t>Нужно БЕРЕЧЬ любовь в семье! Нужно Беречь свои чувства к друг другу! Нужно Беречь свою семью! Нужно Бороться за свою любовь и если потребуется – то Защищать её от всех, кто хочет разрушить вашу семью – пусть даже это будут самые близкие и родные вам люди!</a:t>
            </a:r>
          </a:p>
          <a:p>
            <a:pPr fontAlgn="base"/>
            <a:r>
              <a:rPr lang="ru-RU" sz="1200" kern="1200" dirty="0" smtClean="0">
                <a:solidFill>
                  <a:schemeClr val="tx1"/>
                </a:solidFill>
                <a:latin typeface="+mn-lt"/>
                <a:ea typeface="+mn-ea"/>
                <a:cs typeface="+mn-cs"/>
              </a:rPr>
              <a:t>Нужно понять, что Бог дает любовь и счастье только один раз! И к тому же не всем людям. И если человек, знает, что его любят и все-таки переступает через своего любимого человека, не дорожит его чувством, оскорбляет и унижает любящего его человека, поступает с ним Несправедливо – то он тем самым Убивает в этом человеке Любовь к себе и Разрушает свою семью! </a:t>
            </a:r>
          </a:p>
          <a:p>
            <a:endParaRPr lang="ru-RU" dirty="0"/>
          </a:p>
        </p:txBody>
      </p:sp>
      <p:sp>
        <p:nvSpPr>
          <p:cNvPr id="4" name="Номер слайда 3"/>
          <p:cNvSpPr>
            <a:spLocks noGrp="1"/>
          </p:cNvSpPr>
          <p:nvPr>
            <p:ph type="sldNum" sz="quarter" idx="10"/>
          </p:nvPr>
        </p:nvSpPr>
        <p:spPr/>
        <p:txBody>
          <a:bodyPr/>
          <a:lstStyle/>
          <a:p>
            <a:fld id="{201EF8E9-BEAC-4CE9-897C-BFAEEFE42DB7}"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F0D04E-3B54-4CB8-9668-0CB0D622B971}"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EEDEF3-4ADD-4290-86D3-FAAA5856B3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0D04E-3B54-4CB8-9668-0CB0D622B971}" type="datetimeFigureOut">
              <a:rPr lang="ru-RU" smtClean="0"/>
              <a:pPr/>
              <a:t>13.12.2013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DEF3-4ADD-4290-86D3-FAAA5856B3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2400" cy="1755626"/>
          </a:xfrm>
        </p:spPr>
        <p:txBody>
          <a:bodyPr>
            <a:normAutofit fontScale="90000"/>
          </a:bodyPr>
          <a:lstStyle/>
          <a:p>
            <a:r>
              <a:rPr lang="ru-RU" b="1" dirty="0"/>
              <a:t>СЕКРЕТЫ СЧАСТЛИВОЙ СЕМЕЙНОЙ ЖИЗНИ</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descr="0_73f6a_f8b0b5_XL.jpg"/>
          <p:cNvPicPr>
            <a:picLocks noChangeAspect="1"/>
          </p:cNvPicPr>
          <p:nvPr/>
        </p:nvPicPr>
        <p:blipFill>
          <a:blip r:embed="rId3" cstate="print"/>
          <a:stretch>
            <a:fillRect/>
          </a:stretch>
        </p:blipFill>
        <p:spPr>
          <a:xfrm>
            <a:off x="2843808" y="2204864"/>
            <a:ext cx="3528392" cy="42844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dirty="0"/>
              <a:t>Важность </a:t>
            </a:r>
            <a:r>
              <a:rPr lang="ru-RU" dirty="0" smtClean="0"/>
              <a:t> близких отношений</a:t>
            </a:r>
            <a:endParaRPr lang="ru-RU" dirty="0"/>
          </a:p>
        </p:txBody>
      </p:sp>
      <p:pic>
        <p:nvPicPr>
          <p:cNvPr id="5" name="Содержимое 4" descr="2FsbRwVaKKY.jpg"/>
          <p:cNvPicPr>
            <a:picLocks noGrp="1" noChangeAspect="1"/>
          </p:cNvPicPr>
          <p:nvPr>
            <p:ph idx="1"/>
          </p:nvPr>
        </p:nvPicPr>
        <p:blipFill>
          <a:blip r:embed="rId3" cstate="print"/>
          <a:stretch>
            <a:fillRect/>
          </a:stretch>
        </p:blipFill>
        <p:spPr>
          <a:xfrm>
            <a:off x="1428750" y="1901031"/>
            <a:ext cx="6286500" cy="39243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ТРИ главных ВРАГА нормальной семейной жизни</a:t>
            </a:r>
            <a:endParaRPr lang="ru-RU" dirty="0"/>
          </a:p>
        </p:txBody>
      </p:sp>
      <p:pic>
        <p:nvPicPr>
          <p:cNvPr id="4" name="Содержимое 3" descr="IMG_7576.JPG"/>
          <p:cNvPicPr>
            <a:picLocks noGrp="1" noChangeAspect="1"/>
          </p:cNvPicPr>
          <p:nvPr>
            <p:ph idx="1"/>
          </p:nvPr>
        </p:nvPicPr>
        <p:blipFill>
          <a:blip r:embed="rId3" cstate="print"/>
          <a:stretch>
            <a:fillRect/>
          </a:stretch>
        </p:blipFill>
        <p:spPr>
          <a:xfrm>
            <a:off x="2200584" y="1600200"/>
            <a:ext cx="4742832"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395288" y="268288"/>
            <a:ext cx="8640762" cy="1373187"/>
          </a:xfrm>
          <a:prstGeom prst="rect">
            <a:avLst/>
          </a:prstGeom>
          <a:noFill/>
          <a:ln w="9525">
            <a:noFill/>
            <a:miter lim="800000"/>
            <a:headEnd/>
            <a:tailEnd/>
          </a:ln>
          <a:effectLst/>
        </p:spPr>
        <p:txBody>
          <a:bodyPr anchor="ctr">
            <a:spAutoFit/>
          </a:bodyPr>
          <a:lstStyle/>
          <a:p>
            <a:r>
              <a:rPr lang="ru-RU" sz="2800">
                <a:solidFill>
                  <a:srgbClr val="FF0000"/>
                </a:solidFill>
              </a:rPr>
              <a:t>Счастливая семья похожа на красивый цветок, лепестки которого               расскажут о том, </a:t>
            </a:r>
          </a:p>
          <a:p>
            <a:r>
              <a:rPr lang="ru-RU" sz="2800">
                <a:solidFill>
                  <a:srgbClr val="FF0000"/>
                </a:solidFill>
              </a:rPr>
              <a:t>какой она                                          должна быть</a:t>
            </a:r>
            <a:r>
              <a:rPr lang="ru-RU" sz="2800">
                <a:solidFill>
                  <a:srgbClr val="A50021"/>
                </a:solidFill>
              </a:rPr>
              <a:t> </a:t>
            </a:r>
          </a:p>
        </p:txBody>
      </p:sp>
      <p:sp>
        <p:nvSpPr>
          <p:cNvPr id="8198" name="Oval 6"/>
          <p:cNvSpPr>
            <a:spLocks noChangeArrowheads="1"/>
          </p:cNvSpPr>
          <p:nvPr/>
        </p:nvSpPr>
        <p:spPr bwMode="auto">
          <a:xfrm>
            <a:off x="3924300" y="4292600"/>
            <a:ext cx="935038" cy="1008063"/>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8199" name="Line 7"/>
          <p:cNvSpPr>
            <a:spLocks noChangeShapeType="1"/>
          </p:cNvSpPr>
          <p:nvPr/>
        </p:nvSpPr>
        <p:spPr bwMode="auto">
          <a:xfrm>
            <a:off x="1116013" y="4652963"/>
            <a:ext cx="0" cy="0"/>
          </a:xfrm>
          <a:prstGeom prst="line">
            <a:avLst/>
          </a:prstGeom>
          <a:noFill/>
          <a:ln w="9525">
            <a:solidFill>
              <a:schemeClr val="tx1"/>
            </a:solidFill>
            <a:round/>
            <a:headEnd/>
            <a:tailEnd/>
          </a:ln>
          <a:effectLst/>
        </p:spPr>
        <p:txBody>
          <a:bodyPr/>
          <a:lstStyle/>
          <a:p>
            <a:endParaRPr lang="ru-RU"/>
          </a:p>
        </p:txBody>
      </p:sp>
      <p:sp>
        <p:nvSpPr>
          <p:cNvPr id="8200" name="Freeform 8"/>
          <p:cNvSpPr>
            <a:spLocks/>
          </p:cNvSpPr>
          <p:nvPr/>
        </p:nvSpPr>
        <p:spPr bwMode="auto">
          <a:xfrm rot="1767178">
            <a:off x="468313" y="3573463"/>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FFCC00"/>
          </a:solidFill>
          <a:ln w="9525">
            <a:solidFill>
              <a:schemeClr val="tx1"/>
            </a:solidFill>
            <a:round/>
            <a:headEnd/>
            <a:tailEnd/>
          </a:ln>
          <a:effectLst/>
        </p:spPr>
        <p:txBody>
          <a:bodyPr/>
          <a:lstStyle/>
          <a:p>
            <a:endParaRPr lang="ru-RU"/>
          </a:p>
        </p:txBody>
      </p:sp>
      <p:sp>
        <p:nvSpPr>
          <p:cNvPr id="8201" name="Freeform 9"/>
          <p:cNvSpPr>
            <a:spLocks/>
          </p:cNvSpPr>
          <p:nvPr/>
        </p:nvSpPr>
        <p:spPr bwMode="auto">
          <a:xfrm rot="3924110">
            <a:off x="1079500" y="2312988"/>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9933FF"/>
          </a:solidFill>
          <a:ln w="9525">
            <a:solidFill>
              <a:schemeClr val="tx1"/>
            </a:solidFill>
            <a:round/>
            <a:headEnd/>
            <a:tailEnd/>
          </a:ln>
          <a:effectLst/>
        </p:spPr>
        <p:txBody>
          <a:bodyPr/>
          <a:lstStyle/>
          <a:p>
            <a:endParaRPr lang="ru-RU"/>
          </a:p>
        </p:txBody>
      </p:sp>
      <p:sp>
        <p:nvSpPr>
          <p:cNvPr id="8202" name="Freeform 10"/>
          <p:cNvSpPr>
            <a:spLocks/>
          </p:cNvSpPr>
          <p:nvPr/>
        </p:nvSpPr>
        <p:spPr bwMode="auto">
          <a:xfrm rot="6858987">
            <a:off x="2519363" y="1665288"/>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D60093"/>
          </a:solidFill>
          <a:ln w="9525">
            <a:solidFill>
              <a:schemeClr val="tx1"/>
            </a:solidFill>
            <a:round/>
            <a:headEnd/>
            <a:tailEnd/>
          </a:ln>
          <a:effectLst/>
        </p:spPr>
        <p:txBody>
          <a:bodyPr/>
          <a:lstStyle/>
          <a:p>
            <a:endParaRPr lang="ru-RU"/>
          </a:p>
        </p:txBody>
      </p:sp>
      <p:sp>
        <p:nvSpPr>
          <p:cNvPr id="8203" name="Freeform 11"/>
          <p:cNvSpPr>
            <a:spLocks/>
          </p:cNvSpPr>
          <p:nvPr/>
        </p:nvSpPr>
        <p:spPr bwMode="auto">
          <a:xfrm rot="206647">
            <a:off x="684213" y="4724400"/>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FF0000"/>
          </a:solidFill>
          <a:ln w="9525">
            <a:solidFill>
              <a:schemeClr val="tx1"/>
            </a:solidFill>
            <a:round/>
            <a:headEnd/>
            <a:tailEnd/>
          </a:ln>
          <a:effectLst/>
        </p:spPr>
        <p:txBody>
          <a:bodyPr/>
          <a:lstStyle/>
          <a:p>
            <a:endParaRPr lang="ru-RU"/>
          </a:p>
        </p:txBody>
      </p:sp>
      <p:sp>
        <p:nvSpPr>
          <p:cNvPr id="8206" name="Freeform 14"/>
          <p:cNvSpPr>
            <a:spLocks/>
          </p:cNvSpPr>
          <p:nvPr/>
        </p:nvSpPr>
        <p:spPr bwMode="auto">
          <a:xfrm rot="9229890">
            <a:off x="3779838" y="2060575"/>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FF9900"/>
          </a:solidFill>
          <a:ln w="9525">
            <a:solidFill>
              <a:schemeClr val="tx1"/>
            </a:solidFill>
            <a:round/>
            <a:headEnd/>
            <a:tailEnd/>
          </a:ln>
          <a:effectLst/>
        </p:spPr>
        <p:txBody>
          <a:bodyPr/>
          <a:lstStyle/>
          <a:p>
            <a:endParaRPr lang="ru-RU"/>
          </a:p>
        </p:txBody>
      </p:sp>
      <p:sp>
        <p:nvSpPr>
          <p:cNvPr id="8207" name="Freeform 15"/>
          <p:cNvSpPr>
            <a:spLocks/>
          </p:cNvSpPr>
          <p:nvPr/>
        </p:nvSpPr>
        <p:spPr bwMode="auto">
          <a:xfrm rot="11197016">
            <a:off x="4572000" y="3068638"/>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3333CC"/>
          </a:solidFill>
          <a:ln w="9525">
            <a:solidFill>
              <a:schemeClr val="tx1"/>
            </a:solidFill>
            <a:round/>
            <a:headEnd/>
            <a:tailEnd/>
          </a:ln>
          <a:effectLst/>
        </p:spPr>
        <p:txBody>
          <a:bodyPr/>
          <a:lstStyle/>
          <a:p>
            <a:endParaRPr lang="ru-RU"/>
          </a:p>
        </p:txBody>
      </p:sp>
      <p:sp>
        <p:nvSpPr>
          <p:cNvPr id="8208" name="Freeform 16"/>
          <p:cNvSpPr>
            <a:spLocks/>
          </p:cNvSpPr>
          <p:nvPr/>
        </p:nvSpPr>
        <p:spPr bwMode="auto">
          <a:xfrm rot="13291254">
            <a:off x="4643438" y="4437063"/>
            <a:ext cx="3600450" cy="1943100"/>
          </a:xfrm>
          <a:custGeom>
            <a:avLst/>
            <a:gdLst/>
            <a:ahLst/>
            <a:cxnLst>
              <a:cxn ang="0">
                <a:pos x="234" y="1300"/>
              </a:cxn>
              <a:cxn ang="0">
                <a:pos x="823" y="166"/>
              </a:cxn>
              <a:cxn ang="0">
                <a:pos x="1912" y="302"/>
              </a:cxn>
              <a:cxn ang="0">
                <a:pos x="2230" y="302"/>
              </a:cxn>
              <a:cxn ang="0">
                <a:pos x="234" y="1300"/>
              </a:cxn>
            </a:cxnLst>
            <a:rect l="0" t="0" r="r" b="b"/>
            <a:pathLst>
              <a:path w="2510" h="1323">
                <a:moveTo>
                  <a:pt x="234" y="1300"/>
                </a:moveTo>
                <a:cubicBezTo>
                  <a:pt x="0" y="1277"/>
                  <a:pt x="543" y="332"/>
                  <a:pt x="823" y="166"/>
                </a:cubicBezTo>
                <a:cubicBezTo>
                  <a:pt x="1103" y="0"/>
                  <a:pt x="1678" y="279"/>
                  <a:pt x="1912" y="302"/>
                </a:cubicBezTo>
                <a:cubicBezTo>
                  <a:pt x="2146" y="325"/>
                  <a:pt x="2510" y="136"/>
                  <a:pt x="2230" y="302"/>
                </a:cubicBezTo>
                <a:cubicBezTo>
                  <a:pt x="1950" y="468"/>
                  <a:pt x="468" y="1323"/>
                  <a:pt x="234" y="1300"/>
                </a:cubicBezTo>
                <a:close/>
              </a:path>
            </a:pathLst>
          </a:custGeom>
          <a:solidFill>
            <a:srgbClr val="FF7C80"/>
          </a:solidFill>
          <a:ln w="9525">
            <a:solidFill>
              <a:schemeClr val="tx1"/>
            </a:solidFill>
            <a:round/>
            <a:headEnd/>
            <a:tailEnd/>
          </a:ln>
          <a:effectLst/>
        </p:spPr>
        <p:txBody>
          <a:bodyPr/>
          <a:lstStyle/>
          <a:p>
            <a:endParaRPr lang="ru-RU"/>
          </a:p>
        </p:txBody>
      </p:sp>
      <p:sp>
        <p:nvSpPr>
          <p:cNvPr id="8209" name="Line 17"/>
          <p:cNvSpPr>
            <a:spLocks noChangeShapeType="1"/>
          </p:cNvSpPr>
          <p:nvPr/>
        </p:nvSpPr>
        <p:spPr bwMode="auto">
          <a:xfrm>
            <a:off x="4427538" y="5373688"/>
            <a:ext cx="0" cy="1484312"/>
          </a:xfrm>
          <a:prstGeom prst="line">
            <a:avLst/>
          </a:prstGeom>
          <a:noFill/>
          <a:ln w="57150">
            <a:solidFill>
              <a:srgbClr val="006600"/>
            </a:solidFill>
            <a:round/>
            <a:headEnd/>
            <a:tailEnd/>
          </a:ln>
          <a:effectLst/>
        </p:spPr>
        <p:txBody>
          <a:bodyPr/>
          <a:lstStyle/>
          <a:p>
            <a:endParaRPr lang="ru-RU"/>
          </a:p>
        </p:txBody>
      </p:sp>
      <p:sp>
        <p:nvSpPr>
          <p:cNvPr id="8210" name="Text Box 18"/>
          <p:cNvSpPr txBox="1">
            <a:spLocks noChangeArrowheads="1"/>
          </p:cNvSpPr>
          <p:nvPr/>
        </p:nvSpPr>
        <p:spPr bwMode="auto">
          <a:xfrm rot="-1128170">
            <a:off x="733425" y="5432425"/>
            <a:ext cx="2346325" cy="457200"/>
          </a:xfrm>
          <a:prstGeom prst="rect">
            <a:avLst/>
          </a:prstGeom>
          <a:noFill/>
          <a:ln w="9525">
            <a:noFill/>
            <a:miter lim="800000"/>
            <a:headEnd/>
            <a:tailEnd/>
          </a:ln>
          <a:effectLst/>
        </p:spPr>
        <p:txBody>
          <a:bodyPr>
            <a:spAutoFit/>
          </a:bodyPr>
          <a:lstStyle/>
          <a:p>
            <a:pPr algn="ctr">
              <a:spcBef>
                <a:spcPct val="50000"/>
              </a:spcBef>
            </a:pPr>
            <a:r>
              <a:rPr lang="ru-RU">
                <a:solidFill>
                  <a:schemeClr val="accent1"/>
                </a:solidFill>
              </a:rPr>
              <a:t>ЛЮБОВЬ</a:t>
            </a:r>
          </a:p>
        </p:txBody>
      </p:sp>
      <p:sp>
        <p:nvSpPr>
          <p:cNvPr id="8211" name="Text Box 19"/>
          <p:cNvSpPr txBox="1">
            <a:spLocks noChangeArrowheads="1"/>
          </p:cNvSpPr>
          <p:nvPr/>
        </p:nvSpPr>
        <p:spPr bwMode="auto">
          <a:xfrm>
            <a:off x="971550" y="4076700"/>
            <a:ext cx="1871663" cy="457200"/>
          </a:xfrm>
          <a:prstGeom prst="rect">
            <a:avLst/>
          </a:prstGeom>
          <a:noFill/>
          <a:ln w="9525">
            <a:noFill/>
            <a:miter lim="800000"/>
            <a:headEnd/>
            <a:tailEnd/>
          </a:ln>
          <a:effectLst/>
        </p:spPr>
        <p:txBody>
          <a:bodyPr>
            <a:spAutoFit/>
          </a:bodyPr>
          <a:lstStyle/>
          <a:p>
            <a:pPr algn="ctr">
              <a:spcBef>
                <a:spcPct val="50000"/>
              </a:spcBef>
            </a:pPr>
            <a:r>
              <a:rPr lang="ru-RU" dirty="0">
                <a:solidFill>
                  <a:srgbClr val="3333CC"/>
                </a:solidFill>
              </a:rPr>
              <a:t>ЗАБОТА</a:t>
            </a:r>
          </a:p>
        </p:txBody>
      </p:sp>
      <p:sp>
        <p:nvSpPr>
          <p:cNvPr id="8212" name="Text Box 20"/>
          <p:cNvSpPr txBox="1">
            <a:spLocks noChangeArrowheads="1"/>
          </p:cNvSpPr>
          <p:nvPr/>
        </p:nvSpPr>
        <p:spPr bwMode="auto">
          <a:xfrm rot="2468203">
            <a:off x="1758950" y="2696647"/>
            <a:ext cx="1949450" cy="369332"/>
          </a:xfrm>
          <a:prstGeom prst="rect">
            <a:avLst/>
          </a:prstGeom>
          <a:noFill/>
          <a:ln w="9525">
            <a:noFill/>
            <a:miter lim="800000"/>
            <a:headEnd/>
            <a:tailEnd/>
          </a:ln>
          <a:effectLst/>
        </p:spPr>
        <p:txBody>
          <a:bodyPr>
            <a:spAutoFit/>
          </a:bodyPr>
          <a:lstStyle/>
          <a:p>
            <a:pPr algn="ctr">
              <a:spcBef>
                <a:spcPct val="50000"/>
              </a:spcBef>
            </a:pPr>
            <a:r>
              <a:rPr lang="ru-RU" dirty="0" smtClean="0">
                <a:solidFill>
                  <a:schemeClr val="bg1"/>
                </a:solidFill>
              </a:rPr>
              <a:t>поддержка</a:t>
            </a:r>
            <a:endParaRPr lang="ru-RU" dirty="0">
              <a:solidFill>
                <a:schemeClr val="bg1"/>
              </a:solidFill>
            </a:endParaRPr>
          </a:p>
        </p:txBody>
      </p:sp>
      <p:sp>
        <p:nvSpPr>
          <p:cNvPr id="8213" name="Text Box 21"/>
          <p:cNvSpPr txBox="1">
            <a:spLocks noChangeArrowheads="1"/>
          </p:cNvSpPr>
          <p:nvPr/>
        </p:nvSpPr>
        <p:spPr bwMode="auto">
          <a:xfrm>
            <a:off x="4140200" y="1268413"/>
            <a:ext cx="576263" cy="1892826"/>
          </a:xfrm>
          <a:prstGeom prst="rect">
            <a:avLst/>
          </a:prstGeom>
          <a:noFill/>
          <a:ln w="9525">
            <a:noFill/>
            <a:miter lim="800000"/>
            <a:headEnd/>
            <a:tailEnd/>
          </a:ln>
          <a:effectLst/>
        </p:spPr>
        <p:txBody>
          <a:bodyPr>
            <a:spAutoFit/>
          </a:bodyPr>
          <a:lstStyle/>
          <a:p>
            <a:pPr>
              <a:spcBef>
                <a:spcPct val="50000"/>
              </a:spcBef>
            </a:pPr>
            <a:r>
              <a:rPr lang="ru-RU" dirty="0">
                <a:solidFill>
                  <a:schemeClr val="bg1"/>
                </a:solidFill>
              </a:rPr>
              <a:t>Д</a:t>
            </a:r>
            <a:br>
              <a:rPr lang="ru-RU" dirty="0">
                <a:solidFill>
                  <a:schemeClr val="bg1"/>
                </a:solidFill>
              </a:rPr>
            </a:br>
            <a:r>
              <a:rPr lang="ru-RU" dirty="0">
                <a:solidFill>
                  <a:schemeClr val="bg1"/>
                </a:solidFill>
              </a:rPr>
              <a:t>Р</a:t>
            </a:r>
            <a:br>
              <a:rPr lang="ru-RU" dirty="0">
                <a:solidFill>
                  <a:schemeClr val="bg1"/>
                </a:solidFill>
              </a:rPr>
            </a:br>
            <a:r>
              <a:rPr lang="ru-RU" dirty="0">
                <a:solidFill>
                  <a:schemeClr val="bg1"/>
                </a:solidFill>
              </a:rPr>
              <a:t>У</a:t>
            </a:r>
            <a:br>
              <a:rPr lang="ru-RU" dirty="0">
                <a:solidFill>
                  <a:schemeClr val="bg1"/>
                </a:solidFill>
              </a:rPr>
            </a:br>
            <a:r>
              <a:rPr lang="ru-RU" dirty="0" smtClean="0">
                <a:solidFill>
                  <a:schemeClr val="bg1"/>
                </a:solidFill>
              </a:rPr>
              <a:t>Ж</a:t>
            </a:r>
          </a:p>
          <a:p>
            <a:pPr>
              <a:spcBef>
                <a:spcPct val="50000"/>
              </a:spcBef>
            </a:pPr>
            <a:r>
              <a:rPr lang="ru-RU" dirty="0" smtClean="0">
                <a:solidFill>
                  <a:schemeClr val="bg1"/>
                </a:solidFill>
              </a:rPr>
              <a:t>Б</a:t>
            </a:r>
            <a:r>
              <a:rPr lang="ru-RU" dirty="0">
                <a:solidFill>
                  <a:schemeClr val="bg1"/>
                </a:solidFill>
              </a:rPr>
              <a:t/>
            </a:r>
            <a:br>
              <a:rPr lang="ru-RU" dirty="0">
                <a:solidFill>
                  <a:schemeClr val="bg1"/>
                </a:solidFill>
              </a:rPr>
            </a:br>
            <a:r>
              <a:rPr lang="ru-RU" dirty="0">
                <a:solidFill>
                  <a:schemeClr val="bg1"/>
                </a:solidFill>
              </a:rPr>
              <a:t>А</a:t>
            </a:r>
          </a:p>
        </p:txBody>
      </p:sp>
      <p:sp>
        <p:nvSpPr>
          <p:cNvPr id="8214" name="Text Box 22"/>
          <p:cNvSpPr txBox="1">
            <a:spLocks noChangeArrowheads="1"/>
          </p:cNvSpPr>
          <p:nvPr/>
        </p:nvSpPr>
        <p:spPr bwMode="auto">
          <a:xfrm rot="-3301940">
            <a:off x="4729957" y="2537619"/>
            <a:ext cx="2024062" cy="457200"/>
          </a:xfrm>
          <a:prstGeom prst="rect">
            <a:avLst/>
          </a:prstGeom>
          <a:noFill/>
          <a:ln w="9525">
            <a:noFill/>
            <a:miter lim="800000"/>
            <a:headEnd/>
            <a:tailEnd/>
          </a:ln>
          <a:effectLst/>
        </p:spPr>
        <p:txBody>
          <a:bodyPr>
            <a:spAutoFit/>
          </a:bodyPr>
          <a:lstStyle/>
          <a:p>
            <a:pPr>
              <a:spcBef>
                <a:spcPct val="50000"/>
              </a:spcBef>
            </a:pPr>
            <a:r>
              <a:rPr lang="ru-RU" dirty="0">
                <a:solidFill>
                  <a:srgbClr val="3333CC"/>
                </a:solidFill>
              </a:rPr>
              <a:t>ЗДОРОВЬЕ</a:t>
            </a:r>
          </a:p>
        </p:txBody>
      </p:sp>
      <p:sp>
        <p:nvSpPr>
          <p:cNvPr id="8215" name="Text Box 23"/>
          <p:cNvSpPr txBox="1">
            <a:spLocks noChangeArrowheads="1"/>
          </p:cNvSpPr>
          <p:nvPr/>
        </p:nvSpPr>
        <p:spPr bwMode="auto">
          <a:xfrm rot="-1241727">
            <a:off x="5724525" y="3688834"/>
            <a:ext cx="2232025" cy="369332"/>
          </a:xfrm>
          <a:prstGeom prst="rect">
            <a:avLst/>
          </a:prstGeom>
          <a:noFill/>
          <a:ln w="9525">
            <a:noFill/>
            <a:miter lim="800000"/>
            <a:headEnd/>
            <a:tailEnd/>
          </a:ln>
          <a:effectLst/>
        </p:spPr>
        <p:txBody>
          <a:bodyPr>
            <a:spAutoFit/>
          </a:bodyPr>
          <a:lstStyle/>
          <a:p>
            <a:pPr>
              <a:spcBef>
                <a:spcPct val="50000"/>
              </a:spcBef>
            </a:pPr>
            <a:r>
              <a:rPr lang="ru-RU" dirty="0" smtClean="0">
                <a:solidFill>
                  <a:schemeClr val="bg1"/>
                </a:solidFill>
              </a:rPr>
              <a:t>Общие интересы</a:t>
            </a:r>
            <a:endParaRPr lang="ru-RU" dirty="0">
              <a:solidFill>
                <a:schemeClr val="bg1"/>
              </a:solidFill>
            </a:endParaRPr>
          </a:p>
        </p:txBody>
      </p:sp>
      <p:sp>
        <p:nvSpPr>
          <p:cNvPr id="8216" name="Text Box 24"/>
          <p:cNvSpPr txBox="1">
            <a:spLocks noChangeArrowheads="1"/>
          </p:cNvSpPr>
          <p:nvPr/>
        </p:nvSpPr>
        <p:spPr bwMode="auto">
          <a:xfrm rot="814226">
            <a:off x="5653088" y="5479534"/>
            <a:ext cx="2303462" cy="369332"/>
          </a:xfrm>
          <a:prstGeom prst="rect">
            <a:avLst/>
          </a:prstGeom>
          <a:noFill/>
          <a:ln w="9525">
            <a:noFill/>
            <a:miter lim="800000"/>
            <a:headEnd/>
            <a:tailEnd/>
          </a:ln>
          <a:effectLst/>
        </p:spPr>
        <p:txBody>
          <a:bodyPr>
            <a:spAutoFit/>
          </a:bodyPr>
          <a:lstStyle/>
          <a:p>
            <a:pPr>
              <a:spcBef>
                <a:spcPct val="50000"/>
              </a:spcBef>
            </a:pPr>
            <a:r>
              <a:rPr lang="ru-RU" dirty="0" smtClean="0">
                <a:solidFill>
                  <a:srgbClr val="3333CC"/>
                </a:solidFill>
              </a:rPr>
              <a:t>РОДСТВЕННИКИ</a:t>
            </a:r>
            <a:endParaRPr lang="ru-RU" dirty="0">
              <a:solidFill>
                <a:srgbClr val="3333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C:\Documents and Settings\Digitalll\Рабочий стол\Семья\Семья и семейные ценности\54291440_1264429293_sem_ya.jpg"/>
          <p:cNvPicPr>
            <a:picLocks noChangeAspect="1" noChangeArrowheads="1"/>
          </p:cNvPicPr>
          <p:nvPr/>
        </p:nvPicPr>
        <p:blipFill>
          <a:blip r:embed="rId2" cstate="print"/>
          <a:srcRect/>
          <a:stretch>
            <a:fillRect/>
          </a:stretch>
        </p:blipFill>
        <p:spPr bwMode="auto">
          <a:xfrm>
            <a:off x="179512" y="0"/>
            <a:ext cx="8765480" cy="6858000"/>
          </a:xfrm>
          <a:prstGeom prst="rect">
            <a:avLst/>
          </a:prstGeom>
          <a:noFill/>
          <a:ln w="9525">
            <a:noFill/>
            <a:miter lim="800000"/>
            <a:headEnd/>
            <a:tailEnd/>
          </a:ln>
        </p:spPr>
      </p:pic>
      <p:sp>
        <p:nvSpPr>
          <p:cNvPr id="5" name="Заголовок 4"/>
          <p:cNvSpPr>
            <a:spLocks noGrp="1"/>
          </p:cNvSpPr>
          <p:nvPr>
            <p:ph type="title"/>
          </p:nvPr>
        </p:nvSpPr>
        <p:spPr>
          <a:xfrm>
            <a:off x="1000125" y="476672"/>
            <a:ext cx="7143750" cy="4666828"/>
          </a:xfrm>
        </p:spPr>
        <p:txBody>
          <a:bodyPr>
            <a:normAutofit fontScale="90000"/>
          </a:bodyPr>
          <a:lstStyle/>
          <a:p>
            <a:pPr algn="ctr"/>
            <a:r>
              <a:rPr lang="ru-RU" sz="2800" dirty="0" smtClean="0">
                <a:solidFill>
                  <a:schemeClr val="accent6">
                    <a:lumMod val="75000"/>
                  </a:schemeClr>
                </a:solidFill>
              </a:rPr>
              <a:t>                       СЕМЕЙНЫЕ ЗАПОВЕДИ.</a:t>
            </a:r>
            <a:br>
              <a:rPr lang="ru-RU" sz="2800" dirty="0" smtClean="0">
                <a:solidFill>
                  <a:schemeClr val="accent6">
                    <a:lumMod val="75000"/>
                  </a:schemeClr>
                </a:solidFill>
              </a:rPr>
            </a:br>
            <a:r>
              <a:rPr lang="ru-RU" sz="2400" dirty="0" smtClean="0">
                <a:solidFill>
                  <a:schemeClr val="accent2">
                    <a:lumMod val="50000"/>
                  </a:schemeClr>
                </a:solidFill>
              </a:rPr>
              <a:t>Свято храните честь своей семьи.</a:t>
            </a:r>
            <a:br>
              <a:rPr lang="ru-RU" sz="2400" dirty="0" smtClean="0">
                <a:solidFill>
                  <a:schemeClr val="accent2">
                    <a:lumMod val="50000"/>
                  </a:schemeClr>
                </a:solidFill>
              </a:rPr>
            </a:br>
            <a:r>
              <a:rPr lang="ru-RU" sz="2400" dirty="0" smtClean="0">
                <a:solidFill>
                  <a:schemeClr val="accent2">
                    <a:lumMod val="50000"/>
                  </a:schemeClr>
                </a:solidFill>
              </a:rPr>
              <a:t/>
            </a:r>
            <a:br>
              <a:rPr lang="ru-RU" sz="2400" dirty="0" smtClean="0">
                <a:solidFill>
                  <a:schemeClr val="accent2">
                    <a:lumMod val="50000"/>
                  </a:schemeClr>
                </a:solidFill>
              </a:rPr>
            </a:br>
            <a:r>
              <a:rPr lang="ru-RU" sz="2400" dirty="0" smtClean="0">
                <a:solidFill>
                  <a:schemeClr val="accent2">
                    <a:lumMod val="50000"/>
                  </a:schemeClr>
                </a:solidFill>
              </a:rPr>
              <a:t>Любите свою семью и делайте ее лучше.</a:t>
            </a:r>
            <a:br>
              <a:rPr lang="ru-RU" sz="2400" dirty="0" smtClean="0">
                <a:solidFill>
                  <a:schemeClr val="accent2">
                    <a:lumMod val="50000"/>
                  </a:schemeClr>
                </a:solidFill>
              </a:rPr>
            </a:br>
            <a:r>
              <a:rPr lang="ru-RU" sz="2400" dirty="0" smtClean="0">
                <a:solidFill>
                  <a:schemeClr val="accent2">
                    <a:lumMod val="50000"/>
                  </a:schemeClr>
                </a:solidFill>
              </a:rPr>
              <a:t/>
            </a:r>
            <a:br>
              <a:rPr lang="ru-RU" sz="2400" dirty="0" smtClean="0">
                <a:solidFill>
                  <a:schemeClr val="accent2">
                    <a:lumMod val="50000"/>
                  </a:schemeClr>
                </a:solidFill>
              </a:rPr>
            </a:br>
            <a:r>
              <a:rPr lang="ru-RU" sz="2400" dirty="0" smtClean="0">
                <a:solidFill>
                  <a:schemeClr val="accent2">
                    <a:lumMod val="50000"/>
                  </a:schemeClr>
                </a:solidFill>
              </a:rPr>
              <a:t>Будьте внимательными и чуткими, всегда готовыми прийти на помощь членам семьи.</a:t>
            </a:r>
            <a:br>
              <a:rPr lang="ru-RU" sz="2400" dirty="0" smtClean="0">
                <a:solidFill>
                  <a:schemeClr val="accent2">
                    <a:lumMod val="50000"/>
                  </a:schemeClr>
                </a:solidFill>
              </a:rPr>
            </a:br>
            <a:r>
              <a:rPr lang="ru-RU" sz="2400" dirty="0" smtClean="0">
                <a:solidFill>
                  <a:schemeClr val="accent2">
                    <a:lumMod val="50000"/>
                  </a:schemeClr>
                </a:solidFill>
              </a:rPr>
              <a:t/>
            </a:r>
            <a:br>
              <a:rPr lang="ru-RU" sz="2400" dirty="0" smtClean="0">
                <a:solidFill>
                  <a:schemeClr val="accent2">
                    <a:lumMod val="50000"/>
                  </a:schemeClr>
                </a:solidFill>
              </a:rPr>
            </a:br>
            <a:r>
              <a:rPr lang="ru-RU" sz="2400" dirty="0" smtClean="0">
                <a:solidFill>
                  <a:schemeClr val="accent2">
                    <a:lumMod val="50000"/>
                  </a:schemeClr>
                </a:solidFill>
              </a:rPr>
              <a:t>Дарите друг другу радость.</a:t>
            </a:r>
            <a:br>
              <a:rPr lang="ru-RU" sz="2400" dirty="0" smtClean="0">
                <a:solidFill>
                  <a:schemeClr val="accent2">
                    <a:lumMod val="50000"/>
                  </a:schemeClr>
                </a:solidFill>
              </a:rPr>
            </a:br>
            <a:r>
              <a:rPr lang="ru-RU" sz="2400" dirty="0" smtClean="0">
                <a:solidFill>
                  <a:schemeClr val="accent2">
                    <a:lumMod val="50000"/>
                  </a:schemeClr>
                </a:solidFill>
              </a:rPr>
              <a:t/>
            </a:r>
            <a:br>
              <a:rPr lang="ru-RU" sz="2400" dirty="0" smtClean="0">
                <a:solidFill>
                  <a:schemeClr val="accent2">
                    <a:lumMod val="50000"/>
                  </a:schemeClr>
                </a:solidFill>
              </a:rPr>
            </a:br>
            <a:r>
              <a:rPr lang="ru-RU" sz="2400" dirty="0" smtClean="0">
                <a:solidFill>
                  <a:schemeClr val="accent2">
                    <a:lumMod val="50000"/>
                  </a:schemeClr>
                </a:solidFill>
              </a:rPr>
              <a:t>Умейте найти и выполнить дело на пользу и радость членам своей семьи.</a:t>
            </a:r>
            <a:br>
              <a:rPr lang="ru-RU" sz="2400" dirty="0" smtClean="0">
                <a:solidFill>
                  <a:schemeClr val="accent2">
                    <a:lumMod val="50000"/>
                  </a:schemeClr>
                </a:solidFill>
              </a:rPr>
            </a:br>
            <a:r>
              <a:rPr lang="ru-RU" sz="2400" dirty="0" smtClean="0">
                <a:solidFill>
                  <a:schemeClr val="accent2">
                    <a:lumMod val="50000"/>
                  </a:schemeClr>
                </a:solidFill>
              </a:rPr>
              <a:t/>
            </a:r>
            <a:br>
              <a:rPr lang="ru-RU" sz="2400" dirty="0" smtClean="0">
                <a:solidFill>
                  <a:schemeClr val="accent2">
                    <a:lumMod val="50000"/>
                  </a:schemeClr>
                </a:solidFill>
              </a:rPr>
            </a:br>
            <a:r>
              <a:rPr lang="ru-RU" sz="2400" dirty="0" smtClean="0">
                <a:solidFill>
                  <a:schemeClr val="accent2">
                    <a:lumMod val="50000"/>
                  </a:schemeClr>
                </a:solidFill>
              </a:rPr>
              <a:t>Живите в мире и согласии.</a:t>
            </a:r>
            <a:r>
              <a:rPr lang="ru-RU" sz="2400" dirty="0" smtClean="0"/>
              <a:t/>
            </a:r>
            <a:br>
              <a:rPr lang="ru-RU" sz="2400" dirty="0" smtClean="0"/>
            </a:br>
            <a:endParaRPr lang="ru-RU" sz="2400" dirty="0">
              <a:solidFill>
                <a:srgbClr val="00B0F0"/>
              </a:solidFill>
            </a:endParaRPr>
          </a:p>
        </p:txBody>
      </p:sp>
      <p:sp>
        <p:nvSpPr>
          <p:cNvPr id="7" name="4-конечная звезда 6"/>
          <p:cNvSpPr/>
          <p:nvPr/>
        </p:nvSpPr>
        <p:spPr>
          <a:xfrm>
            <a:off x="539552" y="476672"/>
            <a:ext cx="288032"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467544" y="1124744"/>
            <a:ext cx="432048"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467544" y="1844824"/>
            <a:ext cx="360040"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467544" y="2780928"/>
            <a:ext cx="360040"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395536" y="3429000"/>
            <a:ext cx="432048"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467544" y="4365104"/>
            <a:ext cx="432048"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2275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770" decel="100000"/>
                                        <p:tgtEl>
                                          <p:spTgt spid="16389"/>
                                        </p:tgtEl>
                                      </p:cBhvr>
                                    </p:animEffect>
                                    <p:animScale>
                                      <p:cBhvr>
                                        <p:cTn id="8" dur="770" decel="100000"/>
                                        <p:tgtEl>
                                          <p:spTgt spid="16389"/>
                                        </p:tgtEl>
                                      </p:cBhvr>
                                      <p:from x="10000" y="10000"/>
                                      <p:to x="200000" y="450000"/>
                                    </p:animScale>
                                    <p:animScale>
                                      <p:cBhvr>
                                        <p:cTn id="9" dur="1230" accel="100000" fill="hold">
                                          <p:stCondLst>
                                            <p:cond delay="770"/>
                                          </p:stCondLst>
                                        </p:cTn>
                                        <p:tgtEl>
                                          <p:spTgt spid="16389"/>
                                        </p:tgtEl>
                                      </p:cBhvr>
                                      <p:from x="200000" y="450000"/>
                                      <p:to x="100000" y="100000"/>
                                    </p:animScale>
                                    <p:set>
                                      <p:cBhvr>
                                        <p:cTn id="10" dur="770" fill="hold"/>
                                        <p:tgtEl>
                                          <p:spTgt spid="16389"/>
                                        </p:tgtEl>
                                        <p:attrNameLst>
                                          <p:attrName>ppt_x</p:attrName>
                                        </p:attrNameLst>
                                      </p:cBhvr>
                                      <p:to>
                                        <p:strVal val="(0.5)"/>
                                      </p:to>
                                    </p:set>
                                    <p:anim from="(0.5)" to="(#ppt_x)" calcmode="lin" valueType="num">
                                      <p:cBhvr>
                                        <p:cTn id="11" dur="1230" accel="100000" fill="hold">
                                          <p:stCondLst>
                                            <p:cond delay="770"/>
                                          </p:stCondLst>
                                        </p:cTn>
                                        <p:tgtEl>
                                          <p:spTgt spid="16389"/>
                                        </p:tgtEl>
                                        <p:attrNameLst>
                                          <p:attrName>ppt_x</p:attrName>
                                        </p:attrNameLst>
                                      </p:cBhvr>
                                    </p:anim>
                                    <p:set>
                                      <p:cBhvr>
                                        <p:cTn id="12" dur="770" fill="hold"/>
                                        <p:tgtEl>
                                          <p:spTgt spid="16389"/>
                                        </p:tgtEl>
                                        <p:attrNameLst>
                                          <p:attrName>ppt_y</p:attrName>
                                        </p:attrNameLst>
                                      </p:cBhvr>
                                      <p:to>
                                        <p:strVal val="(#ppt_y+0.4)"/>
                                      </p:to>
                                    </p:set>
                                    <p:anim from="(#ppt_y+0.4)" to="(#ppt_y)" calcmode="lin" valueType="num">
                                      <p:cBhvr>
                                        <p:cTn id="13" dur="1230" accel="100000" fill="hold">
                                          <p:stCondLst>
                                            <p:cond delay="770"/>
                                          </p:stCondLst>
                                        </p:cTn>
                                        <p:tgtEl>
                                          <p:spTgt spid="16389"/>
                                        </p:tgtEl>
                                        <p:attrNameLst>
                                          <p:attrName>ppt_y</p:attrName>
                                        </p:attrNameLst>
                                      </p:cBhvr>
                                    </p:anim>
                                  </p:childTnLst>
                                </p:cTn>
                              </p:par>
                            </p:childTnLst>
                          </p:cTn>
                        </p:par>
                        <p:par>
                          <p:cTn id="14" fill="hold">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250825" y="266700"/>
            <a:ext cx="8497888" cy="4479925"/>
          </a:xfrm>
          <a:prstGeom prst="rect">
            <a:avLst/>
          </a:prstGeom>
          <a:noFill/>
          <a:ln w="9525">
            <a:noFill/>
            <a:miter lim="800000"/>
            <a:headEnd/>
            <a:tailEnd/>
          </a:ln>
          <a:effectLst/>
        </p:spPr>
        <p:txBody>
          <a:bodyPr anchor="ctr">
            <a:spAutoFit/>
          </a:bodyPr>
          <a:lstStyle/>
          <a:p>
            <a:pPr algn="ctr"/>
            <a:endParaRPr lang="ru-RU" sz="5400">
              <a:solidFill>
                <a:srgbClr val="A50021"/>
              </a:solidFill>
            </a:endParaRPr>
          </a:p>
          <a:p>
            <a:pPr algn="ctr"/>
            <a:r>
              <a:rPr lang="ru-RU" sz="6000">
                <a:solidFill>
                  <a:srgbClr val="A50021"/>
                </a:solidFill>
              </a:rPr>
              <a:t>Берегите</a:t>
            </a:r>
          </a:p>
          <a:p>
            <a:pPr algn="ctr"/>
            <a:r>
              <a:rPr lang="ru-RU" sz="6000">
                <a:solidFill>
                  <a:srgbClr val="A50021"/>
                </a:solidFill>
              </a:rPr>
              <a:t> цветок </a:t>
            </a:r>
          </a:p>
          <a:p>
            <a:pPr algn="ctr"/>
            <a:r>
              <a:rPr lang="ru-RU" sz="6000">
                <a:solidFill>
                  <a:srgbClr val="A50021"/>
                </a:solidFill>
              </a:rPr>
              <a:t>«Семейного счастья»</a:t>
            </a:r>
          </a:p>
          <a:p>
            <a:pPr algn="ctr"/>
            <a:endParaRPr lang="ru-RU" sz="5400">
              <a:solidFill>
                <a:srgbClr val="A5002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1475656" y="620688"/>
            <a:ext cx="6624736" cy="122413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Памятники </a:t>
            </a:r>
          </a:p>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посвященные семье</a:t>
            </a:r>
            <a:endParaRPr lang="ru-RU" sz="4400" dirty="0"/>
          </a:p>
        </p:txBody>
      </p:sp>
      <p:pic>
        <p:nvPicPr>
          <p:cNvPr id="2" name="PhotoStory15_1.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763688" y="1976525"/>
            <a:ext cx="5904656" cy="4428492"/>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 xmlns:p14="http://schemas.microsoft.com/office/powerpoint/2010/main" val="2787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Достоинства </a:t>
            </a:r>
            <a:r>
              <a:rPr lang="ru-RU" dirty="0" smtClean="0"/>
              <a:t>друг друга </a:t>
            </a:r>
            <a:endParaRPr lang="ru-RU" dirty="0"/>
          </a:p>
        </p:txBody>
      </p:sp>
      <p:pic>
        <p:nvPicPr>
          <p:cNvPr id="18" name="Содержимое 17" descr="557441_10150612927160474_358161780_n.jpg"/>
          <p:cNvPicPr>
            <a:picLocks noGrp="1" noChangeAspect="1"/>
          </p:cNvPicPr>
          <p:nvPr>
            <p:ph idx="1"/>
          </p:nvPr>
        </p:nvPicPr>
        <p:blipFill>
          <a:blip r:embed="rId3" cstate="print"/>
          <a:stretch>
            <a:fillRect/>
          </a:stretch>
        </p:blipFill>
        <p:spPr>
          <a:xfrm>
            <a:off x="1743273" y="1600200"/>
            <a:ext cx="5657454"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a:t>
            </a:r>
            <a:r>
              <a:rPr lang="ru-RU" dirty="0" smtClean="0"/>
              <a:t>интересы </a:t>
            </a:r>
            <a:endParaRPr lang="ru-RU" dirty="0"/>
          </a:p>
        </p:txBody>
      </p:sp>
      <p:pic>
        <p:nvPicPr>
          <p:cNvPr id="10" name="Содержимое 9" descr="03-1.jpg"/>
          <p:cNvPicPr>
            <a:picLocks noGrp="1" noChangeAspect="1"/>
          </p:cNvPicPr>
          <p:nvPr>
            <p:ph idx="1"/>
          </p:nvPr>
        </p:nvPicPr>
        <p:blipFill>
          <a:blip r:embed="rId3" cstate="print"/>
          <a:stretch>
            <a:fillRect/>
          </a:stretch>
        </p:blipFill>
        <p:spPr>
          <a:xfrm>
            <a:off x="1172289" y="1600200"/>
            <a:ext cx="679942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f5942b57da30.jpg"/>
          <p:cNvPicPr>
            <a:picLocks noChangeAspect="1"/>
          </p:cNvPicPr>
          <p:nvPr/>
        </p:nvPicPr>
        <p:blipFill>
          <a:blip r:embed="rId3" cstate="print"/>
          <a:stretch>
            <a:fillRect/>
          </a:stretch>
        </p:blipFill>
        <p:spPr>
          <a:xfrm>
            <a:off x="1331640" y="1556793"/>
            <a:ext cx="6692732" cy="4465010"/>
          </a:xfrm>
          <a:prstGeom prst="rect">
            <a:avLst/>
          </a:prstGeom>
        </p:spPr>
      </p:pic>
      <p:sp>
        <p:nvSpPr>
          <p:cNvPr id="2" name="Заголовок 1"/>
          <p:cNvSpPr>
            <a:spLocks noGrp="1"/>
          </p:cNvSpPr>
          <p:nvPr>
            <p:ph type="title"/>
          </p:nvPr>
        </p:nvSpPr>
        <p:spPr/>
        <p:txBody>
          <a:bodyPr/>
          <a:lstStyle/>
          <a:p>
            <a:r>
              <a:rPr lang="ru-RU" b="1" dirty="0" smtClean="0"/>
              <a:t>Общение</a:t>
            </a:r>
            <a:endParaRPr lang="ru-RU" dirty="0"/>
          </a:p>
        </p:txBody>
      </p:sp>
      <p:sp>
        <p:nvSpPr>
          <p:cNvPr id="6" name="Содержимое 5"/>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8.jpg"/>
          <p:cNvPicPr>
            <a:picLocks noChangeAspect="1"/>
          </p:cNvPicPr>
          <p:nvPr/>
        </p:nvPicPr>
        <p:blipFill>
          <a:blip r:embed="rId2" cstate="print"/>
          <a:stretch>
            <a:fillRect/>
          </a:stretch>
        </p:blipFill>
        <p:spPr>
          <a:xfrm>
            <a:off x="1812140" y="1988840"/>
            <a:ext cx="5027958" cy="41044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2560x1440.jpg"/>
          <p:cNvPicPr>
            <a:picLocks noChangeAspect="1"/>
          </p:cNvPicPr>
          <p:nvPr/>
        </p:nvPicPr>
        <p:blipFill>
          <a:blip r:embed="rId2" cstate="print"/>
          <a:stretch>
            <a:fillRect/>
          </a:stretch>
        </p:blipFill>
        <p:spPr>
          <a:xfrm>
            <a:off x="548922" y="1600200"/>
            <a:ext cx="8046156" cy="45259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Семейные Традиции. </a:t>
            </a:r>
          </a:p>
        </p:txBody>
      </p:sp>
      <p:pic>
        <p:nvPicPr>
          <p:cNvPr id="4" name="Содержимое 3" descr="1308597650_987(1).jpg"/>
          <p:cNvPicPr>
            <a:picLocks noGrp="1" noChangeAspect="1"/>
          </p:cNvPicPr>
          <p:nvPr>
            <p:ph idx="1"/>
          </p:nvPr>
        </p:nvPicPr>
        <p:blipFill>
          <a:blip r:embed="rId3" cstate="print"/>
          <a:stretch>
            <a:fillRect/>
          </a:stretch>
        </p:blipFill>
        <p:spPr>
          <a:xfrm>
            <a:off x="1235852" y="1600200"/>
            <a:ext cx="6672296"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Деньги </a:t>
            </a:r>
            <a:endParaRPr lang="ru-RU" dirty="0"/>
          </a:p>
        </p:txBody>
      </p:sp>
      <p:pic>
        <p:nvPicPr>
          <p:cNvPr id="11" name="Рисунок 10" descr="007a.jpg"/>
          <p:cNvPicPr>
            <a:picLocks noChangeAspect="1"/>
          </p:cNvPicPr>
          <p:nvPr/>
        </p:nvPicPr>
        <p:blipFill>
          <a:blip r:embed="rId3" cstate="print"/>
          <a:stretch>
            <a:fillRect/>
          </a:stretch>
        </p:blipFill>
        <p:spPr>
          <a:xfrm>
            <a:off x="7308304" y="5633064"/>
            <a:ext cx="1835696" cy="1224935"/>
          </a:xfrm>
          <a:prstGeom prst="rect">
            <a:avLst/>
          </a:prstGeom>
        </p:spPr>
      </p:pic>
      <p:pic>
        <p:nvPicPr>
          <p:cNvPr id="10" name="Содержимое 9" descr="95.jpg"/>
          <p:cNvPicPr>
            <a:picLocks noGrp="1" noChangeAspect="1"/>
          </p:cNvPicPr>
          <p:nvPr>
            <p:ph idx="1"/>
          </p:nvPr>
        </p:nvPicPr>
        <p:blipFill>
          <a:blip r:embed="rId4" cstate="print"/>
          <a:stretch>
            <a:fillRect/>
          </a:stretch>
        </p:blipFill>
        <p:spPr>
          <a:xfrm>
            <a:off x="1397000" y="1748631"/>
            <a:ext cx="6350000" cy="4229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Смысл </a:t>
            </a:r>
            <a:r>
              <a:rPr lang="ru-RU" dirty="0" smtClean="0"/>
              <a:t>жизни </a:t>
            </a:r>
            <a:endParaRPr lang="ru-RU" dirty="0"/>
          </a:p>
        </p:txBody>
      </p:sp>
      <p:pic>
        <p:nvPicPr>
          <p:cNvPr id="8" name="Содержимое 7" descr="039.jpg"/>
          <p:cNvPicPr>
            <a:picLocks noGrp="1" noChangeAspect="1"/>
          </p:cNvPicPr>
          <p:nvPr>
            <p:ph idx="1"/>
          </p:nvPr>
        </p:nvPicPr>
        <p:blipFill>
          <a:blip r:embed="rId3" cstate="print"/>
          <a:srcRect b="15045"/>
          <a:stretch>
            <a:fillRect/>
          </a:stretch>
        </p:blipFill>
        <p:spPr>
          <a:xfrm>
            <a:off x="1979712" y="1988840"/>
            <a:ext cx="5553329" cy="384502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1361</Words>
  <Application>Microsoft Office PowerPoint</Application>
  <PresentationFormat>Экран (4:3)</PresentationFormat>
  <Paragraphs>66</Paragraphs>
  <Slides>15</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СЕКРЕТЫ СЧАСТЛИВОЙ СЕМЕЙНОЙ ЖИЗНИ </vt:lpstr>
      <vt:lpstr>Достоинства друг друга </vt:lpstr>
      <vt:lpstr>Общие интересы </vt:lpstr>
      <vt:lpstr>Общение</vt:lpstr>
      <vt:lpstr>Слайд 5</vt:lpstr>
      <vt:lpstr>Слайд 6</vt:lpstr>
      <vt:lpstr>Семейные Традиции. </vt:lpstr>
      <vt:lpstr> Деньги </vt:lpstr>
      <vt:lpstr>Смысл жизни </vt:lpstr>
      <vt:lpstr>Важность  близких отношений</vt:lpstr>
      <vt:lpstr>ТРИ главных ВРАГА нормальной семейной жизни</vt:lpstr>
      <vt:lpstr>Слайд 12</vt:lpstr>
      <vt:lpstr>                       СЕМЕЙНЫЕ ЗАПОВЕДИ. Свято храните честь своей семьи.  Любите свою семью и делайте ее лучше.  Будьте внимательными и чуткими, всегда готовыми прийти на помощь членам семьи.  Дарите друг другу радость.  Умейте найти и выполнить дело на пользу и радость членам своей семьи.  Живите в мире и согласии. </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СЕКРЕТЫ СЧАСТЛИВОЙ СЕМЕЙНОЙ ЖИЗНИ </dc:title>
  <dc:creator>Akseniya Liberanskaya</dc:creator>
  <cp:lastModifiedBy>Akseniya Liberanskaya</cp:lastModifiedBy>
  <cp:revision>4</cp:revision>
  <dcterms:created xsi:type="dcterms:W3CDTF">2013-12-08T07:31:10Z</dcterms:created>
  <dcterms:modified xsi:type="dcterms:W3CDTF">2013-12-13T09:28:46Z</dcterms:modified>
</cp:coreProperties>
</file>