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5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4733-F182-4EF5-B55E-F9FFF4483E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B38-0C05-4E2E-B6E8-054B3A20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4733-F182-4EF5-B55E-F9FFF4483E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B38-0C05-4E2E-B6E8-054B3A20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4733-F182-4EF5-B55E-F9FFF4483E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B38-0C05-4E2E-B6E8-054B3A20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4733-F182-4EF5-B55E-F9FFF4483E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B38-0C05-4E2E-B6E8-054B3A20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4733-F182-4EF5-B55E-F9FFF4483E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B38-0C05-4E2E-B6E8-054B3A20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4733-F182-4EF5-B55E-F9FFF4483E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B38-0C05-4E2E-B6E8-054B3A20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4733-F182-4EF5-B55E-F9FFF4483E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B38-0C05-4E2E-B6E8-054B3A20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4733-F182-4EF5-B55E-F9FFF4483E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B38-0C05-4E2E-B6E8-054B3A20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4733-F182-4EF5-B55E-F9FFF4483E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B38-0C05-4E2E-B6E8-054B3A20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4733-F182-4EF5-B55E-F9FFF4483E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B38-0C05-4E2E-B6E8-054B3A20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4733-F182-4EF5-B55E-F9FFF4483E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B38-0C05-4E2E-B6E8-054B3A20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04733-F182-4EF5-B55E-F9FFF4483E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06B38-0C05-4E2E-B6E8-054B3A20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n lucru\uba ppt\4\nature20freash20sen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52800" y="3276600"/>
            <a:ext cx="57912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Конфликт, который </a:t>
            </a:r>
            <a:endParaRPr lang="ro-RO" sz="7200" dirty="0" smtClean="0"/>
          </a:p>
          <a:p>
            <a:pPr algn="ctr"/>
            <a:r>
              <a:rPr lang="ru-RU" sz="2400" smtClean="0">
                <a:solidFill>
                  <a:srgbClr val="FF0000"/>
                </a:solidFill>
              </a:rPr>
              <a:t>расстраивает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8200" y="22860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  <p:pic>
        <p:nvPicPr>
          <p:cNvPr id="16386" name="Picture 2" descr="D:\In lucru\uba ppt\4\j0422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90799"/>
            <a:ext cx="4191000" cy="4267201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4800" y="1810465"/>
            <a:ext cx="4724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Уклонение от общения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̶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скажите хоть что-то,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 именно, что вы не расположены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принимать другого  таким какой он(она) есть и решили 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наказать его(ее) своим молчанием,  чтобы избежать споров и нападений друг на друга.</a:t>
            </a:r>
            <a:endParaRPr lang="ru-RU" sz="28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In lucru\uba ppt\4\j0422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90799"/>
            <a:ext cx="4191000" cy="4267201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6200" y="2057400"/>
            <a:ext cx="66582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Аллюзии на поведение других,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ыраженная 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небольшим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превосходством,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 которое намекает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один из партнеров,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редставляет собой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еще одну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форму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насилия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̶ 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сравнение с другими.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200" y="22860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In lucru\uba ppt\4\j0422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90799"/>
            <a:ext cx="4191000" cy="4267201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8600" y="2514600"/>
            <a:ext cx="4495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Периодическое напоминание</a:t>
            </a:r>
            <a:r>
              <a:rPr lang="ru-RU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намеками или напрямую 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некоторых неприятных ситуаций из прошлого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расстраивает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партнера 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от того, что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его(ее)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так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 простили.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22860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In lucru\uba ppt\4\j0422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90799"/>
            <a:ext cx="4191000" cy="4267201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2400" y="1689558"/>
            <a:ext cx="4800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Состояние жертвы показывает, что тот кто испытывает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жалость к себе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является продуктом обстоятельств или окружения, которые не может изменить.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Жалость к себе также является 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формой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давления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вашего 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партнера.</a:t>
            </a:r>
            <a:endParaRPr lang="ru-RU" sz="28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200" y="15240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4800" y="2229151"/>
            <a:ext cx="4267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Ничего не угнетает сильнее банальных вещей.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Обесценивание слов и действий партнера также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является насилием,                         с помощью которого вы превозноситесь над партнером,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обезоруживаете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его(ее) или показываете скудность своих жизненных ценностей.</a:t>
            </a:r>
            <a:endParaRPr kumimoji="0" lang="ro-RO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In lucru\uba ppt\4\confli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51" y="2286001"/>
            <a:ext cx="4681549" cy="4571999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22860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In lucru\uba ppt\4\confli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51" y="2286001"/>
            <a:ext cx="4681549" cy="4571999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" y="2839999"/>
            <a:ext cx="472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Манипуляция –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это искусство использования методов управления партнером,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тобы заставить его действовать так как вам удобно,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даже против его воли.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22860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In lucru\uba ppt\4\conflic1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9900" y="1473200"/>
            <a:ext cx="3594100" cy="53848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2196643"/>
            <a:ext cx="556857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Навешивание ярлыков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то насилие, которое морально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безоруживает партнера,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посредством постоянно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повторяемых реплик,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которые ему адресуются.</a:t>
            </a:r>
            <a:endParaRPr lang="ru-RU" sz="28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o-RO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200" y="59941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n lucru\uba ppt\4\Family Confli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0400"/>
            <a:ext cx="9144000" cy="61976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39334"/>
            <a:ext cx="7208569" cy="3293209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Недоверие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форма насилия,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которая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проявляется посредством чрезмерной заботы по отношению к партнеру, в точности проецируя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модель поведения родитель-ребенок, контролируя его на каждом шагу и считая, что если его не опекать все время, то он сам не справится.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5862" y="76200"/>
            <a:ext cx="8981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2800" b="1" dirty="0" smtClean="0"/>
              <a:t> </a:t>
            </a:r>
            <a:r>
              <a:rPr lang="ru-RU" sz="2800" b="1" dirty="0" smtClean="0"/>
              <a:t>и</a:t>
            </a:r>
            <a:r>
              <a:rPr lang="ro-RO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последствия </a:t>
            </a:r>
            <a:r>
              <a:rPr lang="ro-RO" sz="2800" b="1" dirty="0" smtClean="0"/>
              <a:t> </a:t>
            </a:r>
            <a:r>
              <a:rPr lang="ru-RU" sz="2800" b="1" dirty="0" smtClean="0"/>
              <a:t>неразрешенного конфликта</a:t>
            </a:r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52" y="1981200"/>
            <a:ext cx="4876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Нравоучения –                           это</a:t>
            </a:r>
            <a:r>
              <a:rPr lang="en-US" sz="3200" b="1" dirty="0" smtClean="0"/>
              <a:t> </a:t>
            </a:r>
            <a:r>
              <a:rPr lang="ru-RU" sz="3200" b="1" dirty="0" smtClean="0"/>
              <a:t>«удушение» партнера своими упреками и советами,  доходя </a:t>
            </a:r>
          </a:p>
          <a:p>
            <a:pPr algn="ctr"/>
            <a:r>
              <a:rPr lang="ru-RU" sz="3200" b="1" dirty="0" smtClean="0"/>
              <a:t>даже до унижения собственного достоинства.</a:t>
            </a:r>
          </a:p>
          <a:p>
            <a:pPr algn="ctr"/>
            <a:endParaRPr lang="ro-RO" sz="3200" b="1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Разбитый стакан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6865" name="Picture 1" descr="D:\In lucru\uba ppt\4\divorce family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1699" y="3200401"/>
            <a:ext cx="4792301" cy="36576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200" y="22860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3674" y="23622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Ирония и сарказм используются, чтобы занизить самооценку партнера и проявить неуважение, которое наносит серьезный ущерб отношениям.</a:t>
            </a:r>
            <a:endParaRPr lang="en-US" sz="3200" dirty="0"/>
          </a:p>
        </p:txBody>
      </p:sp>
      <p:pic>
        <p:nvPicPr>
          <p:cNvPr id="35841" name="Picture 1" descr="D:\In lucru\uba ppt\4\web 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9089" y="0"/>
            <a:ext cx="4474911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4414"/>
            <a:ext cx="33774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3200" b="1" dirty="0" smtClean="0"/>
              <a:t>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и</a:t>
            </a:r>
            <a:r>
              <a:rPr lang="ro-RO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3200" b="1" dirty="0" smtClean="0"/>
              <a:t> </a:t>
            </a:r>
            <a:r>
              <a:rPr lang="ru-RU" sz="3200" b="1" dirty="0" smtClean="0"/>
              <a:t>неразрешенного </a:t>
            </a:r>
          </a:p>
          <a:p>
            <a:pPr algn="ctr"/>
            <a:r>
              <a:rPr lang="ru-RU" sz="3200" b="1" dirty="0" smtClean="0"/>
              <a:t>конфликта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91000" y="3505200"/>
            <a:ext cx="51816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7" name="Picture 1" descr="D:\In lucru\uba ppt\4\durere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026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9" y="2209800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Отсутствие </a:t>
            </a:r>
            <a:r>
              <a:rPr lang="ru-RU" sz="2400" b="1" dirty="0" smtClean="0">
                <a:solidFill>
                  <a:srgbClr val="FF0000"/>
                </a:solidFill>
              </a:rPr>
              <a:t>уважения</a:t>
            </a:r>
            <a:r>
              <a:rPr lang="ru-RU" sz="2400" b="1" dirty="0" smtClean="0"/>
              <a:t> и </a:t>
            </a:r>
            <a:r>
              <a:rPr lang="ru-RU" sz="2400" b="1" dirty="0" smtClean="0">
                <a:solidFill>
                  <a:srgbClr val="FF0000"/>
                </a:solidFill>
              </a:rPr>
              <a:t>признательности</a:t>
            </a:r>
            <a:r>
              <a:rPr lang="ru-RU" sz="2400" b="1" dirty="0" smtClean="0"/>
              <a:t>, воспринимая </a:t>
            </a:r>
            <a:r>
              <a:rPr lang="ru-RU" sz="2400" b="1" dirty="0"/>
              <a:t>как должное все </a:t>
            </a:r>
            <a:r>
              <a:rPr lang="ru-RU" sz="2400" b="1" dirty="0" smtClean="0"/>
              <a:t>доброе, что для него(нее) делает другой, подтверждает </a:t>
            </a:r>
            <a:r>
              <a:rPr lang="ru-RU" sz="2400" b="1" dirty="0" smtClean="0">
                <a:solidFill>
                  <a:srgbClr val="FF0000"/>
                </a:solidFill>
              </a:rPr>
              <a:t>повышенную зацикленность на себе</a:t>
            </a:r>
            <a:r>
              <a:rPr lang="ru-RU" sz="2400" b="1" dirty="0" smtClean="0"/>
              <a:t>, считая что все должны ему (ей) прислуживать и угождать.</a:t>
            </a:r>
            <a:endParaRPr lang="ru-RU" sz="2400" b="1" dirty="0"/>
          </a:p>
        </p:txBody>
      </p:sp>
      <p:pic>
        <p:nvPicPr>
          <p:cNvPr id="34817" name="Picture 1" descr="D:\In lucru\uba ppt\4\Emotional_consequences_-_conflict_man_and_wo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838379"/>
            <a:ext cx="5029200" cy="401962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200" y="22860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4392" y="22860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Критицизм  - это форма, которая исключает партнера из </a:t>
            </a:r>
            <a:r>
              <a:rPr lang="ru-RU" sz="3200" b="1" dirty="0" smtClean="0"/>
              <a:t>категории добрых людей.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Очернение партнера, </a:t>
            </a:r>
            <a:r>
              <a:rPr lang="ru-RU" sz="3200" b="1" dirty="0" smtClean="0"/>
              <a:t>посредством вынесения приговора </a:t>
            </a:r>
            <a:r>
              <a:rPr lang="ru-RU" sz="3200" b="1" dirty="0" smtClean="0"/>
              <a:t>«виновному</a:t>
            </a:r>
            <a:r>
              <a:rPr lang="ru-RU" sz="3200" b="1" dirty="0" smtClean="0"/>
              <a:t>»                 </a:t>
            </a:r>
            <a:r>
              <a:rPr lang="ru-RU" sz="3200" b="1" dirty="0" smtClean="0"/>
              <a:t>путем обесценивания.</a:t>
            </a:r>
            <a:endParaRPr lang="ru-RU" sz="32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8200" y="22860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828800"/>
            <a:ext cx="792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Не менее разрушительным является духовное насилие, </a:t>
            </a:r>
            <a:r>
              <a:rPr lang="ru-RU" sz="3200" b="1" dirty="0"/>
              <a:t>посредством религии, </a:t>
            </a:r>
            <a:r>
              <a:rPr lang="ru-RU" sz="3200" b="1" dirty="0" smtClean="0"/>
              <a:t> в </a:t>
            </a:r>
            <a:r>
              <a:rPr lang="ru-RU" sz="3200" b="1" dirty="0"/>
              <a:t>которой подразумевается наказание за </a:t>
            </a:r>
            <a:r>
              <a:rPr lang="ru-RU" sz="3200" b="1" dirty="0" smtClean="0"/>
              <a:t>грех, которое провоцируется одним партнёром, чтобы подавить другого используя чувство вины.</a:t>
            </a:r>
            <a:endParaRPr lang="ru-RU" sz="32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8200" y="22860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2400" y="1752600"/>
            <a:ext cx="8991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Выражение своего несчастья  и разочарования: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«Меня ничего не радует.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Похоже мы зря 	прожили эти 25 лет совместной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жизни в 	браке. Мы остались ни с чем.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Даже 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дома получше не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купили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28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Это заставляет другого партнера чувствовать себя виноватым и ответственным за заявленный провал, даже если не было высказано прямых претензий.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8200" y="22860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105400" y="1841957"/>
            <a:ext cx="3581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Зависимость от родителей одного из супругов создает недоверие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к партнеру и 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неуверенность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его способности работать в команде и доводить </a:t>
            </a:r>
            <a:r>
              <a:rPr lang="ru-RU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семейные 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дела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до 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конечной 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цели.</a:t>
            </a:r>
            <a:endParaRPr kumimoji="0" lang="en-US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D:\In lucru\uba ppt\4\mother in law-saidaonline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828675"/>
            <a:ext cx="4457700" cy="6029325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30615" y="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In lucru\uba ppt\4\119479-depres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724400" y="2355670"/>
            <a:ext cx="4267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Страдания – еще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одна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форма насилия,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которое называется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созависимость, когда один из партнеров поддерживает зависимость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другого, 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беря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 себя ответственность 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трудности в семье и демонс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трируя поведение жертвы,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что бы ни случилось.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Иногда даже придумывает себе виновность, чтобы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втянуть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другого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в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созависимые отношения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200" y="22860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04800" y="1981202"/>
            <a:ext cx="4572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Подозрение другого           с помощью ревности еще одна форма насилия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недоверие, держа своего партнера под строгим контролем – конфликт на почве 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верности.</a:t>
            </a:r>
            <a:endParaRPr kumimoji="0" lang="ru-RU" sz="3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колодец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D:\In lucru\uba ppt\4\3644_ce crede despre geloz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2095500"/>
            <a:ext cx="3333750" cy="47625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200" y="22860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In lucru\uba ppt\4\perfectionism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63000" cy="6885206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600" y="1595021"/>
            <a:ext cx="4114800" cy="4893647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Нелегко поддерживать близкого человека одержимого перфекционизмом. Несмотря на то, что для некоторых это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имеет положительный оттенок, перфекционизм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одного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из партнёров дисквалифицирует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другого,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вынуждая подстраиваться под «идеал» другого.</a:t>
            </a:r>
            <a:endParaRPr kumimoji="0" lang="ro-RO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200" y="-15115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62400" y="5715000"/>
            <a:ext cx="4953000" cy="1109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52400" y="1524002"/>
            <a:ext cx="4343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И 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нтипод, небрежность лишает партнера нормальных условий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счастливых отношений.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Если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 сообщаешь партнеру когда придешь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и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когда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уйдешь,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когда забываешь о важных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вещах в отношение семьи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когда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 убираешь свои вещи и тебе чужда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гигиена 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чистота, тогда начинается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«кариес»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эмали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брака.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D:\In lucru\uba ppt\4\emotions_by_tami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9" y="1423616"/>
            <a:ext cx="4572001" cy="5434384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200" y="-15115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неразрешенного</a:t>
            </a:r>
            <a:r>
              <a:rPr lang="ru-RU" sz="4400" b="1" dirty="0" smtClean="0"/>
              <a:t> конфликта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295400" y="1567935"/>
            <a:ext cx="7467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Насилие высшей степени, хуже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предательства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̶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называется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безразличие. Отсутствие интереса к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внешнему виду партнера, к его(ее) планам и вкусам,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независимость, которая проявляется в том,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чтобы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 вдаваться в подробности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жизни другого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̶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убивают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брак.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Антоним любви не ненависть, </a:t>
            </a:r>
            <a:r>
              <a:rPr lang="ru-RU" sz="2400" b="1" baseline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а безразличие  </a:t>
            </a:r>
            <a:r>
              <a:rPr lang="ru-RU" sz="2400" b="1" baseline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̶</a:t>
            </a:r>
            <a:r>
              <a:rPr lang="ru-RU" sz="2400" b="1" baseline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самая </a:t>
            </a:r>
            <a:r>
              <a:rPr lang="ru-RU" sz="2400" b="1" baseline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страшная </a:t>
            </a:r>
            <a:r>
              <a:rPr lang="ru-RU" sz="2400" b="1" baseline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форма </a:t>
            </a:r>
            <a:r>
              <a:rPr lang="ru-RU" sz="2400" b="1" baseline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насилия. </a:t>
            </a: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Лекция об одиночестве</a:t>
            </a:r>
            <a:endParaRPr kumimoji="0" lang="ro-RO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8200" y="228600"/>
            <a:ext cx="72133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Выражение</a:t>
            </a:r>
            <a:r>
              <a:rPr lang="ro-RO" sz="4400" b="1" dirty="0" smtClean="0"/>
              <a:t> </a:t>
            </a:r>
            <a:r>
              <a:rPr lang="ru-RU" sz="4400" b="1" dirty="0" smtClean="0"/>
              <a:t>и</a:t>
            </a:r>
            <a:r>
              <a:rPr lang="ro-RO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 algn="ctr"/>
            <a:r>
              <a:rPr lang="ro-RO" sz="4400" b="1" dirty="0" smtClean="0"/>
              <a:t> </a:t>
            </a:r>
            <a:r>
              <a:rPr lang="ru-RU" sz="4400" b="1" dirty="0" smtClean="0"/>
              <a:t>неразрешенного конфликта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823" y="2046422"/>
            <a:ext cx="4217377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Конфликт - это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тличие в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мнениях,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требует разрешения.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o-RO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Конфликт</a:t>
            </a:r>
            <a:r>
              <a:rPr kumimoji="0" lang="ro-RO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является </a:t>
            </a:r>
            <a:r>
              <a:rPr lang="ru-RU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положительным подтверждением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зрелости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брака.</a:t>
            </a:r>
            <a:endParaRPr kumimoji="0" lang="ro-RO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In lucru\uba ppt\4\j0422733-angry-cou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81200"/>
            <a:ext cx="4876800" cy="48768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2400" y="381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Конфликты </a:t>
            </a:r>
            <a:r>
              <a:rPr lang="ru-RU" sz="3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иногда путают со спорами.</a:t>
            </a:r>
            <a:r>
              <a:rPr lang="ro-RO" sz="3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Спор </a:t>
            </a:r>
            <a:r>
              <a:rPr lang="ru-RU" sz="3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– это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жесткий обмен</a:t>
            </a:r>
            <a:r>
              <a:rPr lang="ro-RO" sz="36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репликами.</a:t>
            </a:r>
            <a:endParaRPr lang="en-US" sz="3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3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In lucru\uba ppt\4\ar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149424"/>
            <a:ext cx="76672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Методы разрешения конфликтов</a:t>
            </a:r>
          </a:p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2557046"/>
            <a:ext cx="9144000" cy="3600986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Отстраненность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Когда думаешь, что не можешь контролировать конфликт;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Будь-то уходом с места конфликта, или посредством психологического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отдаления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«Игра в молчанку», игнорирование слов другого или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отстраненное восприятие, чтобы сообщение не проникло в 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ваше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сознание;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Из-за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отстраненности 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страдают отношения</a:t>
            </a:r>
            <a:r>
              <a:rPr lang="ru-RU" sz="2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,                                    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 удовлетворяются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потребности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партнера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и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отношения не могут нормально развиваться.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In lucru\uba ppt\4\Vic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4572000" cy="6858000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3048002"/>
            <a:ext cx="9144000" cy="3262432"/>
          </a:xfrm>
          <a:prstGeom prst="rect">
            <a:avLst/>
          </a:prstGeom>
          <a:solidFill>
            <a:schemeClr val="bg1">
              <a:alpha val="9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1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Победа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1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Выиграешь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одну битву, а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проиграешь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всю войну;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Когда твоя концепция подвергается угрозе или когда ты уверен,                    что нужно защищать свои интересы;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Прилагаются все усилия для достижения победы через контратаку;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Обязать другого отказаться ради своего же блага.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Нападение на слабости и беззащитность другого;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Нападение на чувство достоинства и личную ценность;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Уязвленные чувства, в нужное время.</a:t>
            </a:r>
            <a:endParaRPr kumimoji="0" lang="ro-RO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In lucru\uba ppt\4\business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046537" y="1426364"/>
            <a:ext cx="5097463" cy="5431636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04800" y="-14654"/>
            <a:ext cx="44196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Сдаваться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Личны</a:t>
            </a:r>
            <a:r>
              <a:rPr lang="ru-RU" sz="23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е цели и потребности принесенные в жертву – растет недовольство;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3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Не хотим учитывать риски конфликта – самозащита (ты прав! Как скажешь!);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3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Постоянные уступки приводят к состоянию жертвы;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3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Уступая производишь впечатление, что контролируешь ситуацию и поступаешь                                «по- христиански»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Учимся подавлять обиду или отстраняться</a:t>
            </a:r>
            <a:r>
              <a:rPr kumimoji="0" lang="ru-RU" sz="23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от нее – таким образом накапливая ее.</a:t>
            </a:r>
            <a:endParaRPr kumimoji="0" lang="ro-RO" sz="2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In lucru\uba ppt\4\comprom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349" y="0"/>
            <a:ext cx="4784652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4288811"/>
            <a:ext cx="9144000" cy="27392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Компромисс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Иногда жертвуем принципами,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что приводит к неприятным чувствам;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baseline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Отказываемся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от некоторых желаний, чтобы помочь партнеру тоже немного отказываться от своих. 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Ни 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ты, но и ни он, пусть тоже не выигрывает во всех спорах;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Метод взаимных уступок</a:t>
            </a:r>
            <a:endParaRPr kumimoji="0" lang="ro-RO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381000"/>
            <a:ext cx="18524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Решение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838200" y="1307815"/>
            <a:ext cx="7239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изменение ситуации, отношения или поведения как следствие прямого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и открытого общения;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800" baseline="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даже если некоторые идеи или желания изменились, оба партнера удовлетворены 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разрешением ситуации.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381000"/>
            <a:ext cx="46158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Разрешение конфликтов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33400" y="1765015"/>
            <a:ext cx="8077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Сначала помолись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и только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потом выходи                                       на открытый разговор с партнером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надейтесь,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что другой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может читать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ваши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мысли и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угадывать какие вы испытываете чувства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800" b="1" baseline="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пытайтесь читать мысли другого;</a:t>
            </a:r>
            <a:endParaRPr kumimoji="0" lang="ru-RU" sz="2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851358"/>
            <a:ext cx="838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sz="2800" b="1" dirty="0" smtClean="0"/>
              <a:t> </a:t>
            </a:r>
            <a:endParaRPr lang="en-US" sz="2800" dirty="0" smtClean="0"/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2. </a:t>
            </a:r>
            <a:r>
              <a:rPr lang="ru-RU" sz="2800" b="1" dirty="0" smtClean="0">
                <a:solidFill>
                  <a:srgbClr val="0070C0"/>
                </a:solidFill>
              </a:rPr>
              <a:t>Задавай вопросы в утвердительной форме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ru-RU" sz="2800" b="1" dirty="0" smtClean="0"/>
              <a:t>Не как на допросе, а:</a:t>
            </a:r>
          </a:p>
          <a:p>
            <a:pPr algn="ctr"/>
            <a:r>
              <a:rPr lang="ru-RU" sz="2800" b="1" dirty="0" smtClean="0"/>
              <a:t>«это правда, что…»;</a:t>
            </a:r>
          </a:p>
          <a:p>
            <a:pPr algn="ctr"/>
            <a:r>
              <a:rPr lang="ru-RU" sz="2800" b="1" dirty="0" smtClean="0"/>
              <a:t>«хочешь сказать, что…»</a:t>
            </a:r>
            <a:endParaRPr lang="ru-RU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134780"/>
            <a:ext cx="8763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sz="3200" b="1" dirty="0" smtClean="0"/>
              <a:t> </a:t>
            </a:r>
            <a:endParaRPr lang="en-US" sz="3200" dirty="0" smtClean="0"/>
          </a:p>
          <a:p>
            <a:pPr lvl="0" algn="ctr"/>
            <a:r>
              <a:rPr lang="ru-RU" sz="3200" b="1" dirty="0" smtClean="0">
                <a:solidFill>
                  <a:srgbClr val="0070C0"/>
                </a:solidFill>
              </a:rPr>
              <a:t>Делайте акцент на положительных желаниях </a:t>
            </a:r>
          </a:p>
          <a:p>
            <a:pPr lvl="0" algn="ctr"/>
            <a:r>
              <a:rPr lang="ru-RU" sz="3200" b="1" dirty="0" smtClean="0">
                <a:solidFill>
                  <a:srgbClr val="0070C0"/>
                </a:solidFill>
              </a:rPr>
              <a:t>и переменах, к которым стремитесь, </a:t>
            </a:r>
          </a:p>
          <a:p>
            <a:pPr lvl="0" algn="ctr"/>
            <a:r>
              <a:rPr lang="ru-RU" sz="3200" b="1" dirty="0" smtClean="0">
                <a:solidFill>
                  <a:srgbClr val="0070C0"/>
                </a:solidFill>
              </a:rPr>
              <a:t>а не на недостатках и ошибках, </a:t>
            </a:r>
          </a:p>
          <a:p>
            <a:pPr lvl="0" algn="ctr"/>
            <a:r>
              <a:rPr lang="ru-RU" sz="3200" b="1" dirty="0" smtClean="0">
                <a:solidFill>
                  <a:srgbClr val="0070C0"/>
                </a:solidFill>
              </a:rPr>
              <a:t>которые надеетесь избежать.</a:t>
            </a:r>
          </a:p>
          <a:p>
            <a:pPr lvl="0" algn="ctr"/>
            <a:endParaRPr lang="ru-RU" sz="3200" b="1" dirty="0">
              <a:solidFill>
                <a:srgbClr val="0070C0"/>
              </a:solidFill>
            </a:endParaRPr>
          </a:p>
          <a:p>
            <a:pPr lvl="0" algn="ctr"/>
            <a:r>
              <a:rPr lang="ru-RU" sz="3200" b="1" dirty="0" smtClean="0">
                <a:solidFill>
                  <a:srgbClr val="0070C0"/>
                </a:solidFill>
              </a:rPr>
              <a:t>Выражай свое желание в форме предпочтения, а не необходимости:</a:t>
            </a:r>
          </a:p>
          <a:p>
            <a:pPr marL="457200" indent="-457200" algn="ctr">
              <a:buFontTx/>
              <a:buChar char="-"/>
            </a:pPr>
            <a:r>
              <a:rPr lang="ru-RU" sz="3200" b="1" dirty="0" smtClean="0"/>
              <a:t>«мне бы хотелось, чтобы ты меня слушал…»</a:t>
            </a:r>
          </a:p>
          <a:p>
            <a:pPr marL="457200" indent="-457200" algn="ctr">
              <a:buFontTx/>
              <a:buChar char="-"/>
            </a:pPr>
            <a:r>
              <a:rPr lang="ru-RU" sz="3200" b="1" dirty="0" smtClean="0"/>
              <a:t>А не: «ты должен меня слушать!»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-93821"/>
            <a:ext cx="8382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o-RO" sz="3100" b="1" dirty="0" smtClean="0">
                <a:solidFill>
                  <a:srgbClr val="0070C0"/>
                </a:solidFill>
              </a:rPr>
              <a:t>5. </a:t>
            </a:r>
            <a:r>
              <a:rPr lang="ru-RU" sz="3100" b="1" dirty="0" smtClean="0">
                <a:solidFill>
                  <a:srgbClr val="0070C0"/>
                </a:solidFill>
              </a:rPr>
              <a:t>Окружите </a:t>
            </a:r>
            <a:r>
              <a:rPr lang="ru-RU" sz="3100" b="1" dirty="0" smtClean="0">
                <a:solidFill>
                  <a:srgbClr val="0070C0"/>
                </a:solidFill>
              </a:rPr>
              <a:t>партнера любовью, </a:t>
            </a:r>
            <a:r>
              <a:rPr lang="ru-RU" sz="3100" b="1" dirty="0" smtClean="0">
                <a:solidFill>
                  <a:srgbClr val="0070C0"/>
                </a:solidFill>
              </a:rPr>
              <a:t>                                     даже </a:t>
            </a:r>
            <a:r>
              <a:rPr lang="ru-RU" sz="3100" b="1" dirty="0" smtClean="0">
                <a:solidFill>
                  <a:srgbClr val="0070C0"/>
                </a:solidFill>
              </a:rPr>
              <a:t>если </a:t>
            </a:r>
            <a:r>
              <a:rPr lang="ru-RU" sz="3100" b="1" dirty="0" smtClean="0">
                <a:solidFill>
                  <a:srgbClr val="0070C0"/>
                </a:solidFill>
              </a:rPr>
              <a:t>чувствуете, </a:t>
            </a:r>
            <a:r>
              <a:rPr lang="ru-RU" sz="3100" b="1" dirty="0" smtClean="0">
                <a:solidFill>
                  <a:srgbClr val="0070C0"/>
                </a:solidFill>
              </a:rPr>
              <a:t>что он </a:t>
            </a:r>
            <a:r>
              <a:rPr lang="ru-RU" sz="3100" b="1" dirty="0" smtClean="0">
                <a:solidFill>
                  <a:srgbClr val="0070C0"/>
                </a:solidFill>
              </a:rPr>
              <a:t>вас </a:t>
            </a:r>
            <a:r>
              <a:rPr lang="ru-RU" sz="3100" b="1" dirty="0" smtClean="0">
                <a:solidFill>
                  <a:srgbClr val="0070C0"/>
                </a:solidFill>
              </a:rPr>
              <a:t>не любит</a:t>
            </a:r>
          </a:p>
          <a:p>
            <a:endParaRPr lang="ru-RU" sz="3100" b="1" dirty="0" smtClean="0">
              <a:solidFill>
                <a:srgbClr val="0070C0"/>
              </a:solidFill>
            </a:endParaRPr>
          </a:p>
          <a:p>
            <a:r>
              <a:rPr lang="en-US" sz="3100" b="1" dirty="0" smtClean="0">
                <a:solidFill>
                  <a:srgbClr val="0070C0"/>
                </a:solidFill>
              </a:rPr>
              <a:t>6. </a:t>
            </a:r>
            <a:r>
              <a:rPr lang="ru-RU" sz="3100" b="1" dirty="0" smtClean="0">
                <a:solidFill>
                  <a:srgbClr val="0070C0"/>
                </a:solidFill>
              </a:rPr>
              <a:t>Говорите </a:t>
            </a:r>
            <a:r>
              <a:rPr lang="ru-RU" sz="3100" b="1" dirty="0" smtClean="0">
                <a:solidFill>
                  <a:srgbClr val="0070C0"/>
                </a:solidFill>
              </a:rPr>
              <a:t>от </a:t>
            </a:r>
            <a:r>
              <a:rPr lang="ro-RO" sz="3100" b="1" dirty="0" smtClean="0">
                <a:solidFill>
                  <a:srgbClr val="0070C0"/>
                </a:solidFill>
              </a:rPr>
              <a:t>I-</a:t>
            </a:r>
            <a:r>
              <a:rPr lang="ru-RU" sz="3100" b="1" dirty="0" err="1" smtClean="0">
                <a:solidFill>
                  <a:srgbClr val="0070C0"/>
                </a:solidFill>
              </a:rPr>
              <a:t>го</a:t>
            </a:r>
            <a:r>
              <a:rPr lang="ru-RU" sz="3100" b="1" dirty="0" smtClean="0">
                <a:solidFill>
                  <a:srgbClr val="0070C0"/>
                </a:solidFill>
              </a:rPr>
              <a:t>, а не от </a:t>
            </a:r>
            <a:r>
              <a:rPr lang="ro-RO" sz="3100" b="1" dirty="0" smtClean="0">
                <a:solidFill>
                  <a:srgbClr val="0070C0"/>
                </a:solidFill>
              </a:rPr>
              <a:t>II-</a:t>
            </a:r>
            <a:r>
              <a:rPr lang="ru-RU" sz="3100" b="1" dirty="0" err="1" smtClean="0">
                <a:solidFill>
                  <a:srgbClr val="0070C0"/>
                </a:solidFill>
              </a:rPr>
              <a:t>го</a:t>
            </a:r>
            <a:r>
              <a:rPr lang="ru-RU" sz="3100" b="1" dirty="0" smtClean="0">
                <a:solidFill>
                  <a:srgbClr val="0070C0"/>
                </a:solidFill>
              </a:rPr>
              <a:t> лица</a:t>
            </a:r>
          </a:p>
          <a:p>
            <a:endParaRPr lang="en-US" sz="3100" b="1" dirty="0" smtClean="0">
              <a:solidFill>
                <a:srgbClr val="0070C0"/>
              </a:solidFill>
            </a:endParaRPr>
          </a:p>
          <a:p>
            <a:r>
              <a:rPr lang="en-US" sz="3100" b="1" dirty="0" smtClean="0">
                <a:solidFill>
                  <a:srgbClr val="0070C0"/>
                </a:solidFill>
              </a:rPr>
              <a:t>7. </a:t>
            </a:r>
            <a:r>
              <a:rPr lang="ru-RU" sz="3100" b="1" dirty="0" smtClean="0">
                <a:solidFill>
                  <a:srgbClr val="0070C0"/>
                </a:solidFill>
              </a:rPr>
              <a:t>Выберите </a:t>
            </a:r>
            <a:r>
              <a:rPr lang="ru-RU" sz="3100" b="1" dirty="0" smtClean="0">
                <a:solidFill>
                  <a:srgbClr val="0070C0"/>
                </a:solidFill>
              </a:rPr>
              <a:t>подходящее время для разрешения конфликта… </a:t>
            </a:r>
          </a:p>
          <a:p>
            <a:r>
              <a:rPr lang="ru-RU" sz="3100" b="1" i="1" dirty="0" smtClean="0">
                <a:solidFill>
                  <a:srgbClr val="0070C0"/>
                </a:solidFill>
              </a:rPr>
              <a:t>«Золотые </a:t>
            </a:r>
            <a:r>
              <a:rPr lang="ru-RU" sz="3100" b="1" i="1" dirty="0">
                <a:solidFill>
                  <a:srgbClr val="0070C0"/>
                </a:solidFill>
              </a:rPr>
              <a:t>яблоки в серебряных прозрачных сосудах — слово, сказанное </a:t>
            </a:r>
            <a:r>
              <a:rPr lang="ru-RU" sz="3100" b="1" i="1" dirty="0" smtClean="0">
                <a:solidFill>
                  <a:srgbClr val="0070C0"/>
                </a:solidFill>
              </a:rPr>
              <a:t>прилично» 							Притчи 25:11</a:t>
            </a:r>
            <a:endParaRPr lang="en-US" sz="3100" b="1" i="1" dirty="0" smtClean="0">
              <a:solidFill>
                <a:srgbClr val="0070C0"/>
              </a:solidFill>
            </a:endParaRPr>
          </a:p>
          <a:p>
            <a:r>
              <a:rPr lang="en-US" sz="3100" b="1" dirty="0" smtClean="0">
                <a:solidFill>
                  <a:srgbClr val="0070C0"/>
                </a:solidFill>
              </a:rPr>
              <a:t>8. </a:t>
            </a:r>
            <a:r>
              <a:rPr lang="ru-RU" sz="3100" b="1" dirty="0" smtClean="0">
                <a:solidFill>
                  <a:srgbClr val="0070C0"/>
                </a:solidFill>
              </a:rPr>
              <a:t>Определите точки соприкосновения </a:t>
            </a:r>
            <a:r>
              <a:rPr lang="ru-RU" sz="3100" b="1" dirty="0" smtClean="0">
                <a:solidFill>
                  <a:srgbClr val="0070C0"/>
                </a:solidFill>
              </a:rPr>
              <a:t>                             и </a:t>
            </a:r>
            <a:r>
              <a:rPr lang="ru-RU" sz="3100" b="1" dirty="0" smtClean="0">
                <a:solidFill>
                  <a:srgbClr val="0070C0"/>
                </a:solidFill>
              </a:rPr>
              <a:t>противоречий в вашей проблеме</a:t>
            </a:r>
          </a:p>
          <a:p>
            <a:endParaRPr lang="en-US" sz="3100" b="1" dirty="0" smtClean="0">
              <a:solidFill>
                <a:srgbClr val="0070C0"/>
              </a:solidFill>
            </a:endParaRPr>
          </a:p>
          <a:p>
            <a:r>
              <a:rPr lang="en-US" sz="3100" b="1" dirty="0" smtClean="0">
                <a:solidFill>
                  <a:srgbClr val="0070C0"/>
                </a:solidFill>
              </a:rPr>
              <a:t>9. </a:t>
            </a:r>
            <a:r>
              <a:rPr lang="ru-RU" sz="3100" b="1" dirty="0" smtClean="0">
                <a:solidFill>
                  <a:srgbClr val="0070C0"/>
                </a:solidFill>
              </a:rPr>
              <a:t>Нападайте на проблему, а не на личность</a:t>
            </a:r>
            <a:endParaRPr lang="en-US" sz="31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480539"/>
            <a:ext cx="8915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10. </a:t>
            </a:r>
            <a:r>
              <a:rPr lang="ru-RU" sz="2800" b="1" dirty="0" smtClean="0">
                <a:solidFill>
                  <a:srgbClr val="0070C0"/>
                </a:solidFill>
              </a:rPr>
              <a:t>Определите </a:t>
            </a:r>
            <a:r>
              <a:rPr lang="ru-RU" sz="2800" b="1" dirty="0" smtClean="0">
                <a:solidFill>
                  <a:srgbClr val="0070C0"/>
                </a:solidFill>
              </a:rPr>
              <a:t>вашу причастность                                                       в возникновении конфликта </a:t>
            </a:r>
          </a:p>
          <a:p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- </a:t>
            </a:r>
            <a:r>
              <a:rPr lang="ru-RU" sz="2800" b="1" dirty="0" smtClean="0">
                <a:solidFill>
                  <a:srgbClr val="0070C0"/>
                </a:solidFill>
              </a:rPr>
              <a:t>Признавая свою </a:t>
            </a:r>
            <a:r>
              <a:rPr lang="ru-RU" sz="2800" b="1" dirty="0" smtClean="0">
                <a:solidFill>
                  <a:srgbClr val="0070C0"/>
                </a:solidFill>
              </a:rPr>
              <a:t>ответственность за </a:t>
            </a:r>
            <a:r>
              <a:rPr lang="ru-RU" sz="2800" b="1" dirty="0" smtClean="0">
                <a:solidFill>
                  <a:srgbClr val="0070C0"/>
                </a:solidFill>
              </a:rPr>
              <a:t>возникновение </a:t>
            </a:r>
            <a:r>
              <a:rPr lang="ru-RU" sz="2800" b="1" dirty="0" smtClean="0">
                <a:solidFill>
                  <a:srgbClr val="0070C0"/>
                </a:solidFill>
              </a:rPr>
              <a:t>конфликта, </a:t>
            </a:r>
            <a:r>
              <a:rPr lang="ru-RU" sz="2800" b="1" dirty="0" smtClean="0">
                <a:solidFill>
                  <a:srgbClr val="0070C0"/>
                </a:solidFill>
              </a:rPr>
              <a:t>мы показываем партнеру </a:t>
            </a:r>
            <a:r>
              <a:rPr lang="ru-RU" sz="2800" b="1" dirty="0" smtClean="0">
                <a:solidFill>
                  <a:srgbClr val="0070C0"/>
                </a:solidFill>
              </a:rPr>
              <a:t>нашу готовность и желание </a:t>
            </a:r>
            <a:r>
              <a:rPr lang="ru-RU" sz="2800" b="1" dirty="0" smtClean="0">
                <a:solidFill>
                  <a:srgbClr val="0070C0"/>
                </a:solidFill>
              </a:rPr>
              <a:t>сотрудничать, чтобы </a:t>
            </a:r>
            <a:r>
              <a:rPr lang="ru-RU" sz="2800" b="1" dirty="0" smtClean="0">
                <a:solidFill>
                  <a:srgbClr val="0070C0"/>
                </a:solidFill>
              </a:rPr>
              <a:t>найти </a:t>
            </a:r>
            <a:r>
              <a:rPr lang="ru-RU" sz="2800" b="1" dirty="0" smtClean="0">
                <a:solidFill>
                  <a:srgbClr val="0070C0"/>
                </a:solidFill>
              </a:rPr>
              <a:t>необходимое решение, </a:t>
            </a:r>
            <a:r>
              <a:rPr lang="ru-RU" sz="2800" b="1" dirty="0" smtClean="0">
                <a:solidFill>
                  <a:srgbClr val="0070C0"/>
                </a:solidFill>
              </a:rPr>
              <a:t>благодаря чему</a:t>
            </a:r>
            <a:r>
              <a:rPr lang="ru-RU" sz="2800" b="1" dirty="0" smtClean="0">
                <a:solidFill>
                  <a:srgbClr val="0070C0"/>
                </a:solidFill>
              </a:rPr>
              <a:t> он(она) </a:t>
            </a:r>
            <a:r>
              <a:rPr lang="ru-RU" sz="2800" b="1" dirty="0" smtClean="0">
                <a:solidFill>
                  <a:srgbClr val="0070C0"/>
                </a:solidFill>
              </a:rPr>
              <a:t>будет более </a:t>
            </a:r>
            <a:r>
              <a:rPr lang="ru-RU" sz="2800" b="1" dirty="0" smtClean="0">
                <a:solidFill>
                  <a:srgbClr val="0070C0"/>
                </a:solidFill>
              </a:rPr>
              <a:t>расположен(а) </a:t>
            </a:r>
            <a:r>
              <a:rPr lang="ru-RU" sz="2800" b="1" dirty="0" smtClean="0">
                <a:solidFill>
                  <a:srgbClr val="0070C0"/>
                </a:solidFill>
              </a:rPr>
              <a:t>обсуждать проблему: </a:t>
            </a:r>
            <a:r>
              <a:rPr lang="ru-RU" sz="2800" b="1" dirty="0" smtClean="0">
                <a:solidFill>
                  <a:srgbClr val="0070C0"/>
                </a:solidFill>
              </a:rPr>
              <a:t>«</a:t>
            </a:r>
            <a:r>
              <a:rPr lang="ru-RU" sz="2800" b="1" dirty="0" smtClean="0">
                <a:solidFill>
                  <a:srgbClr val="0070C0"/>
                </a:solidFill>
              </a:rPr>
              <a:t>я правда более </a:t>
            </a:r>
            <a:r>
              <a:rPr lang="ru-RU" sz="2800" b="1" dirty="0" smtClean="0">
                <a:solidFill>
                  <a:srgbClr val="0070C0"/>
                </a:solidFill>
              </a:rPr>
              <a:t>придирчивая</a:t>
            </a:r>
            <a:r>
              <a:rPr lang="ru-RU" sz="2800" b="1" dirty="0" smtClean="0">
                <a:solidFill>
                  <a:srgbClr val="0070C0"/>
                </a:solidFill>
              </a:rPr>
              <a:t>, когда ты приходишь позже…»</a:t>
            </a:r>
          </a:p>
          <a:p>
            <a:endParaRPr lang="ru-RU" sz="2800" b="1" dirty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11. </a:t>
            </a:r>
            <a:r>
              <a:rPr lang="ru-RU" sz="2800" b="1" dirty="0" smtClean="0">
                <a:solidFill>
                  <a:srgbClr val="0070C0"/>
                </a:solidFill>
              </a:rPr>
              <a:t>Делайте </a:t>
            </a:r>
            <a:r>
              <a:rPr lang="ru-RU" sz="2800" b="1" dirty="0" smtClean="0">
                <a:solidFill>
                  <a:srgbClr val="0070C0"/>
                </a:solidFill>
              </a:rPr>
              <a:t>для партнера </a:t>
            </a:r>
            <a:r>
              <a:rPr lang="ru-RU" sz="2800" b="1" dirty="0" smtClean="0">
                <a:solidFill>
                  <a:srgbClr val="0070C0"/>
                </a:solidFill>
              </a:rPr>
              <a:t>все, что в ваших силах для разрешения конфликта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4815" y="1447800"/>
            <a:ext cx="900918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dirty="0"/>
              <a:t>) </a:t>
            </a:r>
            <a:r>
              <a:rPr lang="ru-RU" sz="3200" dirty="0" smtClean="0"/>
              <a:t>Всегда проходит в </a:t>
            </a:r>
            <a:r>
              <a:rPr lang="ro-RO" sz="32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неприятной форме</a:t>
            </a:r>
            <a:r>
              <a:rPr lang="en-US" sz="3200" dirty="0" smtClean="0"/>
              <a:t>; </a:t>
            </a:r>
            <a:endParaRPr lang="en-US" sz="3200" dirty="0"/>
          </a:p>
          <a:p>
            <a:r>
              <a:rPr lang="en-US" sz="3200" dirty="0"/>
              <a:t>c) </a:t>
            </a:r>
            <a:r>
              <a:rPr lang="ru-RU" sz="3200" dirty="0" smtClean="0"/>
              <a:t>Конфликт является следствием </a:t>
            </a:r>
            <a:r>
              <a:rPr lang="ru-RU" sz="3200" b="1" dirty="0" smtClean="0">
                <a:solidFill>
                  <a:srgbClr val="FF0000"/>
                </a:solidFill>
              </a:rPr>
              <a:t>неправильного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поведения пары </a:t>
            </a:r>
            <a:r>
              <a:rPr lang="ro-RO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ru-RU" sz="3200" dirty="0" smtClean="0"/>
              <a:t>в отношениях;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d) </a:t>
            </a:r>
            <a:r>
              <a:rPr lang="ru-RU" sz="3200" dirty="0" smtClean="0"/>
              <a:t>Всегда является </a:t>
            </a:r>
          </a:p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деструктивным</a:t>
            </a:r>
            <a:r>
              <a:rPr lang="en-US" sz="3200" dirty="0" smtClean="0"/>
              <a:t>; </a:t>
            </a:r>
            <a:endParaRPr lang="en-US" sz="3200" dirty="0"/>
          </a:p>
          <a:p>
            <a:r>
              <a:rPr lang="en-US" sz="3200" dirty="0"/>
              <a:t>e) </a:t>
            </a:r>
            <a:r>
              <a:rPr lang="ru-RU" sz="3200" dirty="0" smtClean="0"/>
              <a:t>Наличие конфликта</a:t>
            </a:r>
          </a:p>
          <a:p>
            <a:r>
              <a:rPr lang="ru-RU" sz="3200" dirty="0" smtClean="0"/>
              <a:t> является показателем</a:t>
            </a:r>
          </a:p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слабости людей</a:t>
            </a:r>
            <a:r>
              <a:rPr lang="en-US" sz="3200" dirty="0" smtClean="0"/>
              <a:t>. </a:t>
            </a:r>
            <a:endParaRPr lang="en-US" sz="3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00200" y="381000"/>
            <a:ext cx="4337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МИФЫ</a:t>
            </a:r>
            <a:r>
              <a:rPr lang="en-US" sz="3200" b="1" dirty="0" smtClean="0"/>
              <a:t> </a:t>
            </a:r>
            <a:r>
              <a:rPr lang="ru-RU" sz="3200" b="1" dirty="0" smtClean="0"/>
              <a:t>О КОНФЛИКТАХ</a:t>
            </a:r>
            <a:endParaRPr kumimoji="0" lang="ro-RO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D:\In lucru\uba ppt\4\j0422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90799"/>
            <a:ext cx="4191000" cy="42672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4815" y="914400"/>
            <a:ext cx="9009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a)</a:t>
            </a:r>
            <a:r>
              <a:rPr lang="ru-RU" sz="3200" dirty="0"/>
              <a:t> </a:t>
            </a:r>
            <a:r>
              <a:rPr lang="ru-RU" sz="3200" dirty="0" smtClean="0"/>
              <a:t>Со </a:t>
            </a:r>
            <a:r>
              <a:rPr lang="ru-RU" sz="3200" dirty="0"/>
              <a:t>временем </a:t>
            </a:r>
            <a:r>
              <a:rPr lang="ru-RU" sz="3200" b="1" dirty="0" smtClean="0">
                <a:solidFill>
                  <a:srgbClr val="FF0000"/>
                </a:solidFill>
              </a:rPr>
              <a:t>может </a:t>
            </a:r>
            <a:r>
              <a:rPr lang="ru-RU" sz="3200" b="1" dirty="0">
                <a:solidFill>
                  <a:srgbClr val="FF0000"/>
                </a:solidFill>
              </a:rPr>
              <a:t>решиться сам по </a:t>
            </a:r>
            <a:r>
              <a:rPr lang="ru-RU" sz="3200" b="1" dirty="0" smtClean="0">
                <a:solidFill>
                  <a:srgbClr val="FF0000"/>
                </a:solidFill>
              </a:rPr>
              <a:t>себе;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1027333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12. </a:t>
            </a:r>
            <a:r>
              <a:rPr lang="ru-RU" sz="2400" b="1" dirty="0" smtClean="0">
                <a:solidFill>
                  <a:srgbClr val="0070C0"/>
                </a:solidFill>
              </a:rPr>
              <a:t>Попросите </a:t>
            </a:r>
            <a:r>
              <a:rPr lang="ru-RU" sz="2400" b="1" dirty="0" smtClean="0">
                <a:solidFill>
                  <a:srgbClr val="0070C0"/>
                </a:solidFill>
              </a:rPr>
              <a:t>его принимать участие в разрешении </a:t>
            </a:r>
            <a:r>
              <a:rPr lang="ru-RU" sz="2400" b="1" dirty="0" smtClean="0">
                <a:solidFill>
                  <a:srgbClr val="0070C0"/>
                </a:solidFill>
              </a:rPr>
              <a:t>проблем: </a:t>
            </a:r>
            <a:r>
              <a:rPr lang="ru-RU" sz="2400" b="1" dirty="0" smtClean="0">
                <a:solidFill>
                  <a:srgbClr val="0070C0"/>
                </a:solidFill>
              </a:rPr>
              <a:t>«ты готов выделить завтра время, чтобы мы пошли за покупками и смогли вернуться домой пораньше?»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13. </a:t>
            </a:r>
            <a:r>
              <a:rPr lang="ru-RU" sz="2400" b="1" dirty="0" smtClean="0">
                <a:solidFill>
                  <a:srgbClr val="0070C0"/>
                </a:solidFill>
              </a:rPr>
              <a:t>Язык ответственности предполагает: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Описание </a:t>
            </a:r>
            <a:r>
              <a:rPr lang="ru-RU" sz="2400" b="1" dirty="0" smtClean="0">
                <a:solidFill>
                  <a:srgbClr val="0070C0"/>
                </a:solidFill>
              </a:rPr>
              <a:t>поведения (когда говоришь неприятные слова…)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</a:rPr>
              <a:t>Выражение </a:t>
            </a:r>
            <a:r>
              <a:rPr lang="ru-RU" sz="2400" b="1" dirty="0" smtClean="0">
                <a:solidFill>
                  <a:srgbClr val="0070C0"/>
                </a:solidFill>
              </a:rPr>
              <a:t>собственных эмоций (я злюсь когда…)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</a:rPr>
              <a:t>Формулировка последствий определенного поведения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(я волнуюсь, когда ты вовремя не приходишь домой, потому что не знаю, где ты можешь быть, когда ты не </a:t>
            </a:r>
            <a:r>
              <a:rPr lang="ru-RU" sz="2400" b="1" dirty="0" smtClean="0">
                <a:solidFill>
                  <a:srgbClr val="0070C0"/>
                </a:solidFill>
              </a:rPr>
              <a:t>звонишь и не сообщаешь мне об этом…)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ru-RU" sz="2400" b="1" smtClean="0">
                <a:solidFill>
                  <a:srgbClr val="0070C0"/>
                </a:solidFill>
              </a:rPr>
              <a:t>Иоанна</a:t>
            </a:r>
            <a:r>
              <a:rPr lang="ro-RO" sz="2400" b="1" smtClean="0">
                <a:solidFill>
                  <a:srgbClr val="0070C0"/>
                </a:solidFill>
              </a:rPr>
              <a:t> </a:t>
            </a:r>
            <a:r>
              <a:rPr lang="ro-RO" sz="2400" b="1" dirty="0" smtClean="0">
                <a:solidFill>
                  <a:srgbClr val="0070C0"/>
                </a:solidFill>
              </a:rPr>
              <a:t>2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По твоей вине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ro-RO" sz="1600" b="1" dirty="0" smtClean="0">
                <a:solidFill>
                  <a:srgbClr val="0070C0"/>
                </a:solidFill>
              </a:rPr>
              <a:t> </a:t>
            </a:r>
            <a:endParaRPr lang="en-US" sz="16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97353" y="1740370"/>
            <a:ext cx="2946647" cy="14600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9" name="Picture 3" descr="D:\In lucru\uba ppt\3\mare_cuplu-se-cearta-fotolia_11728370_subscription_l.jpg"/>
          <p:cNvPicPr>
            <a:picLocks noChangeAspect="1" noChangeArrowheads="1"/>
          </p:cNvPicPr>
          <p:nvPr/>
        </p:nvPicPr>
        <p:blipFill rotWithShape="1">
          <a:blip r:embed="rId2" cstate="print"/>
          <a:srcRect t="4438"/>
          <a:stretch/>
        </p:blipFill>
        <p:spPr bwMode="auto">
          <a:xfrm>
            <a:off x="3519335" y="3276599"/>
            <a:ext cx="5599512" cy="3568083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81200" y="174755"/>
            <a:ext cx="4543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ПРАВДА</a:t>
            </a:r>
            <a:r>
              <a:rPr lang="ro-RO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О </a:t>
            </a:r>
            <a:r>
              <a:rPr lang="ru-RU" sz="3200" b="1" dirty="0" smtClean="0"/>
              <a:t>КОНФЛИКТАХ</a:t>
            </a:r>
            <a:endParaRPr kumimoji="0" lang="ro-RO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2315" y="914400"/>
            <a:ext cx="896653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различие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во взглядах</a:t>
            </a:r>
            <a:r>
              <a:rPr kumimoji="0" lang="ro-RO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приводит к различным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мнениям и  					предпочтениям, то есть к 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конфликтам;</a:t>
            </a:r>
            <a:r>
              <a:rPr kumimoji="0" lang="ro-R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конфликт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неизбежен</a:t>
            </a:r>
            <a:r>
              <a:rPr kumimoji="0" lang="ro-R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даже между людьми,                                                         </a:t>
            </a:r>
            <a:r>
              <a:rPr lang="ru-RU" sz="2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		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которые любят друг друга;</a:t>
            </a:r>
            <a:r>
              <a:rPr kumimoji="0" lang="ro-R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конфликт</a:t>
            </a:r>
            <a:r>
              <a:rPr kumimoji="0" lang="ro-R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открывает</a:t>
            </a:r>
            <a:r>
              <a:rPr kumimoji="0" lang="ro-R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ro-R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закрывает</a:t>
            </a:r>
            <a:r>
              <a:rPr kumimoji="0" lang="ro-R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				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двери</a:t>
            </a:r>
            <a:r>
              <a:rPr lang="ru-RU" sz="2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общения;</a:t>
            </a:r>
            <a:r>
              <a:rPr kumimoji="0" lang="ro-R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Конфликт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является неотъемлемым 				составляющим процесса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роста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людей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ro-R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Бог использует конфликты в браке,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тобы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научить нас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смирению</a:t>
            </a:r>
            <a:r>
              <a:rPr kumimoji="0" lang="ro-R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т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ак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они приводят                                                                                                                      к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признанию своих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ошибок</a:t>
            </a:r>
            <a:r>
              <a:rPr kumimoji="0" lang="ro-R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прощению</a:t>
            </a:r>
            <a:r>
              <a:rPr kumimoji="0" lang="ro-R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o-R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примирению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o-R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o-RO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5466" y="1916387"/>
            <a:ext cx="30249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Benguiat Rus" panose="020B0800000000000000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7030A0"/>
                </a:solidFill>
                <a:latin typeface="Benguiat Rus" panose="020B0800000000000000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enguiat Rus" panose="020B0800000000000000" pitchFamily="34" charset="0"/>
                <a:ea typeface="Calibri" pitchFamily="34" charset="0"/>
                <a:cs typeface="Times New Roman" pitchFamily="18" charset="0"/>
              </a:rPr>
              <a:t>Конфликт –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enguiat Rus" panose="020B0800000000000000" pitchFamily="34" charset="0"/>
                <a:ea typeface="Calibri" pitchFamily="34" charset="0"/>
                <a:cs typeface="Times New Roman" pitchFamily="18" charset="0"/>
              </a:rPr>
              <a:t>это нормальное явление, поэтому он неизбежен.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enguiat Rus" panose="020B0800000000000000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" y="1310044"/>
            <a:ext cx="86868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b)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Конфликт  является признаком того, что у одного из партнеров есть какая-то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не восполненная потребность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или он(она) не чувствует, что его(ее) ценят.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c)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Часто конфликты являются лишь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симптомом 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более глубинных проблем, которые необходимо выявить.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d)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Многие конфликты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не обсуждаются открыто,                      потому что большинство людей не научились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их решать.</a:t>
            </a:r>
            <a:endParaRPr kumimoji="0" lang="ru-RU" sz="2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00" baseline="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игнорируют</a:t>
            </a:r>
            <a:r>
              <a:rPr kumimoji="0" lang="ro-RO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незначительные конфликты,                                чтобы не пошатнуть брак;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1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огда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появляются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более крупные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конфликты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̶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не  знают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 их решить,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потому что и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маленькие то не решали.</a:t>
            </a:r>
            <a:r>
              <a:rPr kumimoji="0" lang="ro-RO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o-RO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6915" y="117920"/>
            <a:ext cx="4543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ПРАВДА</a:t>
            </a:r>
            <a:r>
              <a:rPr lang="ro-RO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О КОНФЛИКТАХ</a:t>
            </a:r>
            <a:endParaRPr kumimoji="0" lang="ro-RO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1102045"/>
            <a:ext cx="838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sz="3200" b="1" dirty="0"/>
              <a:t> </a:t>
            </a:r>
            <a:endParaRPr lang="en-US" sz="3200" dirty="0"/>
          </a:p>
          <a:p>
            <a:pPr algn="ctr"/>
            <a:r>
              <a:rPr lang="ru-RU" sz="3200" b="1" dirty="0" smtClean="0"/>
              <a:t>«Иногда супруги начинают </a:t>
            </a:r>
            <a:r>
              <a:rPr lang="ru-RU" sz="3200" b="1" dirty="0" smtClean="0">
                <a:solidFill>
                  <a:srgbClr val="FF0000"/>
                </a:solidFill>
              </a:rPr>
              <a:t>соперничать</a:t>
            </a:r>
            <a:r>
              <a:rPr lang="ru-RU" sz="3200" b="1" dirty="0" smtClean="0"/>
              <a:t>                друг с другом, </a:t>
            </a:r>
            <a:r>
              <a:rPr lang="ru-RU" sz="3200" b="1" dirty="0" smtClean="0"/>
              <a:t>не осознавая, что </a:t>
            </a:r>
            <a:r>
              <a:rPr lang="ru-RU" sz="3200" b="1" dirty="0" smtClean="0"/>
              <a:t>их роль в браке - </a:t>
            </a:r>
            <a:r>
              <a:rPr lang="ru-RU" sz="3200" b="1" dirty="0" smtClean="0">
                <a:solidFill>
                  <a:srgbClr val="FF0000"/>
                </a:solidFill>
              </a:rPr>
              <a:t>помогать</a:t>
            </a:r>
            <a:r>
              <a:rPr lang="ru-RU" sz="3200" b="1" dirty="0" smtClean="0"/>
              <a:t> </a:t>
            </a:r>
            <a:r>
              <a:rPr lang="ru-RU" sz="3200" b="1" dirty="0" smtClean="0"/>
              <a:t>и </a:t>
            </a:r>
            <a:r>
              <a:rPr lang="ru-RU" sz="3200" b="1" dirty="0" smtClean="0">
                <a:solidFill>
                  <a:srgbClr val="FF0000"/>
                </a:solidFill>
              </a:rPr>
              <a:t>поддерживать</a:t>
            </a:r>
            <a:r>
              <a:rPr lang="ru-RU" sz="3200" b="1" dirty="0" smtClean="0"/>
              <a:t> </a:t>
            </a:r>
            <a:r>
              <a:rPr lang="ru-RU" sz="3200" b="1" dirty="0" smtClean="0"/>
              <a:t>друг друга. Очень важно </a:t>
            </a:r>
            <a:r>
              <a:rPr lang="ru-RU" sz="3200" b="1" dirty="0" smtClean="0">
                <a:solidFill>
                  <a:srgbClr val="FF0000"/>
                </a:solidFill>
              </a:rPr>
              <a:t>преодолеть</a:t>
            </a:r>
            <a:r>
              <a:rPr lang="ru-RU" sz="3200" b="1" dirty="0" smtClean="0"/>
              <a:t> стремление          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отстраняться</a:t>
            </a:r>
            <a:r>
              <a:rPr lang="ru-RU" sz="3200" b="1" dirty="0" smtClean="0"/>
              <a:t>, к чему часто прибегают пары,              а </a:t>
            </a:r>
            <a:r>
              <a:rPr lang="ru-RU" sz="3200" b="1" dirty="0" smtClean="0"/>
              <a:t>также желание </a:t>
            </a:r>
            <a:r>
              <a:rPr lang="ru-RU" sz="3200" b="1" dirty="0" smtClean="0"/>
              <a:t>мстить и </a:t>
            </a:r>
            <a:r>
              <a:rPr lang="ru-RU" sz="3200" b="1" dirty="0" smtClean="0"/>
              <a:t>обвинять </a:t>
            </a:r>
            <a:r>
              <a:rPr lang="ru-RU" sz="3200" b="1" dirty="0" smtClean="0"/>
              <a:t>                       друг </a:t>
            </a:r>
            <a:r>
              <a:rPr lang="ru-RU" sz="3200" b="1" dirty="0" smtClean="0"/>
              <a:t>друга, чтобы избежать неприятных последствий </a:t>
            </a:r>
            <a:r>
              <a:rPr lang="ru-RU" sz="3200" b="1" dirty="0" smtClean="0"/>
              <a:t>и страданий в браке».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D:\In lucru\uba ppt\4\dynamite_jpg_thumbnail1_jpgec27cfda-6d8d-4f4d-8d9ce09bb1f1cd4b_jpg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90800"/>
            <a:ext cx="4267200" cy="42672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8600" y="1905000"/>
            <a:ext cx="56388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конфликт как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динамит                 (может быть полезным, если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его использовать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 назначению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или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же наоборот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может уничтожить                       все вокруг)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ro-RO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это средство для стимуляции индивидуальных ресурсов и сил;</a:t>
            </a:r>
            <a:r>
              <a:rPr kumimoji="0" lang="ro-RO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каждый будет думать о своем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решении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конфликта.</a:t>
            </a:r>
            <a:endParaRPr kumimoji="0" lang="ro-RO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e) 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Конфликт – это возможность для развития отношений.</a:t>
            </a: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36915" y="117920"/>
            <a:ext cx="4543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ПРАВДА</a:t>
            </a:r>
            <a:r>
              <a:rPr lang="ro-RO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О КОНФЛИКТАХ</a:t>
            </a:r>
            <a:endParaRPr kumimoji="0" lang="ro-RO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2400" y="1905748"/>
            <a:ext cx="5791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неразрешенные </a:t>
            </a:r>
            <a:r>
              <a:rPr kumimoji="0" lang="ru-RU" sz="2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конфликты возвышают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стены</a:t>
            </a:r>
            <a:r>
              <a:rPr lang="ru-RU" sz="27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отчужденности между</a:t>
            </a:r>
            <a:r>
              <a:rPr kumimoji="0" lang="ru-RU" sz="27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7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партнерами;</a:t>
            </a:r>
            <a:endParaRPr kumimoji="0" lang="ru-RU" sz="2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стремление</a:t>
            </a:r>
            <a:r>
              <a:rPr lang="ru-RU" sz="27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 оборонительной позиции</a:t>
            </a:r>
            <a:r>
              <a:rPr lang="ru-RU" sz="27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чтобы избежать </a:t>
            </a:r>
            <a:r>
              <a:rPr lang="ru-RU" sz="27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страданий, </a:t>
            </a:r>
            <a:r>
              <a:rPr lang="ru-RU" sz="27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но </a:t>
            </a:r>
            <a:r>
              <a:rPr lang="ru-RU" sz="27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акцент </a:t>
            </a:r>
            <a:r>
              <a:rPr lang="ru-RU" sz="27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делается больше на давлении;</a:t>
            </a:r>
            <a:r>
              <a:rPr kumimoji="0" lang="ru-RU" sz="27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700" b="1" baseline="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Иисус не избегал конфликтов</a:t>
            </a:r>
            <a:r>
              <a:rPr kumimoji="0" lang="ro-RO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фарисеи хотели убедить Его отказаться от Его миссии).</a:t>
            </a:r>
            <a:endParaRPr kumimoji="0" lang="ro-RO" sz="2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Неразрешенные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конфликты являются                     препятствием в развитии гармоничных отношений.</a:t>
            </a: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D:\In lucru\uba ppt\4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003893"/>
            <a:ext cx="3276600" cy="4930307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36915" y="117920"/>
            <a:ext cx="4543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ПРАВДА</a:t>
            </a:r>
            <a:r>
              <a:rPr lang="ro-RO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О КОНФЛИКТАХ</a:t>
            </a:r>
            <a:endParaRPr kumimoji="0" lang="ro-RO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1587</Words>
  <Application>Microsoft Office PowerPoint</Application>
  <PresentationFormat>Экран (4:3)</PresentationFormat>
  <Paragraphs>226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Benguiat Rus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Adalbert</dc:creator>
  <cp:lastModifiedBy>Tatiana Kucheruk</cp:lastModifiedBy>
  <cp:revision>131</cp:revision>
  <dcterms:created xsi:type="dcterms:W3CDTF">2010-07-15T16:30:00Z</dcterms:created>
  <dcterms:modified xsi:type="dcterms:W3CDTF">2019-12-16T08:00:05Z</dcterms:modified>
</cp:coreProperties>
</file>