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8" r:id="rId13"/>
  </p:sldIdLst>
  <p:sldSz cx="9144000" cy="6858000" type="letter"/>
  <p:notesSz cx="685800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890"/>
    <a:srgbClr val="E6FAFA"/>
    <a:srgbClr val="A7CFCC"/>
    <a:srgbClr val="CEE4E3"/>
    <a:srgbClr val="8DC1BD"/>
    <a:srgbClr val="4A9691"/>
    <a:srgbClr val="DDD4BF"/>
    <a:srgbClr val="362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2" d="100"/>
          <a:sy n="172" d="100"/>
        </p:scale>
        <p:origin x="-5568" y="-104"/>
      </p:cViewPr>
      <p:guideLst>
        <p:guide orient="horz" pos="288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042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4442FB-74A4-4448-84E0-496CC8F9C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C3D6CD6-8889-4CF6-971F-C9BC677E3D70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687388"/>
            <a:ext cx="4578350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52925"/>
            <a:ext cx="5486400" cy="4122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2675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02675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020F04-AD4B-45B2-A541-7CBBC5279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b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b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447800"/>
            <a:ext cx="7772400" cy="685800"/>
          </a:xfrm>
        </p:spPr>
        <p:txBody>
          <a:bodyPr/>
          <a:lstStyle>
            <a:lvl1pPr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133600"/>
            <a:ext cx="6400800" cy="1752600"/>
          </a:xfrm>
        </p:spPr>
        <p:txBody>
          <a:bodyPr/>
          <a:lstStyle>
            <a:lvl1pPr marL="0" indent="0">
              <a:buFontTx/>
              <a:buNone/>
              <a:defRPr i="1"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OfficinaSan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OfficinaSan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OfficinaSan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OfficinaSan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99890"/>
        </a:buClr>
        <a:buChar char="•"/>
        <a:defRPr sz="3200">
          <a:solidFill>
            <a:srgbClr val="36211C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•"/>
        <a:defRPr sz="2800">
          <a:solidFill>
            <a:srgbClr val="36211C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91815"/>
        </a:buClr>
        <a:buChar char="–"/>
        <a:defRPr sz="2400">
          <a:solidFill>
            <a:srgbClr val="36211C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7877E"/>
        </a:buClr>
        <a:buFont typeface="Times New Roman" pitchFamily="18" charset="0"/>
        <a:buChar char="•"/>
        <a:defRPr sz="2000">
          <a:solidFill>
            <a:srgbClr val="36211C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211C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468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468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468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46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819150"/>
            <a:ext cx="7772400" cy="685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ru-RU" sz="4800" dirty="0" smtClean="0">
                <a:ea typeface="ＭＳ Ｐゴシック" charset="0"/>
                <a:cs typeface="+mj-cs"/>
              </a:rPr>
              <a:t>Дома света</a:t>
            </a:r>
            <a:endParaRPr lang="en-US" sz="4800" dirty="0">
              <a:ea typeface="ＭＳ Ｐゴシック" charset="0"/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524000"/>
            <a:ext cx="6400800" cy="838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ru-RU" sz="3600" dirty="0" smtClean="0">
                <a:ea typeface="ＭＳ Ｐゴシック" charset="0"/>
                <a:cs typeface="+mn-cs"/>
              </a:rPr>
              <a:t>Делитесь </a:t>
            </a:r>
            <a:r>
              <a:rPr lang="ru-RU" sz="3600" dirty="0" smtClean="0">
                <a:ea typeface="ＭＳ Ｐゴシック" charset="0"/>
                <a:cs typeface="+mn-cs"/>
              </a:rPr>
              <a:t>светом</a:t>
            </a:r>
            <a:endParaRPr lang="ro-RO" sz="3600" dirty="0">
              <a:ea typeface="ＭＳ Ｐゴシック" charset="0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30188" y="704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143000" y="2819400"/>
            <a:ext cx="746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Автор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ru-RU" sz="2000" dirty="0" smtClean="0">
                <a:solidFill>
                  <a:schemeClr val="tx1"/>
                </a:solidFill>
              </a:rPr>
              <a:t>Педро Иглесиас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Директор Отдела </a:t>
            </a:r>
            <a:r>
              <a:rPr lang="ru-RU" sz="2000" dirty="0" smtClean="0">
                <a:solidFill>
                  <a:schemeClr val="tx1"/>
                </a:solidFill>
              </a:rPr>
              <a:t>Семейного служения,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Интерамериканского Дивизиона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Материал взят из </a:t>
            </a:r>
            <a:r>
              <a:rPr lang="ru-RU" sz="2000" i="1" dirty="0" smtClean="0">
                <a:solidFill>
                  <a:schemeClr val="tx1"/>
                </a:solidFill>
              </a:rPr>
              <a:t>программы: 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Возрождение </a:t>
            </a:r>
            <a:r>
              <a:rPr lang="ru-RU" sz="2000" i="1" dirty="0" smtClean="0">
                <a:solidFill>
                  <a:schemeClr val="tx1"/>
                </a:solidFill>
              </a:rPr>
              <a:t>и </a:t>
            </a:r>
            <a:r>
              <a:rPr lang="ru-RU" sz="2000" i="1" dirty="0" smtClean="0">
                <a:solidFill>
                  <a:schemeClr val="tx1"/>
                </a:solidFill>
              </a:rPr>
              <a:t>преобразование: Семья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Благодатью достигая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143000" y="2209800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99890"/>
              </a:buClr>
              <a:buFontTx/>
              <a:buNone/>
              <a:defRPr sz="3200" i="1" smtClean="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•"/>
              <a:defRPr sz="280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1815"/>
              </a:buClr>
              <a:buChar char="–"/>
              <a:defRPr sz="240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877E"/>
              </a:buClr>
              <a:buFont typeface="Times New Roman" pitchFamily="18" charset="0"/>
              <a:buChar char="•"/>
              <a:defRPr sz="200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9pPr>
          </a:lstStyle>
          <a:p>
            <a:pPr>
              <a:defRPr/>
            </a:pPr>
            <a:endParaRPr lang="en-US" sz="2000" i="0" dirty="0">
              <a:solidFill>
                <a:schemeClr val="tx1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391400" cy="4114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Делитесь </a:t>
            </a:r>
            <a:r>
              <a:rPr lang="ru-RU" dirty="0" smtClean="0">
                <a:ea typeface="ＭＳ Ｐゴシック" charset="0"/>
                <a:cs typeface="+mn-cs"/>
              </a:rPr>
              <a:t>с другими удивительным благословением плана спасения.</a:t>
            </a:r>
            <a:r>
              <a:rPr lang="ro-RO" dirty="0" smtClean="0">
                <a:ea typeface="ＭＳ Ｐゴシック" charset="0"/>
                <a:cs typeface="+mn-cs"/>
              </a:rPr>
              <a:t> </a:t>
            </a:r>
            <a:endParaRPr lang="ru-RU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Расширяйте ваш круг общения. Выходите за пределы контактирования только с вашими  близкими родственниками. 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Создавайте миссионерскую семью</a:t>
            </a:r>
            <a:r>
              <a:rPr lang="en-US" dirty="0" smtClean="0">
                <a:ea typeface="ＭＳ Ｐゴシック" charset="0"/>
                <a:cs typeface="+mn-cs"/>
              </a:rPr>
              <a:t>.</a:t>
            </a: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Соседские семьи</a:t>
            </a:r>
            <a:r>
              <a:rPr lang="en-US" dirty="0" smtClean="0">
                <a:ea typeface="ＭＳ Ｐゴシック" charset="0"/>
                <a:cs typeface="+mj-cs"/>
              </a:rPr>
              <a:t>:</a:t>
            </a:r>
            <a:endParaRPr lang="en-US" sz="2800" b="1" dirty="0">
              <a:ea typeface="ＭＳ Ｐゴシック" charset="0"/>
              <a:cs typeface="+mj-cs"/>
            </a:endParaRPr>
          </a:p>
        </p:txBody>
      </p:sp>
      <p:pic>
        <p:nvPicPr>
          <p:cNvPr id="12292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391400" cy="41148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Участвуйте </a:t>
            </a:r>
            <a:r>
              <a:rPr lang="ru-RU" dirty="0" smtClean="0"/>
              <a:t>в </a:t>
            </a:r>
            <a:r>
              <a:rPr lang="ru-RU" dirty="0" smtClean="0"/>
              <a:t>служении </a:t>
            </a:r>
            <a:r>
              <a:rPr lang="ru-RU" dirty="0"/>
              <a:t>вместе с </a:t>
            </a:r>
            <a:r>
              <a:rPr lang="ru-RU" dirty="0" smtClean="0"/>
              <a:t>вашими собратьям</a:t>
            </a:r>
            <a:r>
              <a:rPr lang="ru-RU" dirty="0" smtClean="0"/>
              <a:t>.</a:t>
            </a:r>
            <a:endParaRPr lang="en-US" dirty="0" smtClean="0"/>
          </a:p>
          <a:p>
            <a:pPr lvl="1">
              <a:defRPr/>
            </a:pPr>
            <a:r>
              <a:rPr lang="ru-RU" dirty="0" smtClean="0"/>
              <a:t>Посещайте больных</a:t>
            </a:r>
            <a:endParaRPr lang="en-US" dirty="0" smtClean="0"/>
          </a:p>
          <a:p>
            <a:pPr lvl="1">
              <a:defRPr/>
            </a:pPr>
            <a:r>
              <a:rPr lang="ru-RU" dirty="0" smtClean="0"/>
              <a:t>Посетите кого-то прикованного к постели</a:t>
            </a:r>
            <a:r>
              <a:rPr lang="ro-RO" dirty="0" smtClean="0"/>
              <a:t> 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Приглашайте </a:t>
            </a:r>
            <a:r>
              <a:rPr lang="ru-RU" dirty="0" smtClean="0"/>
              <a:t>детей </a:t>
            </a:r>
            <a:r>
              <a:rPr lang="ru-RU" dirty="0" smtClean="0"/>
              <a:t>ваших друзей в церковь и </a:t>
            </a:r>
            <a:r>
              <a:rPr lang="ru-RU" dirty="0" smtClean="0"/>
              <a:t>к себе в гости на обед. </a:t>
            </a:r>
            <a:r>
              <a:rPr lang="ru-RU" dirty="0" smtClean="0"/>
              <a:t>Обеспечьте для них транспорт при необходимости. </a:t>
            </a:r>
          </a:p>
          <a:p>
            <a:pPr lvl="1">
              <a:defRPr/>
            </a:pPr>
            <a:r>
              <a:rPr lang="ru-RU" dirty="0" smtClean="0"/>
              <a:t>Может у вас есть еще </a:t>
            </a:r>
            <a:r>
              <a:rPr lang="ru-RU" dirty="0" smtClean="0"/>
              <a:t>какие-то другие </a:t>
            </a:r>
            <a:r>
              <a:rPr lang="ru-RU" dirty="0" smtClean="0"/>
              <a:t>идеи?</a:t>
            </a:r>
            <a:endParaRPr lang="en-US" dirty="0" smtClean="0"/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Проект миссионерская семья</a:t>
            </a:r>
            <a:endParaRPr lang="en-US" sz="2800" b="1" dirty="0">
              <a:ea typeface="ＭＳ Ｐゴシック" charset="0"/>
              <a:cs typeface="+mj-cs"/>
            </a:endParaRPr>
          </a:p>
        </p:txBody>
      </p:sp>
      <p:pic>
        <p:nvPicPr>
          <p:cNvPr id="13316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391400" cy="4114800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Воспитывайте в своих детях миссионерский дух</a:t>
            </a:r>
            <a:r>
              <a:rPr lang="ro-RO" dirty="0" smtClean="0">
                <a:ea typeface="ＭＳ Ｐゴシック" charset="0"/>
                <a:cs typeface="+mn-cs"/>
              </a:rPr>
              <a:t> 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Делитесь с другими светом спасения</a:t>
            </a:r>
            <a:r>
              <a:rPr lang="ro-RO" dirty="0" smtClean="0">
                <a:ea typeface="ＭＳ Ｐゴシック" charset="0"/>
                <a:cs typeface="+mn-cs"/>
              </a:rPr>
              <a:t> </a:t>
            </a:r>
            <a:endParaRPr lang="ru-RU" dirty="0" smtClean="0">
              <a:ea typeface="ＭＳ Ｐゴシック" charset="0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Сближайтесь с другими семьями посредством молитвы и </a:t>
            </a:r>
            <a:r>
              <a:rPr lang="ru-RU" smtClean="0">
                <a:ea typeface="ＭＳ Ｐゴシック" charset="0"/>
                <a:cs typeface="+mn-cs"/>
              </a:rPr>
              <a:t>изучения Библии</a:t>
            </a:r>
            <a:endParaRPr lang="en-US" dirty="0" smtClean="0">
              <a:ea typeface="ＭＳ Ｐゴシック" charset="0"/>
              <a:cs typeface="+mn-cs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9144000" cy="1066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400" dirty="0" smtClean="0">
                <a:ea typeface="ＭＳ Ｐゴシック" charset="0"/>
                <a:cs typeface="+mj-cs"/>
              </a:rPr>
              <a:t>Посвятите себя </a:t>
            </a:r>
            <a:r>
              <a:rPr lang="ru-RU" sz="3400" dirty="0" smtClean="0">
                <a:ea typeface="ＭＳ Ｐゴシック" charset="0"/>
                <a:cs typeface="+mj-cs"/>
              </a:rPr>
              <a:t>служению </a:t>
            </a:r>
            <a:br>
              <a:rPr lang="ru-RU" sz="3400" dirty="0" smtClean="0">
                <a:ea typeface="ＭＳ Ｐゴシック" charset="0"/>
                <a:cs typeface="+mj-cs"/>
              </a:rPr>
            </a:br>
            <a:r>
              <a:rPr lang="ru-RU" sz="3400" dirty="0" smtClean="0">
                <a:ea typeface="ＭＳ Ｐゴシック" charset="0"/>
                <a:cs typeface="+mj-cs"/>
              </a:rPr>
              <a:t>приближения </a:t>
            </a:r>
            <a:r>
              <a:rPr lang="ru-RU" sz="3400" dirty="0" smtClean="0">
                <a:ea typeface="ＭＳ Ｐゴシック" charset="0"/>
                <a:cs typeface="+mj-cs"/>
              </a:rPr>
              <a:t>второго пришествия</a:t>
            </a:r>
            <a:endParaRPr lang="en-US" sz="3400" b="1" dirty="0">
              <a:ea typeface="ＭＳ Ｐゴシック" charset="0"/>
              <a:cs typeface="+mj-cs"/>
            </a:endParaRPr>
          </a:p>
        </p:txBody>
      </p:sp>
      <p:pic>
        <p:nvPicPr>
          <p:cNvPr id="15364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239000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 smtClean="0">
                <a:ea typeface="ＭＳ Ｐゴシック" charset="0"/>
                <a:cs typeface="+mj-cs"/>
              </a:rPr>
              <a:t>Современные угрозы </a:t>
            </a:r>
            <a:r>
              <a:rPr lang="ru-RU" sz="3200" dirty="0" smtClean="0">
                <a:ea typeface="ＭＳ Ｐゴシック" charset="0"/>
                <a:cs typeface="+mj-cs"/>
              </a:rPr>
              <a:t>для брака </a:t>
            </a:r>
            <a:r>
              <a:rPr lang="ru-RU" sz="3200" dirty="0" smtClean="0">
                <a:ea typeface="ＭＳ Ｐゴシック" charset="0"/>
                <a:cs typeface="+mj-cs"/>
              </a:rPr>
              <a:t>и </a:t>
            </a:r>
            <a:r>
              <a:rPr lang="ru-RU" sz="3200" dirty="0" smtClean="0">
                <a:ea typeface="ＭＳ Ｐゴシック" charset="0"/>
                <a:cs typeface="+mj-cs"/>
              </a:rPr>
              <a:t>детей</a:t>
            </a:r>
            <a:endParaRPr lang="en-US" sz="3200" dirty="0">
              <a:ea typeface="ＭＳ Ｐゴシック" charset="0"/>
              <a:cs typeface="+mj-cs"/>
            </a:endParaRPr>
          </a:p>
        </p:txBody>
      </p:sp>
      <p:pic>
        <p:nvPicPr>
          <p:cNvPr id="4099" name="Picture 16" descr="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27"/>
          <p:cNvSpPr txBox="1">
            <a:spLocks noChangeArrowheads="1"/>
          </p:cNvSpPr>
          <p:nvPr/>
        </p:nvSpPr>
        <p:spPr bwMode="auto">
          <a:xfrm>
            <a:off x="1143000" y="1143000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99890"/>
              </a:buClr>
              <a:buChar char="•"/>
              <a:defRPr sz="3200">
                <a:solidFill>
                  <a:srgbClr val="36211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•"/>
              <a:defRPr sz="2800">
                <a:solidFill>
                  <a:srgbClr val="36211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1815"/>
              </a:buClr>
              <a:buChar char="–"/>
              <a:defRPr sz="2400">
                <a:solidFill>
                  <a:srgbClr val="36211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877E"/>
              </a:buClr>
              <a:buFont typeface="Times New Roman" charset="0"/>
              <a:buChar char="•"/>
              <a:defRPr sz="2000">
                <a:solidFill>
                  <a:srgbClr val="36211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6211C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800" dirty="0" smtClean="0"/>
              <a:t>Рост </a:t>
            </a:r>
            <a:r>
              <a:rPr lang="ru-RU" sz="2800" dirty="0" smtClean="0"/>
              <a:t>процента разводов</a:t>
            </a:r>
            <a:endParaRPr lang="en-US" sz="2800" dirty="0" smtClean="0"/>
          </a:p>
          <a:p>
            <a:pPr>
              <a:defRPr/>
            </a:pPr>
            <a:r>
              <a:rPr lang="ru-RU" sz="2800" dirty="0" smtClean="0"/>
              <a:t>Дух разврата среди молодежи</a:t>
            </a:r>
          </a:p>
          <a:p>
            <a:pPr>
              <a:defRPr/>
            </a:pPr>
            <a:r>
              <a:rPr lang="ru-RU" sz="2800" dirty="0" smtClean="0"/>
              <a:t>Секуляризация</a:t>
            </a:r>
          </a:p>
          <a:p>
            <a:pPr>
              <a:defRPr/>
            </a:pPr>
            <a:r>
              <a:rPr lang="ru-RU" sz="2800" dirty="0" smtClean="0"/>
              <a:t>Наркотическая зависимость</a:t>
            </a:r>
          </a:p>
          <a:p>
            <a:pPr>
              <a:defRPr/>
            </a:pPr>
            <a:r>
              <a:rPr lang="ru-RU" sz="2800" dirty="0" smtClean="0"/>
              <a:t>Придание значимости сатанизму</a:t>
            </a:r>
          </a:p>
          <a:p>
            <a:pPr>
              <a:defRPr/>
            </a:pPr>
            <a:r>
              <a:rPr lang="ru-RU" sz="2800" dirty="0" smtClean="0"/>
              <a:t>Утрата христианских ценностей</a:t>
            </a:r>
          </a:p>
          <a:p>
            <a:pPr>
              <a:defRPr/>
            </a:pPr>
            <a:r>
              <a:rPr lang="ru-RU" sz="2800" dirty="0" smtClean="0"/>
              <a:t>Неправильная форма </a:t>
            </a:r>
            <a:r>
              <a:rPr lang="ru-RU" sz="2800" dirty="0" smtClean="0"/>
              <a:t>выражения сексуальности</a:t>
            </a:r>
          </a:p>
          <a:p>
            <a:pPr>
              <a:defRPr/>
            </a:pPr>
            <a:r>
              <a:rPr lang="en-US" sz="2800" dirty="0" smtClean="0"/>
              <a:t>____________________ ?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14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Семьи могут отличаться от мира в котором </a:t>
            </a:r>
            <a:r>
              <a:rPr lang="ru-RU" dirty="0" smtClean="0">
                <a:ea typeface="ＭＳ Ｐゴシック" charset="0"/>
                <a:cs typeface="+mn-cs"/>
              </a:rPr>
              <a:t>они живут</a:t>
            </a:r>
            <a:r>
              <a:rPr lang="en-US" dirty="0" smtClean="0">
                <a:ea typeface="ＭＳ Ｐゴシック" charset="0"/>
                <a:cs typeface="+mn-cs"/>
              </a:rPr>
              <a:t>.</a:t>
            </a: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Бог будет помогать семьям сегодня, так же как </a:t>
            </a:r>
            <a:r>
              <a:rPr lang="ru-RU" dirty="0" smtClean="0">
                <a:ea typeface="ＭＳ Ｐゴシック" charset="0"/>
                <a:cs typeface="+mn-cs"/>
              </a:rPr>
              <a:t>Он когда-то помогал </a:t>
            </a:r>
            <a:r>
              <a:rPr lang="ru-RU" dirty="0" smtClean="0">
                <a:ea typeface="ＭＳ Ｐゴシック" charset="0"/>
                <a:cs typeface="+mn-cs"/>
              </a:rPr>
              <a:t>народу Израильскому.</a:t>
            </a:r>
          </a:p>
          <a:p>
            <a:pPr>
              <a:defRPr/>
            </a:pPr>
            <a:r>
              <a:rPr lang="ru-RU" dirty="0" smtClean="0">
                <a:ea typeface="ＭＳ Ｐゴシック" charset="0"/>
              </a:rPr>
              <a:t>Семьи, которые живут </a:t>
            </a:r>
            <a:r>
              <a:rPr lang="ru-RU" dirty="0" smtClean="0">
                <a:ea typeface="ＭＳ Ｐゴシック" charset="0"/>
              </a:rPr>
              <a:t>в Его свете, </a:t>
            </a:r>
            <a:r>
              <a:rPr lang="ru-RU" dirty="0" smtClean="0">
                <a:ea typeface="ＭＳ Ｐゴシック" charset="0"/>
              </a:rPr>
              <a:t>являются свидетельством для других.</a:t>
            </a:r>
            <a:endParaRPr lang="en-US" dirty="0">
              <a:ea typeface="ＭＳ Ｐゴシック" charset="0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Семьи во свете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5124" name="Picture 1029" descr="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14800"/>
          </a:xfrm>
        </p:spPr>
        <p:txBody>
          <a:bodyPr/>
          <a:lstStyle/>
          <a:p>
            <a:pPr>
              <a:lnSpc>
                <a:spcPct val="14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Иисус  </a:t>
            </a:r>
            <a:r>
              <a:rPr lang="ru-RU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̶</a:t>
            </a:r>
            <a:r>
              <a:rPr lang="ru-RU" dirty="0" smtClean="0">
                <a:ea typeface="ＭＳ Ｐゴシック" charset="0"/>
                <a:cs typeface="+mn-cs"/>
              </a:rPr>
              <a:t>	источник </a:t>
            </a:r>
            <a:r>
              <a:rPr lang="ru-RU" dirty="0" smtClean="0">
                <a:ea typeface="ＭＳ Ｐゴシック" charset="0"/>
                <a:cs typeface="+mn-cs"/>
              </a:rPr>
              <a:t>света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lnSpc>
                <a:spcPct val="14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Служение в </a:t>
            </a:r>
            <a:r>
              <a:rPr lang="ru-RU" dirty="0" smtClean="0">
                <a:ea typeface="ＭＳ Ｐゴシック" charset="0"/>
                <a:cs typeface="+mn-cs"/>
              </a:rPr>
              <a:t>семье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lnSpc>
                <a:spcPct val="14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Молитва 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lnSpc>
                <a:spcPct val="14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Изучение Библии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ea typeface="ＭＳ Ｐゴシック" charset="0"/>
                <a:cs typeface="+mj-cs"/>
              </a:rPr>
              <a:t>Приоритет №</a:t>
            </a:r>
            <a:r>
              <a:rPr lang="ro-RO" dirty="0" smtClean="0">
                <a:ea typeface="ＭＳ Ｐゴシック" charset="0"/>
                <a:cs typeface="+mj-cs"/>
              </a:rPr>
              <a:t>1</a:t>
            </a:r>
            <a:r>
              <a:rPr lang="en-US" dirty="0" smtClean="0">
                <a:ea typeface="ＭＳ Ｐゴシック" charset="0"/>
                <a:cs typeface="+mj-cs"/>
              </a:rPr>
              <a:t>: </a:t>
            </a:r>
            <a:r>
              <a:rPr lang="ro-RO" dirty="0" smtClean="0">
                <a:ea typeface="ＭＳ Ｐゴシック" charset="0"/>
                <a:cs typeface="+mj-cs"/>
              </a:rPr>
              <a:t/>
            </a:r>
            <a:br>
              <a:rPr lang="ro-RO" dirty="0" smtClean="0">
                <a:ea typeface="ＭＳ Ｐゴシック" charset="0"/>
                <a:cs typeface="+mj-cs"/>
              </a:rPr>
            </a:br>
            <a:r>
              <a:rPr lang="ru-RU" dirty="0" smtClean="0">
                <a:ea typeface="ＭＳ Ｐゴシック" charset="0"/>
                <a:cs typeface="+mj-cs"/>
              </a:rPr>
              <a:t>Убедитесь, что у вас есть свет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6148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148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Говорите о важности присутствия Иисуса в </a:t>
            </a:r>
            <a:r>
              <a:rPr lang="ru-RU" dirty="0" smtClean="0"/>
              <a:t>вашем доме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ru-RU" dirty="0" smtClean="0"/>
              <a:t>Родители, посвящайте себя своим семьям и трудитесь вместе, чтобы Свет мира сиял в ваших домах.</a:t>
            </a: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ea typeface="ＭＳ Ｐゴシック" charset="0"/>
              </a:rPr>
              <a:t>Действия 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7172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14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Подумайте, с кем из вашей семьи вы могли бы поделиться </a:t>
            </a:r>
            <a:r>
              <a:rPr lang="ru-RU" dirty="0" smtClean="0">
                <a:ea typeface="ＭＳ Ｐゴシック" charset="0"/>
                <a:cs typeface="+mn-cs"/>
              </a:rPr>
              <a:t>своей </a:t>
            </a:r>
            <a:r>
              <a:rPr lang="ru-RU" dirty="0" smtClean="0">
                <a:ea typeface="ＭＳ Ｐゴシック" charset="0"/>
                <a:cs typeface="+mn-cs"/>
              </a:rPr>
              <a:t>верой.</a:t>
            </a: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Составьте список из трех </a:t>
            </a:r>
            <a:r>
              <a:rPr lang="ru-RU" dirty="0" smtClean="0">
                <a:ea typeface="ＭＳ Ｐゴシック" charset="0"/>
                <a:cs typeface="+mn-cs"/>
              </a:rPr>
              <a:t>пунктов,            чем вы могли бы заняться вместе, </a:t>
            </a:r>
            <a:r>
              <a:rPr lang="ru-RU" dirty="0" smtClean="0">
                <a:ea typeface="ＭＳ Ｐゴシック" charset="0"/>
                <a:cs typeface="+mn-cs"/>
              </a:rPr>
              <a:t>чтобы укрепить ваши отношения.</a:t>
            </a:r>
            <a:endParaRPr lang="en-US" dirty="0" smtClean="0">
              <a:ea typeface="ＭＳ Ｐゴシック" charset="0"/>
              <a:cs typeface="+mn-cs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Большая семья</a:t>
            </a:r>
            <a:r>
              <a:rPr lang="en-US" dirty="0" smtClean="0">
                <a:ea typeface="ＭＳ Ｐゴシック" charset="0"/>
                <a:cs typeface="+mj-cs"/>
              </a:rPr>
              <a:t>: </a:t>
            </a:r>
            <a:r>
              <a:rPr lang="ru-RU" dirty="0" smtClean="0">
                <a:ea typeface="ＭＳ Ｐゴシック" charset="0"/>
                <a:cs typeface="+mj-cs"/>
              </a:rPr>
              <a:t>Действия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8196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146908"/>
            <a:ext cx="7239000" cy="41148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Старайтесь </a:t>
            </a:r>
            <a:r>
              <a:rPr lang="ru-RU" dirty="0" smtClean="0"/>
              <a:t>никому не </a:t>
            </a:r>
            <a:r>
              <a:rPr lang="ru-RU" dirty="0" smtClean="0"/>
              <a:t>навязывать собственные религиозные убеждения.</a:t>
            </a:r>
            <a:r>
              <a:rPr lang="ro-RO" dirty="0" smtClean="0"/>
              <a:t>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Руководствуйтесь личным </a:t>
            </a:r>
            <a:r>
              <a:rPr lang="ru-RU" dirty="0" smtClean="0"/>
              <a:t>опытом.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Не проходите мимо нужд других людей, </a:t>
            </a:r>
            <a:r>
              <a:rPr lang="ru-RU" dirty="0" smtClean="0"/>
              <a:t>но</a:t>
            </a:r>
            <a:r>
              <a:rPr lang="ru-RU" dirty="0" smtClean="0"/>
              <a:t> </a:t>
            </a:r>
            <a:r>
              <a:rPr lang="ru-RU" dirty="0" smtClean="0"/>
              <a:t>старайтесь </a:t>
            </a:r>
            <a:r>
              <a:rPr lang="ru-RU" dirty="0" smtClean="0"/>
              <a:t>по возможности исполнять </a:t>
            </a:r>
            <a:r>
              <a:rPr lang="ru-RU" dirty="0" smtClean="0"/>
              <a:t>их. Старайтесь быть как можно добрее.</a:t>
            </a:r>
            <a:r>
              <a:rPr lang="ro-RO" dirty="0" smtClean="0"/>
              <a:t> </a:t>
            </a:r>
            <a:endParaRPr lang="en-US" sz="2400" dirty="0" smtClean="0"/>
          </a:p>
          <a:p>
            <a:pPr>
              <a:buFontTx/>
              <a:buAutoNum type="arabicPeriod"/>
              <a:defRPr/>
            </a:pPr>
            <a:endParaRPr lang="en-US" sz="2800" dirty="0" smtClean="0"/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Большая семья</a:t>
            </a:r>
            <a:endParaRPr lang="en-US" sz="2800" b="1" dirty="0">
              <a:latin typeface="Times New Roman"/>
              <a:ea typeface="ＭＳ Ｐゴシック" charset="0"/>
              <a:cs typeface="Times New Roman"/>
            </a:endParaRPr>
          </a:p>
        </p:txBody>
      </p:sp>
      <p:pic>
        <p:nvPicPr>
          <p:cNvPr id="9220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14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Подумайте с какой семьей вы могли бы поделиться вашей верой. </a:t>
            </a: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Придумайте три </a:t>
            </a:r>
            <a:r>
              <a:rPr lang="ru-RU" dirty="0" smtClean="0">
                <a:ea typeface="ＭＳ Ｐゴシック" charset="0"/>
                <a:cs typeface="+mn-cs"/>
              </a:rPr>
              <a:t>пункта, чем вы могли бы заниматься вместе</a:t>
            </a:r>
            <a:r>
              <a:rPr lang="ru-RU" dirty="0" smtClean="0">
                <a:ea typeface="ＭＳ Ｐゴシック" charset="0"/>
                <a:cs typeface="+mn-cs"/>
              </a:rPr>
              <a:t>, чтобы укрепить ваши отношения.</a:t>
            </a:r>
            <a:r>
              <a:rPr lang="ro-RO" dirty="0" smtClean="0">
                <a:ea typeface="ＭＳ Ｐゴシック" charset="0"/>
                <a:cs typeface="+mn-cs"/>
              </a:rPr>
              <a:t> </a:t>
            </a:r>
            <a:endParaRPr lang="ru-RU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Делитесь идеями друг с другом.</a:t>
            </a:r>
            <a:endParaRPr lang="en-US" dirty="0" smtClean="0">
              <a:ea typeface="ＭＳ Ｐゴシック" charset="0"/>
              <a:cs typeface="+mn-cs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</a:rPr>
              <a:t>Семьи друзей</a:t>
            </a:r>
            <a:r>
              <a:rPr lang="en-US" dirty="0" smtClean="0">
                <a:latin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</a:rPr>
              <a:t>Действия</a:t>
            </a:r>
            <a:endParaRPr lang="en-US" sz="2800" b="1" dirty="0" smtClean="0">
              <a:latin typeface="Times New Roman" pitchFamily="18" charset="0"/>
            </a:endParaRPr>
          </a:p>
        </p:txBody>
      </p:sp>
      <p:pic>
        <p:nvPicPr>
          <p:cNvPr id="10244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391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Будьте каналом через который будут изливаться благословения.</a:t>
            </a:r>
            <a:r>
              <a:rPr lang="ro-RO" dirty="0" smtClean="0">
                <a:ea typeface="ＭＳ Ｐゴシック" charset="0"/>
                <a:cs typeface="+mn-cs"/>
              </a:rPr>
              <a:t> </a:t>
            </a:r>
            <a:endParaRPr lang="ru-RU" dirty="0" smtClean="0">
              <a:ea typeface="ＭＳ Ｐゴシック" charset="0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Изучите руководство </a:t>
            </a:r>
            <a:r>
              <a:rPr lang="ru-RU" dirty="0" smtClean="0">
                <a:ea typeface="ＭＳ Ｐゴシック" charset="0"/>
                <a:cs typeface="+mn-cs"/>
              </a:rPr>
              <a:t>программы             </a:t>
            </a:r>
            <a:r>
              <a:rPr lang="ru-RU" dirty="0" smtClean="0">
                <a:ea typeface="ＭＳ Ｐゴシック" charset="0"/>
                <a:cs typeface="+mn-cs"/>
              </a:rPr>
              <a:t>«Семья для семей».</a:t>
            </a:r>
          </a:p>
          <a:p>
            <a:pPr>
              <a:lnSpc>
                <a:spcPct val="130000"/>
              </a:lnSpc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Действия: собирайтесь вместе всей семьей  и молитесь </a:t>
            </a:r>
            <a:r>
              <a:rPr lang="ru-RU" dirty="0" smtClean="0">
                <a:ea typeface="ＭＳ Ｐゴシック" charset="0"/>
                <a:cs typeface="+mn-cs"/>
              </a:rPr>
              <a:t>о какой-то семье ваших друзей или знакомых.</a:t>
            </a:r>
            <a:endParaRPr lang="en-US" dirty="0" smtClean="0">
              <a:ea typeface="ＭＳ Ｐゴシック" charset="0"/>
              <a:cs typeface="+mn-cs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</a:rPr>
              <a:t>Семьи друзей</a:t>
            </a:r>
            <a:endParaRPr lang="en-US" sz="2800" b="1" dirty="0" smtClean="0">
              <a:latin typeface="Times New Roman" pitchFamily="18" charset="0"/>
            </a:endParaRPr>
          </a:p>
        </p:txBody>
      </p:sp>
      <p:pic>
        <p:nvPicPr>
          <p:cNvPr id="11268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373</Words>
  <Application>Microsoft Office PowerPoint</Application>
  <PresentationFormat>Лист Letter (8,5x11")</PresentationFormat>
  <Paragraphs>58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ＭＳ Ｐゴシック</vt:lpstr>
      <vt:lpstr>ＭＳ Ｐゴシック</vt:lpstr>
      <vt:lpstr>Calibri</vt:lpstr>
      <vt:lpstr>OfficinaSans</vt:lpstr>
      <vt:lpstr>Times New Roman</vt:lpstr>
      <vt:lpstr>Default Design</vt:lpstr>
      <vt:lpstr>Дома света</vt:lpstr>
      <vt:lpstr>Современные угрозы для брака и детей</vt:lpstr>
      <vt:lpstr>Семьи во свете</vt:lpstr>
      <vt:lpstr>Приоритет №1:  Убедитесь, что у вас есть свет</vt:lpstr>
      <vt:lpstr>Действия </vt:lpstr>
      <vt:lpstr>Большая семья: Действия</vt:lpstr>
      <vt:lpstr>Большая семья</vt:lpstr>
      <vt:lpstr>Семьи друзей: Действия</vt:lpstr>
      <vt:lpstr>Семьи друзей</vt:lpstr>
      <vt:lpstr>Соседские семьи:</vt:lpstr>
      <vt:lpstr>Проект миссионерская семья</vt:lpstr>
      <vt:lpstr>Посвятите себя служению  приближения второго пришествия</vt:lpstr>
    </vt:vector>
  </TitlesOfParts>
  <Company>Franklin Covey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Denali User</dc:creator>
  <cp:lastModifiedBy>Tatiana Kucheruk</cp:lastModifiedBy>
  <cp:revision>218</cp:revision>
  <cp:lastPrinted>2011-04-07T18:04:09Z</cp:lastPrinted>
  <dcterms:created xsi:type="dcterms:W3CDTF">2001-08-27T16:57:01Z</dcterms:created>
  <dcterms:modified xsi:type="dcterms:W3CDTF">2019-12-03T06:33:27Z</dcterms:modified>
</cp:coreProperties>
</file>